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9144000"/>
  <p:notesSz cx="7010400" cy="9296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0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10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1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1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2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12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3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13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4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14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5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15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6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7" name="Google Shape;227;p16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16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2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3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" name="Google Shape;115;p4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4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5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6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7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7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8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8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9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9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hyperlink" Target="http://www.realityworks.com/" TargetMode="External"/><Relationship Id="rId4" Type="http://schemas.openxmlformats.org/officeDocument/2006/relationships/image" Target="../media/image1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hyperlink" Target="http://www.realityworks.com/" TargetMode="Externa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5.png"/><Relationship Id="rId4" Type="http://schemas.openxmlformats.org/officeDocument/2006/relationships/hyperlink" Target="http://www.realityworks.com/" TargetMode="Externa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hyperlink" Target="http://www.realityworks.com/" TargetMode="Externa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0.png"/><Relationship Id="rId4" Type="http://schemas.openxmlformats.org/officeDocument/2006/relationships/hyperlink" Target="http://www.realityworks.com/" TargetMode="Externa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0" name="Google Shape;20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2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2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24" name="Google Shape;24;p2"/>
          <p:cNvSpPr txBox="1"/>
          <p:nvPr>
            <p:ph type="title"/>
          </p:nvPr>
        </p:nvSpPr>
        <p:spPr>
          <a:xfrm>
            <a:off x="3429000" y="2057400"/>
            <a:ext cx="4800600" cy="23677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25" name="Google Shape;25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19200" y="1823276"/>
            <a:ext cx="1981200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tent with Caption" type="objTx">
  <p:cSld name="OBJECT_WITH_CAPTION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 txBox="1"/>
          <p:nvPr>
            <p:ph type="title"/>
          </p:nvPr>
        </p:nvSpPr>
        <p:spPr>
          <a:xfrm>
            <a:off x="457204" y="609600"/>
            <a:ext cx="3008313" cy="825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9" name="Google Shape;79;p11"/>
          <p:cNvSpPr txBox="1"/>
          <p:nvPr>
            <p:ph idx="1" type="body"/>
          </p:nvPr>
        </p:nvSpPr>
        <p:spPr>
          <a:xfrm>
            <a:off x="3575050" y="609601"/>
            <a:ext cx="5111750" cy="51674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0" name="Google Shape;80;p11"/>
          <p:cNvSpPr txBox="1"/>
          <p:nvPr>
            <p:ph idx="2" type="body"/>
          </p:nvPr>
        </p:nvSpPr>
        <p:spPr>
          <a:xfrm>
            <a:off x="457204" y="1435105"/>
            <a:ext cx="3008313" cy="43560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1" name="Google Shape;81;p1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1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Picture with Caption" type="picTx">
  <p:cSld name="PICTURE_WITH_CAPTION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2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5" name="Google Shape;85;p1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6" name="Google Shape;86;p12"/>
          <p:cNvSpPr txBox="1"/>
          <p:nvPr>
            <p:ph idx="1" type="body"/>
          </p:nvPr>
        </p:nvSpPr>
        <p:spPr>
          <a:xfrm>
            <a:off x="1792288" y="5367341"/>
            <a:ext cx="5486400" cy="5000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Google Shape;87;p1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3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9" name="Google Shape;29;p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5" name="Google Shape;35;p4"/>
          <p:cNvPicPr preferRelativeResize="0"/>
          <p:nvPr/>
        </p:nvPicPr>
        <p:blipFill rotWithShape="1">
          <a:blip r:embed="rId2">
            <a:alphaModFix/>
          </a:blip>
          <a:srcRect b="0" l="0" r="0" t="37216"/>
          <a:stretch/>
        </p:blipFill>
        <p:spPr>
          <a:xfrm>
            <a:off x="1304138" y="2514599"/>
            <a:ext cx="6620662" cy="1871145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4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4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38" name="Google Shape;38;p4"/>
          <p:cNvSpPr txBox="1"/>
          <p:nvPr/>
        </p:nvSpPr>
        <p:spPr>
          <a:xfrm>
            <a:off x="381000" y="1371600"/>
            <a:ext cx="838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For more information please contact Realityworks, Inc.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through email at information@realityworks.com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or call toll free at 800.830.1416</a:t>
            </a:r>
            <a:endParaRPr/>
          </a:p>
        </p:txBody>
      </p:sp>
      <p:sp>
        <p:nvSpPr>
          <p:cNvPr id="39" name="Google Shape;39;p4"/>
          <p:cNvSpPr txBox="1"/>
          <p:nvPr/>
        </p:nvSpPr>
        <p:spPr>
          <a:xfrm>
            <a:off x="378823" y="5791200"/>
            <a:ext cx="243840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1055091-01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3" name="Google Shape;43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5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" name="Google Shape;45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57829" y="2257014"/>
            <a:ext cx="5428342" cy="1581972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5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5">
            <a:hlinkClick r:id="rId4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1" name="Google Shape;51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6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6"/>
          <p:cNvSpPr txBox="1"/>
          <p:nvPr>
            <p:ph type="title"/>
          </p:nvPr>
        </p:nvSpPr>
        <p:spPr>
          <a:xfrm>
            <a:off x="457200" y="1692322"/>
            <a:ext cx="8229600" cy="27272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4" name="Google Shape;54;p6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6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9" name="Google Shape;59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7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" name="Google Shape;6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0800" y="1617894"/>
            <a:ext cx="3962400" cy="3352192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7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7">
            <a:hlinkClick r:id="rId4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9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9" name="Google Shape;69;p9"/>
          <p:cNvSpPr txBox="1"/>
          <p:nvPr>
            <p:ph idx="1" type="body"/>
          </p:nvPr>
        </p:nvSpPr>
        <p:spPr>
          <a:xfrm>
            <a:off x="457200" y="1752603"/>
            <a:ext cx="4040188" cy="403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0" name="Google Shape;70;p9"/>
          <p:cNvSpPr txBox="1"/>
          <p:nvPr>
            <p:ph idx="2" type="body"/>
          </p:nvPr>
        </p:nvSpPr>
        <p:spPr>
          <a:xfrm>
            <a:off x="4645029" y="1752603"/>
            <a:ext cx="4041775" cy="403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Google Shape;71;p9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9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 type="titleOnly">
  <p:cSld name="TITLE_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0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5" name="Google Shape;75;p10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0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" Type="http://schemas.openxmlformats.org/officeDocument/2006/relationships/hyperlink" Target="http://www.realityworks.com/" TargetMode="External"/><Relationship Id="rId2" Type="http://schemas.openxmlformats.org/officeDocument/2006/relationships/image" Target="../media/image2.png"/><Relationship Id="rId3" Type="http://schemas.openxmlformats.org/officeDocument/2006/relationships/hyperlink" Target="http://www.realityworks.com/" TargetMode="External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096000"/>
            <a:ext cx="9144000" cy="762000"/>
          </a:xfrm>
          <a:prstGeom prst="rect">
            <a:avLst/>
          </a:prstGeom>
          <a:solidFill>
            <a:srgbClr val="ED9205"/>
          </a:solidFill>
          <a:ln>
            <a:noFill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" name="Google Shape;13;p1">
            <a:hlinkClick r:id="rId1"/>
          </p:cNvPr>
          <p:cNvSpPr/>
          <p:nvPr/>
        </p:nvSpPr>
        <p:spPr>
          <a:xfrm>
            <a:off x="6705600" y="533400"/>
            <a:ext cx="1828800" cy="3238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4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382810" y="6270741"/>
            <a:ext cx="1464980" cy="42693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1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1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4"/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image" Target="../media/image11.png"/><Relationship Id="rId5" Type="http://schemas.openxmlformats.org/officeDocument/2006/relationships/image" Target="../media/image13.png"/><Relationship Id="rId6" Type="http://schemas.openxmlformats.org/officeDocument/2006/relationships/image" Target="../media/image1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youtube.com/watch?v=20gwf7YttQM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94" name="Google Shape;94;p1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5" name="Google Shape;95;p13"/>
          <p:cNvSpPr txBox="1"/>
          <p:nvPr>
            <p:ph type="title"/>
          </p:nvPr>
        </p:nvSpPr>
        <p:spPr>
          <a:xfrm>
            <a:off x="3429000" y="2362200"/>
            <a:ext cx="4800600" cy="20629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en-US" sz="4800"/>
              <a:t>Knife Cuts</a:t>
            </a:r>
            <a:endParaRPr/>
          </a:p>
        </p:txBody>
      </p:sp>
      <p:pic>
        <p:nvPicPr>
          <p:cNvPr descr="A close up of a logo&#10;&#10;Description automatically generated" id="96" name="Google Shape;96;p13"/>
          <p:cNvPicPr preferRelativeResize="0"/>
          <p:nvPr/>
        </p:nvPicPr>
        <p:blipFill rotWithShape="1">
          <a:blip r:embed="rId3">
            <a:alphaModFix/>
          </a:blip>
          <a:srcRect b="53931" l="32674" r="56212" t="30001"/>
          <a:stretch/>
        </p:blipFill>
        <p:spPr>
          <a:xfrm>
            <a:off x="1066800" y="1600200"/>
            <a:ext cx="2264819" cy="25301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2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Chopping and Mincing</a:t>
            </a:r>
            <a:endParaRPr/>
          </a:p>
        </p:txBody>
      </p:sp>
      <p:sp>
        <p:nvSpPr>
          <p:cNvPr id="175" name="Google Shape;175;p22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Chopping: food is cut into small even pieces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Mincing: food is cut into very small pieces</a:t>
            </a:r>
            <a:endParaRPr/>
          </a:p>
        </p:txBody>
      </p:sp>
      <p:sp>
        <p:nvSpPr>
          <p:cNvPr id="176" name="Google Shape;176;p2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77" name="Google Shape;177;p2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78" name="Google Shape;178;p22"/>
          <p:cNvPicPr preferRelativeResize="0"/>
          <p:nvPr/>
        </p:nvPicPr>
        <p:blipFill rotWithShape="1">
          <a:blip r:embed="rId3">
            <a:alphaModFix/>
          </a:blip>
          <a:srcRect b="1" l="0" r="0" t="2117"/>
          <a:stretch/>
        </p:blipFill>
        <p:spPr>
          <a:xfrm>
            <a:off x="784422" y="3505200"/>
            <a:ext cx="3059416" cy="2243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2"/>
          <p:cNvPicPr preferRelativeResize="0"/>
          <p:nvPr/>
        </p:nvPicPr>
        <p:blipFill rotWithShape="1">
          <a:blip r:embed="rId4">
            <a:alphaModFix/>
          </a:blip>
          <a:srcRect b="0" l="0" r="0" t="4010"/>
          <a:stretch/>
        </p:blipFill>
        <p:spPr>
          <a:xfrm>
            <a:off x="4800600" y="3505200"/>
            <a:ext cx="3492500" cy="22430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3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Classic Cuts</a:t>
            </a:r>
            <a:endParaRPr/>
          </a:p>
        </p:txBody>
      </p:sp>
      <p:sp>
        <p:nvSpPr>
          <p:cNvPr id="185" name="Google Shape;185;p23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Julienne:1/8 x 1/8 x 2-inch matchstick shapes  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Batonnet: 1/4-inch matchstick cuts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Dice: even sided cubes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Large: 3/4-inch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Medium: 1/2-inch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Small: 1/4-inch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Brunoise: 1/8-inch (very small)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Tourne: football-shaped cut</a:t>
            </a:r>
            <a:endParaRPr/>
          </a:p>
          <a:p>
            <a:pPr indent="-1651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sz="2800"/>
          </a:p>
        </p:txBody>
      </p:sp>
      <p:sp>
        <p:nvSpPr>
          <p:cNvPr id="186" name="Google Shape;186;p2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87" name="Google Shape;187;p2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Classic Cut Examples</a:t>
            </a:r>
            <a:endParaRPr/>
          </a:p>
        </p:txBody>
      </p:sp>
      <p:pic>
        <p:nvPicPr>
          <p:cNvPr id="193" name="Google Shape;193;p2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0911" y="1727927"/>
            <a:ext cx="3014290" cy="2005873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Curriculum Name</a:t>
            </a:r>
            <a:endParaRPr/>
          </a:p>
        </p:txBody>
      </p:sp>
      <p:sp>
        <p:nvSpPr>
          <p:cNvPr id="195" name="Google Shape;195;p2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96" name="Google Shape;196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88929" y="1727927"/>
            <a:ext cx="3636590" cy="2005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4"/>
          <p:cNvPicPr preferRelativeResize="0"/>
          <p:nvPr/>
        </p:nvPicPr>
        <p:blipFill rotWithShape="1">
          <a:blip r:embed="rId5">
            <a:alphaModFix/>
          </a:blip>
          <a:srcRect b="-1828" l="0" r="0" t="16294"/>
          <a:stretch/>
        </p:blipFill>
        <p:spPr>
          <a:xfrm>
            <a:off x="1134347" y="4038599"/>
            <a:ext cx="3014290" cy="1599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4"/>
          <p:cNvPicPr preferRelativeResize="0"/>
          <p:nvPr/>
        </p:nvPicPr>
        <p:blipFill rotWithShape="1">
          <a:blip r:embed="rId6">
            <a:alphaModFix/>
          </a:blip>
          <a:srcRect b="0" l="0" r="0" t="15195"/>
          <a:stretch/>
        </p:blipFill>
        <p:spPr>
          <a:xfrm>
            <a:off x="4868147" y="4038600"/>
            <a:ext cx="3636590" cy="1701073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24"/>
          <p:cNvSpPr txBox="1"/>
          <p:nvPr/>
        </p:nvSpPr>
        <p:spPr>
          <a:xfrm>
            <a:off x="1064098" y="1444299"/>
            <a:ext cx="1049518" cy="26161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Julienne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Batonnet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24"/>
          <p:cNvSpPr txBox="1"/>
          <p:nvPr/>
        </p:nvSpPr>
        <p:spPr>
          <a:xfrm>
            <a:off x="4819549" y="1453277"/>
            <a:ext cx="837409" cy="26161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Dice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Tourne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5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Why so many different cuts?</a:t>
            </a:r>
            <a:endParaRPr/>
          </a:p>
        </p:txBody>
      </p:sp>
      <p:sp>
        <p:nvSpPr>
          <p:cNvPr id="206" name="Google Shape;206;p25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Reasons for cutting food in specific sizes and shapes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Cooking Time: uniformity of size and shape means uniform cooking time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Presentation: even sizes and shapes look attractive and professional</a:t>
            </a:r>
            <a:endParaRPr/>
          </a:p>
          <a:p>
            <a:pPr indent="0" lvl="1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7" name="Google Shape;207;p2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208" name="Google Shape;208;p2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6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Why so many different cuts?</a:t>
            </a:r>
            <a:endParaRPr/>
          </a:p>
        </p:txBody>
      </p:sp>
      <p:sp>
        <p:nvSpPr>
          <p:cNvPr id="214" name="Google Shape;214;p26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Knowing the different cuts and when to use them will improve your culinary skill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Using the techniques you have learned will keep you safe and efficient when preparing food for yourself and for others</a:t>
            </a:r>
            <a:endParaRPr/>
          </a:p>
        </p:txBody>
      </p:sp>
      <p:sp>
        <p:nvSpPr>
          <p:cNvPr id="215" name="Google Shape;215;p2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216" name="Google Shape;216;p2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7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Activity</a:t>
            </a:r>
            <a:endParaRPr/>
          </a:p>
        </p:txBody>
      </p:sp>
      <p:sp>
        <p:nvSpPr>
          <p:cNvPr id="222" name="Google Shape;222;p27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Using the modeling clay and the appropriate knives, practice the knife cuts listed on the </a:t>
            </a:r>
            <a:r>
              <a:rPr i="1" lang="en-US"/>
              <a:t>Knife Cuts Practice Sheet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Use the 3-d models as examples </a:t>
            </a:r>
            <a:endParaRPr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/>
              <a:t>Or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Practice the cuts with potatoes, carrots, sweet potatoes, etc</a:t>
            </a:r>
            <a:endParaRPr/>
          </a:p>
        </p:txBody>
      </p:sp>
      <p:sp>
        <p:nvSpPr>
          <p:cNvPr id="223" name="Google Shape;223;p2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224" name="Google Shape;224;p2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231" name="Google Shape;231;p28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Knife Grip and Hand Position</a:t>
            </a:r>
            <a:endParaRPr/>
          </a:p>
        </p:txBody>
      </p:sp>
      <p:sp>
        <p:nvSpPr>
          <p:cNvPr id="102" name="Google Shape;102;p14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Watch as this chef demonstrates and explains the proper technique for gripping a knife and positioning your guide hand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https://www.youtube.com/watch?v=20gwf7YttQM</a:t>
            </a:r>
            <a:r>
              <a:rPr lang="en-US"/>
              <a:t> </a:t>
            </a:r>
            <a:endParaRPr/>
          </a:p>
        </p:txBody>
      </p:sp>
      <p:sp>
        <p:nvSpPr>
          <p:cNvPr id="103" name="Google Shape;103;p1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04" name="Google Shape;104;p1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Important Points</a:t>
            </a:r>
            <a:endParaRPr/>
          </a:p>
        </p:txBody>
      </p:sp>
      <p:sp>
        <p:nvSpPr>
          <p:cNvPr id="110" name="Google Shape;110;p15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Choose the knife grip that is most comfortable for you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Do NOT extend your index finger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Use a rocking or circular motion with the knife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The fingers of your guide hand should be rolled back with or without a finger guard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111" name="Google Shape;111;p1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12" name="Google Shape;112;p1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6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/>
              <a:t>Cutting Boards and Mats</a:t>
            </a:r>
            <a:endParaRPr sz="4200"/>
          </a:p>
        </p:txBody>
      </p:sp>
      <p:sp>
        <p:nvSpPr>
          <p:cNvPr id="119" name="Google Shape;119;p16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Always use a cutting board or mat 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Cutting boards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Made from wood, plastic, or polypropylene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Stabilized by placing a damp kitchen cloth or paper towel underneath so they don’t move around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Boards with grips don’t need to be stabilized 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120" name="Google Shape;120;p1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21" name="Google Shape;121;p1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7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Cutting Boards and Mats</a:t>
            </a:r>
            <a:endParaRPr/>
          </a:p>
        </p:txBody>
      </p:sp>
      <p:sp>
        <p:nvSpPr>
          <p:cNvPr id="127" name="Google Shape;127;p17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Cutting mats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Made from thinner plastic or polypropylene material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Some have a non-slip side</a:t>
            </a:r>
            <a:endParaRPr/>
          </a:p>
          <a:p>
            <a:pPr indent="-228600" lvl="2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If not, a damp paper towel or kitchen cloth should be used to stabilize</a:t>
            </a:r>
            <a:endParaRPr/>
          </a:p>
        </p:txBody>
      </p:sp>
      <p:sp>
        <p:nvSpPr>
          <p:cNvPr id="128" name="Google Shape;128;p1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29" name="Google Shape;129;p1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Choose your Knife</a:t>
            </a:r>
            <a:endParaRPr/>
          </a:p>
        </p:txBody>
      </p:sp>
      <p:sp>
        <p:nvSpPr>
          <p:cNvPr id="135" name="Google Shape;135;p18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Know the cut you are going to make and choose the knife accordingly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Chef’s knives are the most frequently used kitchen knife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136" name="Google Shape;136;p1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37" name="Google Shape;137;p1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Slicing</a:t>
            </a:r>
            <a:endParaRPr/>
          </a:p>
        </p:txBody>
      </p:sp>
      <p:sp>
        <p:nvSpPr>
          <p:cNvPr id="143" name="Google Shape;143;p19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Slicing: cuts that make large thin pieces of a food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Knives used: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Chef’s Knife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Slicing Knife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Serrated Knife</a:t>
            </a:r>
            <a:endParaRPr/>
          </a:p>
        </p:txBody>
      </p:sp>
      <p:sp>
        <p:nvSpPr>
          <p:cNvPr id="144" name="Google Shape;144;p19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45" name="Google Shape;145;p19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46" name="Google Shape;146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31160" y="2578099"/>
            <a:ext cx="3622239" cy="27131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0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Examples of Slices</a:t>
            </a:r>
            <a:endParaRPr/>
          </a:p>
        </p:txBody>
      </p:sp>
      <p:sp>
        <p:nvSpPr>
          <p:cNvPr id="152" name="Google Shape;152;p20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Chiffonade: fine ribbon-like pieces of leafy vegetables or herbs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Rondelle or round: disk-like pieces from cylindrical fruit or vegetables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Diagonal cut: an oval or oblong slice from cylindrical fruit or vegetables 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Roll cut or oblique cut: wedge-shaped pieces made by making a diagonal cut, then rolling the item 180 degrees and making another diagonal cut</a:t>
            </a:r>
            <a:endParaRPr/>
          </a:p>
        </p:txBody>
      </p:sp>
      <p:sp>
        <p:nvSpPr>
          <p:cNvPr id="153" name="Google Shape;153;p20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54" name="Google Shape;154;p20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1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Examples of Slices</a:t>
            </a:r>
            <a:endParaRPr/>
          </a:p>
        </p:txBody>
      </p:sp>
      <p:pic>
        <p:nvPicPr>
          <p:cNvPr id="160" name="Google Shape;160;p2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24456" y="1545738"/>
            <a:ext cx="3059055" cy="2035662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62" name="Google Shape;162;p2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3" name="Google Shape;163;p21"/>
          <p:cNvPicPr preferRelativeResize="0"/>
          <p:nvPr/>
        </p:nvPicPr>
        <p:blipFill rotWithShape="1">
          <a:blip r:embed="rId4">
            <a:alphaModFix/>
          </a:blip>
          <a:srcRect b="6896" l="0" r="6896" t="0"/>
          <a:stretch/>
        </p:blipFill>
        <p:spPr>
          <a:xfrm>
            <a:off x="5071455" y="1545737"/>
            <a:ext cx="2848089" cy="2035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1"/>
          <p:cNvPicPr preferRelativeResize="0"/>
          <p:nvPr/>
        </p:nvPicPr>
        <p:blipFill rotWithShape="1">
          <a:blip r:embed="rId5">
            <a:alphaModFix/>
          </a:blip>
          <a:srcRect b="14991" l="0" r="0" t="10083"/>
          <a:stretch/>
        </p:blipFill>
        <p:spPr>
          <a:xfrm>
            <a:off x="1224456" y="3886200"/>
            <a:ext cx="3059055" cy="1846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1"/>
          <p:cNvPicPr preferRelativeResize="0"/>
          <p:nvPr/>
        </p:nvPicPr>
        <p:blipFill rotWithShape="1">
          <a:blip r:embed="rId6">
            <a:alphaModFix/>
          </a:blip>
          <a:srcRect b="15891" l="0" r="0" t="4679"/>
          <a:stretch/>
        </p:blipFill>
        <p:spPr>
          <a:xfrm>
            <a:off x="5038067" y="3886200"/>
            <a:ext cx="2881478" cy="184602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1"/>
          <p:cNvSpPr txBox="1"/>
          <p:nvPr/>
        </p:nvSpPr>
        <p:spPr>
          <a:xfrm>
            <a:off x="1130971" y="1240938"/>
            <a:ext cx="127656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Chifffonade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21"/>
          <p:cNvSpPr txBox="1"/>
          <p:nvPr/>
        </p:nvSpPr>
        <p:spPr>
          <a:xfrm>
            <a:off x="4990342" y="1230868"/>
            <a:ext cx="192244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Rondelle or Round</a:t>
            </a:r>
            <a:endParaRPr/>
          </a:p>
        </p:txBody>
      </p:sp>
      <p:sp>
        <p:nvSpPr>
          <p:cNvPr id="168" name="Google Shape;168;p21"/>
          <p:cNvSpPr txBox="1"/>
          <p:nvPr/>
        </p:nvSpPr>
        <p:spPr>
          <a:xfrm>
            <a:off x="1162468" y="3579091"/>
            <a:ext cx="138050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Diagonal Cut</a:t>
            </a:r>
            <a:endParaRPr/>
          </a:p>
        </p:txBody>
      </p:sp>
      <p:sp>
        <p:nvSpPr>
          <p:cNvPr id="169" name="Google Shape;169;p21"/>
          <p:cNvSpPr txBox="1"/>
          <p:nvPr/>
        </p:nvSpPr>
        <p:spPr>
          <a:xfrm>
            <a:off x="4961731" y="3593068"/>
            <a:ext cx="232954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Roll Cut or Oblique Cut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