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6858000" cx="9144000"/>
  <p:notesSz cx="7010400" cy="92964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1" name="Google Shape;91;p1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:notes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0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6" name="Google Shape;196;p10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10:notes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1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6" name="Google Shape;206;p11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11:notes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2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6" name="Google Shape;216;p12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12:notes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3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7" name="Google Shape;227;p13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13:notes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4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7" name="Google Shape;237;p14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14:notes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5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6" name="Google Shape;246;p15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15:notes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6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16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" name="Google Shape;101;p2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2:notes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0" name="Google Shape;110;p3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3:notes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4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8" name="Google Shape;138;p4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4:notes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7" name="Google Shape;147;p5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5:notes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6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p6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6:notes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7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" name="Google Shape;166;p7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7:notes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8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p8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8:notes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9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6" name="Google Shape;186;p9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9:notes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hyperlink" Target="http://www.realityworks.com/" TargetMode="Externa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hyperlink" Target="http://www.realityworks.com/" TargetMode="Externa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hyperlink" Target="http://www.realityworks.com/" TargetMode="Externa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5.png"/><Relationship Id="rId4" Type="http://schemas.openxmlformats.org/officeDocument/2006/relationships/hyperlink" Target="http://www.realityworks.com/" TargetMode="Externa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hyperlink" Target="http://www.realityworks.com/" TargetMode="External"/><Relationship Id="rId4" Type="http://schemas.openxmlformats.org/officeDocument/2006/relationships/image" Target="../media/image7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Slide">
  <p:cSld name="4_Title Slid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0" name="Google Shape;20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2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2"/>
          <p:cNvSpPr txBox="1"/>
          <p:nvPr>
            <p:ph type="title"/>
          </p:nvPr>
        </p:nvSpPr>
        <p:spPr>
          <a:xfrm>
            <a:off x="457200" y="1692322"/>
            <a:ext cx="8229600" cy="27272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3" name="Google Shape;23;p2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2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ntent with Caption" type="objTx">
  <p:cSld name="OBJECT_WITH_CAPTION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 txBox="1"/>
          <p:nvPr>
            <p:ph type="title"/>
          </p:nvPr>
        </p:nvSpPr>
        <p:spPr>
          <a:xfrm>
            <a:off x="457204" y="609600"/>
            <a:ext cx="3008313" cy="825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9" name="Google Shape;79;p11"/>
          <p:cNvSpPr txBox="1"/>
          <p:nvPr>
            <p:ph idx="1" type="body"/>
          </p:nvPr>
        </p:nvSpPr>
        <p:spPr>
          <a:xfrm>
            <a:off x="3575050" y="609601"/>
            <a:ext cx="5111750" cy="51674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0" name="Google Shape;80;p11"/>
          <p:cNvSpPr txBox="1"/>
          <p:nvPr>
            <p:ph idx="2" type="body"/>
          </p:nvPr>
        </p:nvSpPr>
        <p:spPr>
          <a:xfrm>
            <a:off x="457204" y="1435105"/>
            <a:ext cx="3008313" cy="43560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1" name="Google Shape;81;p11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1"/>
          <p:cNvSpPr txBox="1"/>
          <p:nvPr>
            <p:ph idx="12" type="sldNum"/>
          </p:nvPr>
        </p:nvSpPr>
        <p:spPr>
          <a:xfrm>
            <a:off x="4152900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Picture with Caption" type="picTx">
  <p:cSld name="PICTURE_WITH_CAPTION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2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5" name="Google Shape;85;p12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6" name="Google Shape;86;p12"/>
          <p:cNvSpPr txBox="1"/>
          <p:nvPr>
            <p:ph idx="1" type="body"/>
          </p:nvPr>
        </p:nvSpPr>
        <p:spPr>
          <a:xfrm>
            <a:off x="1792288" y="5367341"/>
            <a:ext cx="5486400" cy="5000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7" name="Google Shape;87;p12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2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7" name="Google Shape;27;p3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8" name="Google Shape;28;p3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4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2" type="sldNum"/>
          </p:nvPr>
        </p:nvSpPr>
        <p:spPr>
          <a:xfrm>
            <a:off x="4152900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4" name="Google Shape;34;p4"/>
          <p:cNvPicPr preferRelativeResize="0"/>
          <p:nvPr/>
        </p:nvPicPr>
        <p:blipFill rotWithShape="1">
          <a:blip r:embed="rId2">
            <a:alphaModFix/>
          </a:blip>
          <a:srcRect b="0" l="0" r="0" t="37216"/>
          <a:stretch/>
        </p:blipFill>
        <p:spPr>
          <a:xfrm>
            <a:off x="1304138" y="2514599"/>
            <a:ext cx="6620662" cy="1871145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4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4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37" name="Google Shape;37;p4"/>
          <p:cNvSpPr txBox="1"/>
          <p:nvPr/>
        </p:nvSpPr>
        <p:spPr>
          <a:xfrm>
            <a:off x="381000" y="1371600"/>
            <a:ext cx="838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For more information please contact Realityworks, Inc. </a:t>
            </a:r>
            <a:b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through email at information@realityworks.com </a:t>
            </a:r>
            <a:b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or call toll free at 800.830.1416</a:t>
            </a:r>
            <a:endParaRPr/>
          </a:p>
        </p:txBody>
      </p:sp>
      <p:sp>
        <p:nvSpPr>
          <p:cNvPr id="38" name="Google Shape;38;p4"/>
          <p:cNvSpPr txBox="1"/>
          <p:nvPr/>
        </p:nvSpPr>
        <p:spPr>
          <a:xfrm>
            <a:off x="378823" y="5791200"/>
            <a:ext cx="243840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1055091-01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5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2" name="Google Shape;42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5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" name="Google Shape;4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57829" y="2257014"/>
            <a:ext cx="5428342" cy="1581972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5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5">
            <a:hlinkClick r:id="rId4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6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6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0" name="Google Shape;50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6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2" name="Google Shape;5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90800" y="1617894"/>
            <a:ext cx="3962400" cy="3352192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6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6">
            <a:hlinkClick r:id="rId4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Slide">
  <p:cSld name="3_Title Slide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7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7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8" name="Google Shape;58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7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7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7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62" name="Google Shape;62;p7"/>
          <p:cNvSpPr txBox="1"/>
          <p:nvPr>
            <p:ph type="title"/>
          </p:nvPr>
        </p:nvSpPr>
        <p:spPr>
          <a:xfrm>
            <a:off x="3429000" y="2057400"/>
            <a:ext cx="4800600" cy="23677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63" name="Google Shape;63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19200" y="1823276"/>
            <a:ext cx="1981200" cy="198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8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8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>
  <p:cSld name="Comparison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9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9" name="Google Shape;69;p9"/>
          <p:cNvSpPr txBox="1"/>
          <p:nvPr>
            <p:ph idx="1" type="body"/>
          </p:nvPr>
        </p:nvSpPr>
        <p:spPr>
          <a:xfrm>
            <a:off x="457200" y="1752603"/>
            <a:ext cx="4040188" cy="4038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0" name="Google Shape;70;p9"/>
          <p:cNvSpPr txBox="1"/>
          <p:nvPr>
            <p:ph idx="2" type="body"/>
          </p:nvPr>
        </p:nvSpPr>
        <p:spPr>
          <a:xfrm>
            <a:off x="4645029" y="1752603"/>
            <a:ext cx="4041775" cy="4038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Google Shape;71;p9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9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 type="titleOnly">
  <p:cSld name="TITLE_ONLY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0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5" name="Google Shape;75;p10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0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8.xml"/><Relationship Id="rId10" Type="http://schemas.openxmlformats.org/officeDocument/2006/relationships/slideLayout" Target="../slideLayouts/slideLayout7.xml"/><Relationship Id="rId13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9.xml"/><Relationship Id="rId1" Type="http://schemas.openxmlformats.org/officeDocument/2006/relationships/hyperlink" Target="http://www.realityworks.com/" TargetMode="External"/><Relationship Id="rId2" Type="http://schemas.openxmlformats.org/officeDocument/2006/relationships/image" Target="../media/image4.png"/><Relationship Id="rId3" Type="http://schemas.openxmlformats.org/officeDocument/2006/relationships/hyperlink" Target="http://www.realityworks.com/" TargetMode="External"/><Relationship Id="rId4" Type="http://schemas.openxmlformats.org/officeDocument/2006/relationships/slideLayout" Target="../slideLayouts/slideLayout1.xml"/><Relationship Id="rId9" Type="http://schemas.openxmlformats.org/officeDocument/2006/relationships/slideLayout" Target="../slideLayouts/slideLayout6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6096000"/>
            <a:ext cx="9144000" cy="762000"/>
          </a:xfrm>
          <a:prstGeom prst="rect">
            <a:avLst/>
          </a:prstGeom>
          <a:solidFill>
            <a:srgbClr val="ED9205"/>
          </a:solidFill>
          <a:ln>
            <a:noFill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1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" name="Google Shape;13;p1">
            <a:hlinkClick r:id="rId1"/>
          </p:cNvPr>
          <p:cNvSpPr/>
          <p:nvPr/>
        </p:nvSpPr>
        <p:spPr>
          <a:xfrm>
            <a:off x="6705600" y="533400"/>
            <a:ext cx="1828800" cy="3238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" name="Google Shape;14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382810" y="6270741"/>
            <a:ext cx="1464980" cy="42693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1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1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4"/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Relationship Id="rId4" Type="http://schemas.openxmlformats.org/officeDocument/2006/relationships/image" Target="../media/image1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www.youtube.com/watch?v=WU3x7DX6Ueg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1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3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95" name="Google Shape;95;p13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6" name="Google Shape;96;p13"/>
          <p:cNvSpPr txBox="1"/>
          <p:nvPr>
            <p:ph type="title"/>
          </p:nvPr>
        </p:nvSpPr>
        <p:spPr>
          <a:xfrm>
            <a:off x="3429000" y="2057400"/>
            <a:ext cx="4800600" cy="23677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en-US" sz="4800"/>
              <a:t>Anatomy of Knives</a:t>
            </a:r>
            <a:endParaRPr sz="8000"/>
          </a:p>
        </p:txBody>
      </p:sp>
      <p:pic>
        <p:nvPicPr>
          <p:cNvPr id="97" name="Google Shape;97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19200" y="1823276"/>
            <a:ext cx="1981200" cy="1981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logo&#10;&#10;Description automatically generated" id="98" name="Google Shape;98;p13"/>
          <p:cNvPicPr preferRelativeResize="0"/>
          <p:nvPr/>
        </p:nvPicPr>
        <p:blipFill rotWithShape="1">
          <a:blip r:embed="rId4">
            <a:alphaModFix/>
          </a:blip>
          <a:srcRect b="53931" l="32674" r="56212" t="30001"/>
          <a:stretch/>
        </p:blipFill>
        <p:spPr>
          <a:xfrm>
            <a:off x="1066800" y="1600200"/>
            <a:ext cx="2264819" cy="25301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2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Slicing Knife</a:t>
            </a:r>
            <a:endParaRPr/>
          </a:p>
        </p:txBody>
      </p:sp>
      <p:sp>
        <p:nvSpPr>
          <p:cNvPr id="200" name="Google Shape;200;p22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A long thin blade up to 14 inches in length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Used for slicing meats and poultry</a:t>
            </a:r>
            <a:endParaRPr/>
          </a:p>
          <a:p>
            <a:pPr indent="-1079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01" name="Google Shape;201;p22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202" name="Google Shape;202;p22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03" name="Google Shape;203;p22"/>
          <p:cNvPicPr preferRelativeResize="0"/>
          <p:nvPr/>
        </p:nvPicPr>
        <p:blipFill rotWithShape="1">
          <a:blip r:embed="rId3">
            <a:alphaModFix/>
          </a:blip>
          <a:srcRect b="0" l="0" r="0" t="21582"/>
          <a:stretch/>
        </p:blipFill>
        <p:spPr>
          <a:xfrm>
            <a:off x="2299108" y="3550097"/>
            <a:ext cx="4545783" cy="23755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3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Serrated Knife</a:t>
            </a:r>
            <a:endParaRPr/>
          </a:p>
        </p:txBody>
      </p:sp>
      <p:sp>
        <p:nvSpPr>
          <p:cNvPr id="210" name="Google Shape;210;p23"/>
          <p:cNvSpPr txBox="1"/>
          <p:nvPr>
            <p:ph idx="1" type="body"/>
          </p:nvPr>
        </p:nvSpPr>
        <p:spPr>
          <a:xfrm>
            <a:off x="457200" y="1828800"/>
            <a:ext cx="5105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A long thin blade that has teeth like a saw blade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Used for slicing bread, cakes, and soft foods like tomatoes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Using a sawing motion prevents crushing the food </a:t>
            </a:r>
            <a:endParaRPr/>
          </a:p>
          <a:p>
            <a:pPr indent="0" lvl="1" marL="4572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 </a:t>
            </a:r>
            <a:endParaRPr/>
          </a:p>
        </p:txBody>
      </p:sp>
      <p:sp>
        <p:nvSpPr>
          <p:cNvPr id="211" name="Google Shape;211;p23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212" name="Google Shape;212;p23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13" name="Google Shape;213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90692" y="2292636"/>
            <a:ext cx="3006994" cy="22727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4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Specialized Knives</a:t>
            </a:r>
            <a:endParaRPr/>
          </a:p>
        </p:txBody>
      </p:sp>
      <p:sp>
        <p:nvSpPr>
          <p:cNvPr id="220" name="Google Shape;220;p24"/>
          <p:cNvSpPr txBox="1"/>
          <p:nvPr>
            <p:ph idx="1" type="body"/>
          </p:nvPr>
        </p:nvSpPr>
        <p:spPr>
          <a:xfrm>
            <a:off x="457200" y="1828800"/>
            <a:ext cx="5181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Tourne knife: paring knife with a curved blade for cutting curved surfaces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Santoku knife: 5-7-inch blade with indented sides that keep food from sticking to the blade</a:t>
            </a:r>
            <a:endParaRPr/>
          </a:p>
        </p:txBody>
      </p:sp>
      <p:sp>
        <p:nvSpPr>
          <p:cNvPr id="221" name="Google Shape;221;p24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222" name="Google Shape;222;p24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23" name="Google Shape;223;p24"/>
          <p:cNvPicPr preferRelativeResize="0"/>
          <p:nvPr/>
        </p:nvPicPr>
        <p:blipFill rotWithShape="1">
          <a:blip r:embed="rId3">
            <a:alphaModFix/>
          </a:blip>
          <a:srcRect b="19149" l="0" r="0" t="15096"/>
          <a:stretch/>
        </p:blipFill>
        <p:spPr>
          <a:xfrm>
            <a:off x="5583087" y="1905001"/>
            <a:ext cx="3256113" cy="1481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83086" y="3590621"/>
            <a:ext cx="3256113" cy="1356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5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Other Equipment </a:t>
            </a:r>
            <a:endParaRPr/>
          </a:p>
        </p:txBody>
      </p:sp>
      <p:sp>
        <p:nvSpPr>
          <p:cNvPr id="231" name="Google Shape;231;p25"/>
          <p:cNvSpPr txBox="1"/>
          <p:nvPr>
            <p:ph idx="1" type="body"/>
          </p:nvPr>
        </p:nvSpPr>
        <p:spPr>
          <a:xfrm>
            <a:off x="457200" y="1828800"/>
            <a:ext cx="49530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Sharpening steel: a long metal or ceramic rod used to keep knives sharp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This is called honing</a:t>
            </a:r>
            <a:r>
              <a:rPr i="1" lang="en-US"/>
              <a:t> 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Knives should be honed </a:t>
            </a:r>
            <a:r>
              <a:rPr lang="en-US" sz="2800"/>
              <a:t>frequently to maintain </a:t>
            </a:r>
            <a:r>
              <a:rPr lang="en-US"/>
              <a:t>a </a:t>
            </a:r>
            <a:r>
              <a:rPr lang="en-US" sz="2800"/>
              <a:t>good cutting edge</a:t>
            </a:r>
            <a:r>
              <a:rPr lang="en-US"/>
              <a:t>	</a:t>
            </a:r>
            <a:endParaRPr/>
          </a:p>
          <a:p>
            <a:pPr indent="-1079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1079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32" name="Google Shape;232;p25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233" name="Google Shape;233;p25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34" name="Google Shape;23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00163" y="2590800"/>
            <a:ext cx="3386637" cy="22454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6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Sharpening and Honing Knives</a:t>
            </a:r>
            <a:endParaRPr/>
          </a:p>
        </p:txBody>
      </p:sp>
      <p:sp>
        <p:nvSpPr>
          <p:cNvPr id="241" name="Google Shape;241;p26"/>
          <p:cNvSpPr txBox="1"/>
          <p:nvPr>
            <p:ph idx="1" type="body"/>
          </p:nvPr>
        </p:nvSpPr>
        <p:spPr>
          <a:xfrm>
            <a:off x="457200" y="2057400"/>
            <a:ext cx="8229600" cy="37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Watch as a chef shows how to keep the cutting edge of your knives sharp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https://www.youtube.com/watch?v=WU3x7DX6Ueg</a:t>
            </a:r>
            <a:endParaRPr/>
          </a:p>
        </p:txBody>
      </p:sp>
      <p:sp>
        <p:nvSpPr>
          <p:cNvPr id="242" name="Google Shape;242;p26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243" name="Google Shape;243;p26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7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Knife Storage</a:t>
            </a:r>
            <a:endParaRPr/>
          </a:p>
        </p:txBody>
      </p:sp>
      <p:sp>
        <p:nvSpPr>
          <p:cNvPr id="250" name="Google Shape;250;p27"/>
          <p:cNvSpPr txBox="1"/>
          <p:nvPr>
            <p:ph idx="1" type="body"/>
          </p:nvPr>
        </p:nvSpPr>
        <p:spPr>
          <a:xfrm>
            <a:off x="457200" y="1481864"/>
            <a:ext cx="8229600" cy="43093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Proper storage protects knives and prevents injury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Types of knife storage:</a:t>
            </a:r>
            <a:endParaRPr/>
          </a:p>
          <a:p>
            <a:pPr indent="0" lvl="1" marL="4572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51" name="Google Shape;251;p27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252" name="Google Shape;252;p27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53" name="Google Shape;253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00173" y="3002772"/>
            <a:ext cx="2640585" cy="2331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1836" y="2970910"/>
            <a:ext cx="2515490" cy="2515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77000" y="4419600"/>
            <a:ext cx="1861438" cy="1406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2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048621" y="2667000"/>
            <a:ext cx="2638881" cy="2142772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27"/>
          <p:cNvSpPr txBox="1"/>
          <p:nvPr/>
        </p:nvSpPr>
        <p:spPr>
          <a:xfrm>
            <a:off x="709552" y="5498070"/>
            <a:ext cx="208005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Magnetic Knife Rack</a:t>
            </a:r>
            <a:endParaRPr/>
          </a:p>
        </p:txBody>
      </p:sp>
      <p:sp>
        <p:nvSpPr>
          <p:cNvPr id="258" name="Google Shape;258;p27"/>
          <p:cNvSpPr txBox="1"/>
          <p:nvPr/>
        </p:nvSpPr>
        <p:spPr>
          <a:xfrm>
            <a:off x="3962315" y="5498070"/>
            <a:ext cx="121084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Knife Block</a:t>
            </a:r>
            <a:endParaRPr/>
          </a:p>
        </p:txBody>
      </p:sp>
      <p:sp>
        <p:nvSpPr>
          <p:cNvPr id="259" name="Google Shape;259;p27"/>
          <p:cNvSpPr txBox="1"/>
          <p:nvPr/>
        </p:nvSpPr>
        <p:spPr>
          <a:xfrm>
            <a:off x="6132562" y="5486400"/>
            <a:ext cx="247099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Knife Case or Sheath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8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265" name="Google Shape;265;p28"/>
          <p:cNvSpPr txBox="1"/>
          <p:nvPr>
            <p:ph idx="12" type="sldNum"/>
          </p:nvPr>
        </p:nvSpPr>
        <p:spPr>
          <a:xfrm>
            <a:off x="4152900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6" name="Google Shape;266;p28"/>
          <p:cNvSpPr txBox="1"/>
          <p:nvPr/>
        </p:nvSpPr>
        <p:spPr>
          <a:xfrm>
            <a:off x="381000" y="1371600"/>
            <a:ext cx="838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For more information please contact Realityworks, Inc. </a:t>
            </a:r>
            <a:b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through email at information@realityworks.com </a:t>
            </a:r>
            <a:b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or call toll free at 800.830.1416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4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Choosing Knives</a:t>
            </a:r>
            <a:endParaRPr/>
          </a:p>
        </p:txBody>
      </p:sp>
      <p:sp>
        <p:nvSpPr>
          <p:cNvPr id="105" name="Google Shape;105;p14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Having a variety of knives available will help you use the correct knife for the task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Comfortable handles allow you to work for a longer time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Buy knives of the best quality that you can afford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If cared for properly, good knives are an investment that will last a long time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sp>
        <p:nvSpPr>
          <p:cNvPr id="106" name="Google Shape;106;p14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107" name="Google Shape;107;p14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 rot="823857">
            <a:off x="1628857" y="1504006"/>
            <a:ext cx="6077286" cy="4721537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5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Parts of a Knife</a:t>
            </a:r>
            <a:endParaRPr/>
          </a:p>
        </p:txBody>
      </p:sp>
      <p:sp>
        <p:nvSpPr>
          <p:cNvPr id="115" name="Google Shape;115;p15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116" name="Google Shape;116;p15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7" name="Google Shape;117;p15"/>
          <p:cNvSpPr txBox="1"/>
          <p:nvPr/>
        </p:nvSpPr>
        <p:spPr>
          <a:xfrm>
            <a:off x="1404263" y="3442436"/>
            <a:ext cx="100828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1a. Point</a:t>
            </a:r>
            <a:endParaRPr/>
          </a:p>
        </p:txBody>
      </p:sp>
      <p:sp>
        <p:nvSpPr>
          <p:cNvPr id="118" name="Google Shape;118;p15"/>
          <p:cNvSpPr txBox="1"/>
          <p:nvPr/>
        </p:nvSpPr>
        <p:spPr>
          <a:xfrm>
            <a:off x="2082081" y="2364823"/>
            <a:ext cx="82105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1b. Tip</a:t>
            </a:r>
            <a:endParaRPr/>
          </a:p>
        </p:txBody>
      </p:sp>
      <p:sp>
        <p:nvSpPr>
          <p:cNvPr id="119" name="Google Shape;119;p15"/>
          <p:cNvSpPr txBox="1"/>
          <p:nvPr/>
        </p:nvSpPr>
        <p:spPr>
          <a:xfrm>
            <a:off x="3133387" y="3486351"/>
            <a:ext cx="93807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Blade</a:t>
            </a:r>
            <a:endParaRPr/>
          </a:p>
        </p:txBody>
      </p:sp>
      <p:sp>
        <p:nvSpPr>
          <p:cNvPr id="120" name="Google Shape;120;p15"/>
          <p:cNvSpPr txBox="1"/>
          <p:nvPr/>
        </p:nvSpPr>
        <p:spPr>
          <a:xfrm>
            <a:off x="3488612" y="4374891"/>
            <a:ext cx="172637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1d. Cutting edge</a:t>
            </a:r>
            <a:endParaRPr/>
          </a:p>
        </p:txBody>
      </p:sp>
      <p:sp>
        <p:nvSpPr>
          <p:cNvPr id="121" name="Google Shape;121;p15"/>
          <p:cNvSpPr txBox="1"/>
          <p:nvPr/>
        </p:nvSpPr>
        <p:spPr>
          <a:xfrm>
            <a:off x="5722305" y="4860696"/>
            <a:ext cx="107914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Handle</a:t>
            </a:r>
            <a:endParaRPr/>
          </a:p>
        </p:txBody>
      </p:sp>
      <p:sp>
        <p:nvSpPr>
          <p:cNvPr id="122" name="Google Shape;122;p15"/>
          <p:cNvSpPr txBox="1"/>
          <p:nvPr/>
        </p:nvSpPr>
        <p:spPr>
          <a:xfrm>
            <a:off x="7914562" y="3574440"/>
            <a:ext cx="94570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2c. Tang</a:t>
            </a:r>
            <a:endParaRPr/>
          </a:p>
        </p:txBody>
      </p:sp>
      <p:sp>
        <p:nvSpPr>
          <p:cNvPr id="123" name="Google Shape;123;p15"/>
          <p:cNvSpPr txBox="1"/>
          <p:nvPr/>
        </p:nvSpPr>
        <p:spPr>
          <a:xfrm>
            <a:off x="6952632" y="3102827"/>
            <a:ext cx="109491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2b. Rivets</a:t>
            </a:r>
            <a:endParaRPr/>
          </a:p>
        </p:txBody>
      </p:sp>
      <p:sp>
        <p:nvSpPr>
          <p:cNvPr id="124" name="Google Shape;124;p15"/>
          <p:cNvSpPr txBox="1"/>
          <p:nvPr/>
        </p:nvSpPr>
        <p:spPr>
          <a:xfrm>
            <a:off x="4910445" y="2780911"/>
            <a:ext cx="203587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2a. Bolster or shank</a:t>
            </a:r>
            <a:endParaRPr/>
          </a:p>
        </p:txBody>
      </p:sp>
      <p:sp>
        <p:nvSpPr>
          <p:cNvPr id="125" name="Google Shape;125;p15"/>
          <p:cNvSpPr txBox="1"/>
          <p:nvPr/>
        </p:nvSpPr>
        <p:spPr>
          <a:xfrm>
            <a:off x="3470230" y="2326830"/>
            <a:ext cx="175721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1c. Back or spine</a:t>
            </a:r>
            <a:endParaRPr/>
          </a:p>
        </p:txBody>
      </p:sp>
      <p:cxnSp>
        <p:nvCxnSpPr>
          <p:cNvPr id="126" name="Google Shape;126;p15"/>
          <p:cNvCxnSpPr>
            <a:stCxn id="117" idx="0"/>
          </p:cNvCxnSpPr>
          <p:nvPr/>
        </p:nvCxnSpPr>
        <p:spPr>
          <a:xfrm flipH="1" rot="10800000">
            <a:off x="1908408" y="3036236"/>
            <a:ext cx="10500" cy="4062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7" name="Google Shape;127;p15"/>
          <p:cNvCxnSpPr/>
          <p:nvPr/>
        </p:nvCxnSpPr>
        <p:spPr>
          <a:xfrm flipH="1">
            <a:off x="2209800" y="2664186"/>
            <a:ext cx="228600" cy="372146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8" name="Google Shape;128;p15"/>
          <p:cNvCxnSpPr/>
          <p:nvPr/>
        </p:nvCxnSpPr>
        <p:spPr>
          <a:xfrm flipH="1">
            <a:off x="5330096" y="3172302"/>
            <a:ext cx="559807" cy="706884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9" name="Google Shape;129;p15"/>
          <p:cNvCxnSpPr>
            <a:stCxn id="125" idx="2"/>
          </p:cNvCxnSpPr>
          <p:nvPr/>
        </p:nvCxnSpPr>
        <p:spPr>
          <a:xfrm flipH="1">
            <a:off x="3843936" y="2696162"/>
            <a:ext cx="504900" cy="6006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" name="Google Shape;130;p15"/>
          <p:cNvCxnSpPr>
            <a:stCxn id="120" idx="0"/>
          </p:cNvCxnSpPr>
          <p:nvPr/>
        </p:nvCxnSpPr>
        <p:spPr>
          <a:xfrm rot="10800000">
            <a:off x="4194297" y="3996291"/>
            <a:ext cx="157500" cy="3786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1" name="Google Shape;131;p15"/>
          <p:cNvCxnSpPr/>
          <p:nvPr/>
        </p:nvCxnSpPr>
        <p:spPr>
          <a:xfrm flipH="1" rot="10800000">
            <a:off x="6109730" y="4198658"/>
            <a:ext cx="150982" cy="556124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2" name="Google Shape;132;p15"/>
          <p:cNvCxnSpPr/>
          <p:nvPr/>
        </p:nvCxnSpPr>
        <p:spPr>
          <a:xfrm flipH="1">
            <a:off x="5938049" y="3442436"/>
            <a:ext cx="1209713" cy="485446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3" name="Google Shape;133;p15"/>
          <p:cNvCxnSpPr/>
          <p:nvPr/>
        </p:nvCxnSpPr>
        <p:spPr>
          <a:xfrm flipH="1">
            <a:off x="6542905" y="3442436"/>
            <a:ext cx="604859" cy="620834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4" name="Google Shape;134;p15"/>
          <p:cNvCxnSpPr/>
          <p:nvPr/>
        </p:nvCxnSpPr>
        <p:spPr>
          <a:xfrm>
            <a:off x="7147762" y="3442436"/>
            <a:ext cx="64839" cy="738664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5" name="Google Shape;135;p15"/>
          <p:cNvCxnSpPr/>
          <p:nvPr/>
        </p:nvCxnSpPr>
        <p:spPr>
          <a:xfrm flipH="1">
            <a:off x="7406811" y="3927882"/>
            <a:ext cx="659930" cy="270776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6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Parts of a Knife</a:t>
            </a:r>
            <a:endParaRPr/>
          </a:p>
        </p:txBody>
      </p:sp>
      <p:sp>
        <p:nvSpPr>
          <p:cNvPr id="142" name="Google Shape;142;p16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sz="2800"/>
              <a:t>All knives have 2 main parts: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Blade: The cutting surface, forged or stamped from a solid piece of metal like stainless steel or high carbon steel </a:t>
            </a:r>
            <a:endParaRPr/>
          </a:p>
          <a:p>
            <a:pPr indent="-285750" lvl="1" marL="74295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/>
              <a:t>Point: Used for detailed cutting or trimming</a:t>
            </a:r>
            <a:endParaRPr/>
          </a:p>
          <a:p>
            <a:pPr indent="-285750" lvl="1" marL="74295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/>
              <a:t>Tip: Used for detailed cutting or trimming</a:t>
            </a:r>
            <a:endParaRPr/>
          </a:p>
          <a:p>
            <a:pPr indent="-285750" lvl="1" marL="74295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/>
              <a:t>Back or Spine: The top of the blade that is the non cutting edge</a:t>
            </a:r>
            <a:endParaRPr/>
          </a:p>
          <a:p>
            <a:pPr indent="-285750" lvl="1" marL="74295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/>
              <a:t>Cutting edge: The sharp bottom edge of the blade from the tip to the heel</a:t>
            </a:r>
            <a:endParaRPr/>
          </a:p>
          <a:p>
            <a:pPr indent="-1333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sz="2800"/>
              <a:t>		</a:t>
            </a:r>
            <a:endParaRPr/>
          </a:p>
        </p:txBody>
      </p:sp>
      <p:sp>
        <p:nvSpPr>
          <p:cNvPr id="143" name="Google Shape;143;p16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144" name="Google Shape;144;p16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7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Parts of a Knife </a:t>
            </a:r>
            <a:r>
              <a:rPr lang="en-US" sz="3200"/>
              <a:t>(cont.)</a:t>
            </a:r>
            <a:endParaRPr/>
          </a:p>
        </p:txBody>
      </p:sp>
      <p:sp>
        <p:nvSpPr>
          <p:cNvPr id="151" name="Google Shape;151;p17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Handle: Made of wood, plastic, or metal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Bolster or shank: Where the blade and handle meet. Keeps food out of the space between the handle and tang and adds strength to the knife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Rivets: Metal fasteners that hold the handle to the tang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Tang: The part of the blade that extends into the handle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sp>
        <p:nvSpPr>
          <p:cNvPr id="152" name="Google Shape;152;p17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153" name="Google Shape;153;p17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8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Chef’s Knife or French Knife</a:t>
            </a:r>
            <a:endParaRPr/>
          </a:p>
        </p:txBody>
      </p:sp>
      <p:sp>
        <p:nvSpPr>
          <p:cNvPr id="160" name="Google Shape;160;p18"/>
          <p:cNvSpPr txBox="1"/>
          <p:nvPr>
            <p:ph idx="1" type="body"/>
          </p:nvPr>
        </p:nvSpPr>
        <p:spPr>
          <a:xfrm>
            <a:off x="457200" y="2057400"/>
            <a:ext cx="82296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0" lvl="1" marL="4572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8-14-inch curved blade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Most important knife in the kitchen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All purpose for slicing, chopping, and mincing</a:t>
            </a:r>
            <a:endParaRPr/>
          </a:p>
          <a:p>
            <a:pPr indent="-1079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61" name="Google Shape;161;p18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162" name="Google Shape;162;p18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63" name="Google Shape;163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38787" y="1490452"/>
            <a:ext cx="5219700" cy="154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9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Boning Knife</a:t>
            </a:r>
            <a:endParaRPr/>
          </a:p>
        </p:txBody>
      </p:sp>
      <p:pic>
        <p:nvPicPr>
          <p:cNvPr id="170" name="Google Shape;170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5400000">
            <a:off x="3173276" y="2576871"/>
            <a:ext cx="1950720" cy="4874179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19"/>
          <p:cNvSpPr txBox="1"/>
          <p:nvPr>
            <p:ph idx="1" type="body"/>
          </p:nvPr>
        </p:nvSpPr>
        <p:spPr>
          <a:xfrm>
            <a:off x="457200" y="1828800"/>
            <a:ext cx="8229600" cy="28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Small 5-7-inch blade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Used for removing bones from meat, poultry, and fish, as well as trimming fat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The blade may be rigid or flexible</a:t>
            </a:r>
            <a:endParaRPr/>
          </a:p>
        </p:txBody>
      </p:sp>
      <p:sp>
        <p:nvSpPr>
          <p:cNvPr id="172" name="Google Shape;172;p19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173" name="Google Shape;173;p19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0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Cleaver</a:t>
            </a:r>
            <a:endParaRPr/>
          </a:p>
        </p:txBody>
      </p:sp>
      <p:sp>
        <p:nvSpPr>
          <p:cNvPr id="180" name="Google Shape;180;p20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Heavy rectangular blade 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Used for chopping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Can be used for cutting through bones</a:t>
            </a:r>
            <a:endParaRPr/>
          </a:p>
          <a:p>
            <a:pPr indent="-1079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1079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81" name="Google Shape;181;p20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182" name="Google Shape;182;p20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83" name="Google Shape;183;p20"/>
          <p:cNvPicPr preferRelativeResize="0"/>
          <p:nvPr/>
        </p:nvPicPr>
        <p:blipFill rotWithShape="1">
          <a:blip r:embed="rId3">
            <a:alphaModFix/>
          </a:blip>
          <a:srcRect b="34557" l="15880" r="14952" t="32816"/>
          <a:stretch/>
        </p:blipFill>
        <p:spPr>
          <a:xfrm>
            <a:off x="1447800" y="3657599"/>
            <a:ext cx="6324600" cy="1981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1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Paring Knife</a:t>
            </a:r>
            <a:endParaRPr/>
          </a:p>
        </p:txBody>
      </p:sp>
      <p:sp>
        <p:nvSpPr>
          <p:cNvPr id="190" name="Google Shape;190;p21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Small with a 2-4-inch blade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Used for trimming and paring fruits and vegetables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Used for small cutting tasks</a:t>
            </a:r>
            <a:endParaRPr/>
          </a:p>
        </p:txBody>
      </p:sp>
      <p:sp>
        <p:nvSpPr>
          <p:cNvPr id="191" name="Google Shape;191;p21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Culinary Knife Skills</a:t>
            </a:r>
            <a:endParaRPr/>
          </a:p>
        </p:txBody>
      </p:sp>
      <p:sp>
        <p:nvSpPr>
          <p:cNvPr id="192" name="Google Shape;192;p21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93" name="Google Shape;19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02968" y="4129807"/>
            <a:ext cx="3738063" cy="17998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