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9144000"/>
  <p:notesSz cx="7010400" cy="9296400"/>
  <p:embeddedFontLst>
    <p:embeddedFont>
      <p:font typeface="Open Sa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OpenSans-bold.fntdata"/><Relationship Id="rId23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boldItalic.fntdata"/><Relationship Id="rId25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" name="Google Shape;140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6" y="0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" name="Google Shape;18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3887391" y="457200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11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1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2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2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4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513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7" name="Google Shape;27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1534885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" name="Google Shape;32;p5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6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7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8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285439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1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realityworks.com/products/guideweld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1.xml"/><Relationship Id="rId10" Type="http://schemas.openxmlformats.org/officeDocument/2006/relationships/slide" Target="/ppt/slides/slide10.xml"/><Relationship Id="rId13" Type="http://schemas.openxmlformats.org/officeDocument/2006/relationships/slide" Target="/ppt/slides/slide13.xml"/><Relationship Id="rId12" Type="http://schemas.openxmlformats.org/officeDocument/2006/relationships/slide" Target="/ppt/slides/slide1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slide" Target="/ppt/slides/slide9.xml"/><Relationship Id="rId15" Type="http://schemas.openxmlformats.org/officeDocument/2006/relationships/slide" Target="/ppt/slides/slide15.xml"/><Relationship Id="rId14" Type="http://schemas.openxmlformats.org/officeDocument/2006/relationships/slide" Target="/ppt/slides/slide14.xml"/><Relationship Id="rId5" Type="http://schemas.openxmlformats.org/officeDocument/2006/relationships/slide" Target="/ppt/slides/slide4.xml"/><Relationship Id="rId6" Type="http://schemas.openxmlformats.org/officeDocument/2006/relationships/slide" Target="/ppt/slides/slide6.xml"/><Relationship Id="rId7" Type="http://schemas.openxmlformats.org/officeDocument/2006/relationships/slide" Target="/ppt/slides/slide7.xml"/><Relationship Id="rId8" Type="http://schemas.openxmlformats.org/officeDocument/2006/relationships/slide" Target="/ppt/slides/slide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/>
        </p:nvSpPr>
        <p:spPr>
          <a:xfrm>
            <a:off x="-461354" y="2624280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Reading a WPS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52" name="Google Shape;152;p24"/>
          <p:cNvSpPr txBox="1"/>
          <p:nvPr>
            <p:ph idx="1" type="body"/>
          </p:nvPr>
        </p:nvSpPr>
        <p:spPr>
          <a:xfrm>
            <a:off x="628650" y="1567122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Electrical Characteristics: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the electrical setup of the welder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Transfer Mode for GMAW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short circuit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Pulse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Spray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Globular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Current, or polarity being used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DCEP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DCEN 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AC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Power source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C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onstant current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C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onstant voltage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59" name="Google Shape;159;p25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Base Metal and Filler Metal: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what type of metal can be welded on and the matching filler to use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Thickness: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range of the base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Material specification: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all base and filler metals have specification numbers that identify the type of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Filler metal classification: 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a number that tells the welder about the filler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Specifications and classifications: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for base and filler metals are defined by standardizing organizations.  These numbers tell the welder what the metal is and what alloys are present in the metal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66" name="Google Shape;166;p26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Shielding: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Tells the welder what type of shielding gas or flux is used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Type of shielding gas and the composition of a shielding gas mixture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Flow rate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where to set the flow meter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Gas cup size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even the size of the nozzle is specified!!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73" name="Google Shape;173;p27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Technique: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to make the weld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Stringer or weave bead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Number of passes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Contact tube to work distance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Interpass cleaning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80" name="Google Shape;180;p28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Preheat and Postweld Heat Treatment: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to heat the base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Preheat and interpass temperatures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Postweld heat temperature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Length of time a postweld heat treatment is held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87" name="Google Shape;187;p29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Welding Procedure: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the weld is to be completed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Joint detail: picture of the joint design, may also show the passes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Sequence of passes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Welding process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Filler metal classification and diameter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Amperage or wire-feed speed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Voltage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Travel speed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 Specifications</a:t>
            </a:r>
            <a:endParaRPr/>
          </a:p>
        </p:txBody>
      </p:sp>
      <p:sp>
        <p:nvSpPr>
          <p:cNvPr id="194" name="Google Shape;194;p30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All parts of a WPS must be carried out for the weld to be considered sound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Quality control in a welding shop will make sure welders are carrying out the WPS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Check volts and amps with multi-meter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Check to see that proper electrodes, filler metal, and shielding is being used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Check the travel speed, temperature of metal, and other variables in WPS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Welds made by a WPS are often tested using destructive or nondestructive examination</a:t>
            </a:r>
            <a:endParaRPr/>
          </a:p>
          <a:p>
            <a:pPr indent="-101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1"/>
          <p:cNvSpPr txBox="1"/>
          <p:nvPr/>
        </p:nvSpPr>
        <p:spPr>
          <a:xfrm>
            <a:off x="0" y="3101795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4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Reading a WPS</a:t>
            </a:r>
            <a:endParaRPr/>
          </a:p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3"/>
              </a:rPr>
              <a:t>Welding Procedure Specifications (WPS)</a:t>
            </a:r>
            <a:endParaRPr sz="1800" u="sng">
              <a:solidFill>
                <a:schemeClr val="hlink"/>
              </a:solidFill>
              <a:hlinkClick action="ppaction://hlinksldjump" r:id="rId4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5"/>
              </a:rPr>
              <a:t>WPS Definition</a:t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6"/>
              </a:rPr>
              <a:t>Parts of a WPS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7"/>
              </a:rPr>
              <a:t>General Information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9DB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8"/>
              </a:rPr>
              <a:t>Joint Design</a:t>
            </a:r>
            <a:endParaRPr sz="1900">
              <a:solidFill>
                <a:srgbClr val="8DA9DB"/>
              </a:solidFill>
            </a:endParaRPr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9DB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9"/>
              </a:rPr>
              <a:t>Position</a:t>
            </a:r>
            <a:endParaRPr sz="1900">
              <a:solidFill>
                <a:srgbClr val="8DA9DB"/>
              </a:solidFill>
            </a:endParaRPr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0"/>
              </a:rPr>
              <a:t>Electrical Characteristics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1"/>
              </a:rPr>
              <a:t>Base Metals and Filler Metals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2"/>
              </a:rPr>
              <a:t>Shielding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3"/>
              </a:rPr>
              <a:t>Technique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4"/>
              </a:rPr>
              <a:t>Preheat and Postweld Heat Treatment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5"/>
              </a:rPr>
              <a:t>Welding Procedure</a:t>
            </a:r>
            <a:endParaRPr sz="1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95" name="Google Shape;95;p16"/>
          <p:cNvSpPr/>
          <p:nvPr/>
        </p:nvSpPr>
        <p:spPr>
          <a:xfrm>
            <a:off x="7486650" y="5987525"/>
            <a:ext cx="1222409" cy="2695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628650" y="365126"/>
            <a:ext cx="798812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 Specifications</a:t>
            </a:r>
            <a:endParaRPr/>
          </a:p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How to weld something is not just a lucky guess; there is a lot of science, experience, and testing that goes into creating a welding procedure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 WPS provides all the information to properly complete a specific weld for a specific purpose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If using a WPS, it must be followed exactly, or the weld may be rejected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 Specification Definition</a:t>
            </a:r>
            <a:endParaRPr/>
          </a:p>
        </p:txBody>
      </p:sp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628650" y="1795849"/>
            <a:ext cx="7886700" cy="55542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According to American Welding Society standard AWS A3.0M/A3.0:2010 Standard Welding Terms and Definitions: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“A document providing the required welding variables for a specific application to assure repeatability by properly trained welders and welding operators.”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 Specification</a:t>
            </a:r>
            <a:endParaRPr/>
          </a:p>
        </p:txBody>
      </p:sp>
      <p:sp>
        <p:nvSpPr>
          <p:cNvPr id="116" name="Google Shape;116;p19"/>
          <p:cNvSpPr txBox="1"/>
          <p:nvPr>
            <p:ph idx="1" type="body"/>
          </p:nvPr>
        </p:nvSpPr>
        <p:spPr>
          <a:xfrm>
            <a:off x="628650" y="1968843"/>
            <a:ext cx="7886700" cy="544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All WPS look different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The format and information included on a WPS varies between standards, codes, companies, etc.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There are certain variables of a WPS that are essential for the mechanical properties of the weld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Base metals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Welding process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 sz="2000"/>
              <a:t>Joint design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23" name="Google Shape;123;p20"/>
          <p:cNvSpPr txBox="1"/>
          <p:nvPr>
            <p:ph idx="1" type="body"/>
          </p:nvPr>
        </p:nvSpPr>
        <p:spPr>
          <a:xfrm>
            <a:off x="628650" y="1523998"/>
            <a:ext cx="7886700" cy="544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Although all WPS are a little different, these are some of the main parts that are common in most WPS: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General Information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Joint Design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Position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Electrical Characteristics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Base Metals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Filler Metals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Shielding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Technique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Preheat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Postweld Heat Treatment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Welding Procedure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30" name="Google Shape;130;p21"/>
          <p:cNvSpPr txBox="1"/>
          <p:nvPr>
            <p:ph idx="1" type="body"/>
          </p:nvPr>
        </p:nvSpPr>
        <p:spPr>
          <a:xfrm>
            <a:off x="628650" y="1690689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General Information: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where the procedure comes from and who it’s for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Company information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Welding process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Identification number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How the weld is performed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Manual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Automatic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Semiautomatic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Mechanized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1143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37" name="Google Shape;137;p22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Joint Design: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preparation of the welding joint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Type of joint design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Backing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Specifics about the joint regarding root opening, root face, groove angle, radius of groove, whether back gouging is required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44" name="Google Shape;144;p23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Position: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Tells the welder what position the joint is to be welded in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Position to be welded: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this is expressed with a number and a letter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The number indicates the position</a:t>
            </a:r>
            <a:endParaRPr/>
          </a:p>
          <a:p>
            <a:pPr indent="-228600" lvl="3" marL="1600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1 is flat</a:t>
            </a:r>
            <a:endParaRPr/>
          </a:p>
          <a:p>
            <a:pPr indent="-228600" lvl="3" marL="1600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2 is horizontal</a:t>
            </a:r>
            <a:endParaRPr/>
          </a:p>
          <a:p>
            <a:pPr indent="-228600" lvl="3" marL="1600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3 is vertical (progression up or down is also indicated)</a:t>
            </a:r>
            <a:endParaRPr/>
          </a:p>
          <a:p>
            <a:pPr indent="-228600" lvl="3" marL="1600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4 is overhead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letter indicates whether it is a fillet or groove joint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G is a groove weld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 is a fillet weld</a:t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Example:  1F indicates flat fillet, 3G indicates vertical groove</a:t>
            </a:r>
            <a:endParaRPr/>
          </a:p>
        </p:txBody>
      </p:sp>
      <p:sp>
        <p:nvSpPr>
          <p:cNvPr id="145" name="Google Shape;145;p23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