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3"/>
    <p:sldMasterId id="214748367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6858000" cy="9144000"/>
  <p:embeddedFontLst>
    <p:embeddedFont>
      <p:font typeface="Open Sans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OpenSans-regular.fntdata"/><Relationship Id="rId21" Type="http://schemas.openxmlformats.org/officeDocument/2006/relationships/slide" Target="slides/slide16.xml"/><Relationship Id="rId24" Type="http://schemas.openxmlformats.org/officeDocument/2006/relationships/font" Target="fonts/OpenSans-italic.fntdata"/><Relationship Id="rId23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5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hyperlink" Target="http://www.realityworks.com/" TargetMode="Externa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hyperlink" Target="http://www.realityworks.com/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5" y="2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7" name="Google Shape;17;p2"/>
          <p:cNvSpPr txBox="1"/>
          <p:nvPr/>
        </p:nvSpPr>
        <p:spPr>
          <a:xfrm>
            <a:off x="4864608" y="475488"/>
            <a:ext cx="4142232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3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1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4" name="Google Shape;84;p11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11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1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4" name="Google Shape;94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Google Shape;97;p12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2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13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1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" name="Google Shape;113;p14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4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5" y="2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24" name="Google Shape;124;p16"/>
          <p:cNvSpPr txBox="1"/>
          <p:nvPr/>
        </p:nvSpPr>
        <p:spPr>
          <a:xfrm>
            <a:off x="4864608" y="475488"/>
            <a:ext cx="4142232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</a:t>
            </a:r>
            <a:r>
              <a:rPr b="1" lang="en-US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Tester</a:t>
            </a:r>
            <a:endParaRPr b="1" sz="3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7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28" name="Google Shape;128;p17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7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18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8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 txBox="1"/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19"/>
          <p:cNvSpPr txBox="1"/>
          <p:nvPr>
            <p:ph idx="1" type="body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8" name="Google Shape;138;p19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9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0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0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20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9" name="Google Shape;149;p21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1"/>
          <p:cNvSpPr txBox="1"/>
          <p:nvPr>
            <p:ph idx="3" type="body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51" name="Google Shape;151;p21"/>
          <p:cNvSpPr txBox="1"/>
          <p:nvPr>
            <p:ph idx="4" type="body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1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1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p3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2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2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3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4"/>
          <p:cNvSpPr txBox="1"/>
          <p:nvPr>
            <p:ph idx="1" type="body"/>
          </p:nvPr>
        </p:nvSpPr>
        <p:spPr>
          <a:xfrm>
            <a:off x="3887391" y="457202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64" name="Google Shape;164;p24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165" name="Google Shape;165;p24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4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25"/>
          <p:cNvSpPr/>
          <p:nvPr>
            <p:ph idx="2" type="pic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Google Shape;170;p25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171" name="Google Shape;171;p25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5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6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6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26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6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 rot="5400000">
            <a:off x="4623594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 rot="5400000">
            <a:off x="623095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27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7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7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6" name="Google Shape;186;p28"/>
          <p:cNvSpPr/>
          <p:nvPr/>
        </p:nvSpPr>
        <p:spPr>
          <a:xfrm>
            <a:off x="570452" y="6396040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28"/>
          <p:cNvSpPr txBox="1"/>
          <p:nvPr/>
        </p:nvSpPr>
        <p:spPr>
          <a:xfrm>
            <a:off x="1534886" y="1628360"/>
            <a:ext cx="607422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3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8" name="Google Shape;188;p28"/>
          <p:cNvSpPr txBox="1"/>
          <p:nvPr/>
        </p:nvSpPr>
        <p:spPr>
          <a:xfrm>
            <a:off x="2843944" y="3277103"/>
            <a:ext cx="390792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7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9" name="Google Shape;29;p4"/>
          <p:cNvSpPr/>
          <p:nvPr/>
        </p:nvSpPr>
        <p:spPr>
          <a:xfrm>
            <a:off x="570452" y="6396040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"/>
          <p:cNvSpPr txBox="1"/>
          <p:nvPr/>
        </p:nvSpPr>
        <p:spPr>
          <a:xfrm>
            <a:off x="1534886" y="1628360"/>
            <a:ext cx="607422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3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3241893" y="3173229"/>
            <a:ext cx="266021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5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5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6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6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7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7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" name="Google Shape;66;p8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8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" name="Google Shape;73;p9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9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Google Shape;79;p10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0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"/>
          <p:cNvSpPr/>
          <p:nvPr/>
        </p:nvSpPr>
        <p:spPr>
          <a:xfrm>
            <a:off x="0" y="6285441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0325" lIns="80675" spcFirstLastPara="1" rIns="80675" wrap="square" tIns="403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35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3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/>
          <p:nvPr/>
        </p:nvSpPr>
        <p:spPr>
          <a:xfrm>
            <a:off x="0" y="6285441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0325" lIns="80675" spcFirstLastPara="1" rIns="80675" wrap="square" tIns="403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35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5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8" name="Google Shape;118;p1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19" name="Google Shape;119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3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/>
        </p:nvSpPr>
        <p:spPr>
          <a:xfrm>
            <a:off x="5812972" y="2425029"/>
            <a:ext cx="254072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Preparing to Bend a Welder Qualification Test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/>
          </a:p>
        </p:txBody>
      </p:sp>
      <p:sp>
        <p:nvSpPr>
          <p:cNvPr id="250" name="Google Shape;250;p3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4. Cut bend test specimens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Can be cut using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Saw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Thermal cutting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Machining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 specimens should be a minimum of 6” long x 1-1/2” wide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/>
          </a:p>
        </p:txBody>
      </p:sp>
      <p:sp>
        <p:nvSpPr>
          <p:cNvPr id="256" name="Google Shape;256;p39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5. Remove backing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Can be removed using: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Saw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Thermal cutting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Machining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When removing the backing, avoid gouging or cutting into the root of the weld or the base metal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/>
          </a:p>
        </p:txBody>
      </p:sp>
      <p:sp>
        <p:nvSpPr>
          <p:cNvPr id="262" name="Google Shape;262;p40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6. Grind weld reinforcement flush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Reinforcement can be ground down by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Grinding: pedestal or hand held grinder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Sanding: belt sander or sanding disc on hand held grinder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Machining 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Avoid gouging or grinding the base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Thinning the base metal should be avoided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/>
          </a:p>
        </p:txBody>
      </p:sp>
      <p:sp>
        <p:nvSpPr>
          <p:cNvPr id="268" name="Google Shape;268;p4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b="1" lang="en-US" sz="2590"/>
              <a:t>7. Grind weld test specimens smooth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Sand the face and root of the weld test specimen flush and smooth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Grind or sand a small radius along the edges of the specimen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1/8” radius maximum on the edges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Sharp edges are stress risers, failure to radius the edges may cause test failure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Keep grinding/sanding marks smooth and even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Grinding/sanding marks MUST be going in same direction with the grain of the base metal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Lengthwise across strip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Only need to grind weld area, grinding the entire specimen is not necessary</a:t>
            </a:r>
            <a:endParaRPr sz="185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Dimensions of a prepared bend test specimen: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Minimum of 6” long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1 ½ “ wide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Maximum of 1/8” radius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3/8” thick, may reduce thickness no more than 1/32”</a:t>
            </a:r>
            <a:endParaRPr/>
          </a:p>
          <a:p>
            <a:pPr indent="-889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 sz="2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Sources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4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Most information in this power point is based on information in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American Welding Society (AWS) D1.1:2015 Structural Welding Code – Steel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30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weld plates are welded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weld has cooled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Clamping is removed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Now what?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/>
          </a:p>
        </p:txBody>
      </p:sp>
      <p:sp>
        <p:nvSpPr>
          <p:cNvPr id="205" name="Google Shape;205;p3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5763" lvl="1" marL="84296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Visual inspection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Lay out cut lines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Stamp information onto test specimens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Cut bend test specimens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Remove backing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Grind weld reinforcement flush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Grind bend test specimens</a:t>
            </a:r>
            <a:endParaRPr/>
          </a:p>
          <a:p>
            <a:pPr indent="0" lvl="2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0" lvl="2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0" lvl="2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0" lvl="1" marL="3429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Note:  steps 3, 4, 5, and 6 can be completed in either order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3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1. Visual inspection of the weld test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AWS D1.1:2015- Structural Steel, paragraphs 4.9.1 and 4.9.1.1 describe Visual Inspection Criteria for Groove Welds for qualification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If the weld fails visual inspection, the weld test conductor or inspector is not required to further test the weld test specimen, and the weld test fails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If the weld passes visual inspection, the weld test conductor or inspector will cut and test the weld test specimen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Visual Inspection Criteria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75"/>
              <a:buNone/>
            </a:pPr>
            <a:r>
              <a:rPr lang="en-US" sz="2775"/>
              <a:t>According to AWS D1.1: 2015, paragraph 4.9.1.1: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75"/>
              <a:buNone/>
            </a:pPr>
            <a:r>
              <a:rPr lang="en-US" sz="2775"/>
              <a:t>“Groove welds shall meet the following requirements:</a:t>
            </a:r>
            <a:endParaRPr/>
          </a:p>
          <a:p>
            <a:pPr indent="-457200" lvl="1" marL="9144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Calibri"/>
              <a:buAutoNum type="arabicPeriod"/>
            </a:pPr>
            <a:r>
              <a:rPr lang="en-US" sz="2220"/>
              <a:t>Any crack shall be unacceptable, regardless of size.</a:t>
            </a:r>
            <a:endParaRPr/>
          </a:p>
          <a:p>
            <a:pPr indent="-457200" lvl="1" marL="9144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Calibri"/>
              <a:buAutoNum type="arabicPeriod"/>
            </a:pPr>
            <a:r>
              <a:rPr lang="en-US" sz="2220"/>
              <a:t>All craters shall be filled to the full cross section of the weld.</a:t>
            </a:r>
            <a:endParaRPr/>
          </a:p>
          <a:p>
            <a:pPr indent="-457200" lvl="1" marL="9144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Calibri"/>
              <a:buAutoNum type="arabicPeriod"/>
            </a:pPr>
            <a:r>
              <a:rPr lang="en-US" sz="2220"/>
              <a:t>Weld reinforcement shall not exceed 1/8 in [3 mm].  The weld profile shall conform to Figure 5.4 and shall have complete fusion.</a:t>
            </a:r>
            <a:endParaRPr/>
          </a:p>
          <a:p>
            <a:pPr indent="-457200" lvl="1" marL="9144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Calibri"/>
              <a:buAutoNum type="arabicPeriod"/>
            </a:pPr>
            <a:r>
              <a:rPr lang="en-US" sz="2220"/>
              <a:t>Undercut shall not exceed 1/32 in [1 mm].</a:t>
            </a:r>
            <a:endParaRPr/>
          </a:p>
          <a:p>
            <a:pPr indent="-457200" lvl="1" marL="9144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Calibri"/>
              <a:buAutoNum type="arabicPeriod"/>
            </a:pPr>
            <a:r>
              <a:rPr lang="en-US" sz="2220"/>
              <a:t>The weld root for CJP grooves shall be inspected, and shall not have any cracks, incomplete fusion, or inadequate joint penetration.”</a:t>
            </a:r>
            <a:endParaRPr sz="222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Visual Inspection tools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3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Palmgren gage to measure reinforcement height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V-WAC gage to measure undercut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Bridge cam to measure the weld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Steel ruler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Magnifying glass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Flashlight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3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Once a weld passes visual inspection, it is time to prepare the weld test for guided bend testing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30" name="Google Shape;23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86993" y="2964421"/>
            <a:ext cx="4580564" cy="2636546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5"/>
          <p:cNvSpPr txBox="1"/>
          <p:nvPr/>
        </p:nvSpPr>
        <p:spPr>
          <a:xfrm>
            <a:off x="1786993" y="5600967"/>
            <a:ext cx="5205845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AWS D1.1: 2015, Figure 4.20- Test Plate for Limited Thickness- All Positions- Welder Qualification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75"/>
              <a:buNone/>
            </a:pPr>
            <a:r>
              <a:rPr b="1" lang="en-US" sz="2775"/>
              <a:t>2. Lay out the cut lines for the bend test specimens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Starting from the center of the plate, measure 1” each direction and draw lines across the plate as shown in the previous slide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From each of those lines, measure 1-1/2” and draw lines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There should be 2” of scrap in the middle, and 1” of scrap on each end (keep the 2” strip in the middle until bend test is completed)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The 1-1/2” strips will be prepared for guided bend testing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One strip will be bent so that the face of the weld is stressed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One strip will be bent so that the root of the weld is stressed</a:t>
            </a:r>
            <a:endParaRPr sz="2220"/>
          </a:p>
          <a:p>
            <a:pPr indent="-64135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Prepare to Bend a Welder Qualification Test</a:t>
            </a:r>
            <a:endParaRPr/>
          </a:p>
        </p:txBody>
      </p:sp>
      <p:sp>
        <p:nvSpPr>
          <p:cNvPr id="243" name="Google Shape;243;p37"/>
          <p:cNvSpPr txBox="1"/>
          <p:nvPr>
            <p:ph idx="1" type="body"/>
          </p:nvPr>
        </p:nvSpPr>
        <p:spPr>
          <a:xfrm>
            <a:off x="628650" y="1825625"/>
            <a:ext cx="696106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12"/>
              <a:buNone/>
            </a:pPr>
            <a:r>
              <a:rPr b="1" lang="en-US" sz="2812"/>
              <a:t>3. Stamp the bend test specimens (the 1-1/2” strips to be cut)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87"/>
              <a:buChar char="•"/>
            </a:pPr>
            <a:r>
              <a:rPr lang="en-US" sz="2187"/>
              <a:t>Initials/welder stamp number</a:t>
            </a:r>
            <a:endParaRPr/>
          </a:p>
          <a:p>
            <a:pPr indent="-228600" lvl="2" marL="11430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</a:pPr>
            <a:r>
              <a:rPr lang="en-US" sz="1250"/>
              <a:t>Identifies who welded the test plate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37"/>
              <a:buChar char="•"/>
            </a:pPr>
            <a:r>
              <a:rPr lang="en-US" sz="1937"/>
              <a:t>Position the test plate was welded</a:t>
            </a:r>
            <a:endParaRPr/>
          </a:p>
          <a:p>
            <a:pPr indent="-228600" lvl="2" marL="11430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</a:pPr>
            <a:r>
              <a:rPr lang="en-US" sz="1250"/>
              <a:t>Determines the positions in which the welder can be qualified 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37"/>
              <a:buChar char="•"/>
            </a:pPr>
            <a:r>
              <a:rPr lang="en-US" sz="1937"/>
              <a:t>Joint design of test plate </a:t>
            </a:r>
            <a:endParaRPr/>
          </a:p>
          <a:p>
            <a:pPr indent="-228600" lvl="2" marL="11430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</a:pPr>
            <a:r>
              <a:rPr lang="en-US" sz="1250"/>
              <a:t>Determines the joint designs in which the welder can be qualified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37"/>
              <a:buChar char="•"/>
            </a:pPr>
            <a:r>
              <a:rPr lang="en-US" sz="1937"/>
              <a:t>F on one strip, R on the other strip</a:t>
            </a:r>
            <a:endParaRPr/>
          </a:p>
          <a:p>
            <a:pPr indent="-228600" lvl="2" marL="11430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</a:pPr>
            <a:r>
              <a:rPr lang="en-US" sz="1250"/>
              <a:t>F is for face, this strip will be bent with the face in the outer radius</a:t>
            </a:r>
            <a:endParaRPr/>
          </a:p>
          <a:p>
            <a:pPr indent="-228600" lvl="2" marL="11430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</a:pPr>
            <a:r>
              <a:rPr lang="en-US" sz="1250"/>
              <a:t>R is for root, this strip will be bent with the root in the outer radius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87"/>
              <a:buChar char="•"/>
            </a:pPr>
            <a:r>
              <a:rPr lang="en-US" sz="2187"/>
              <a:t>Test conductors need to keep the test specimens for a certain amount of time, so they need to be identified for future reference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87"/>
              <a:buChar char="•"/>
            </a:pPr>
            <a:r>
              <a:rPr lang="en-US" sz="2187"/>
              <a:t>This format is only a suggestion. The weld test conductor or inspector may choose a different format for stamping/identifying guided bend test specimens</a:t>
            </a:r>
            <a:endParaRPr/>
          </a:p>
        </p:txBody>
      </p:sp>
      <p:sp>
        <p:nvSpPr>
          <p:cNvPr id="244" name="Google Shape;244;p37"/>
          <p:cNvSpPr txBox="1"/>
          <p:nvPr/>
        </p:nvSpPr>
        <p:spPr>
          <a:xfrm>
            <a:off x="7589717" y="2140631"/>
            <a:ext cx="1246909" cy="2746906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	CR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	3G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	R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