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9144000"/>
  <p:notesSz cx="6858000" cy="9144000"/>
  <p:embeddedFontLst>
    <p:embeddedFont>
      <p:font typeface="Open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OpenSans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OpenSans-bold.fntdata"/><Relationship Id="rId6" Type="http://schemas.openxmlformats.org/officeDocument/2006/relationships/slide" Target="slides/slide2.xml"/><Relationship Id="rId18" Type="http://schemas.openxmlformats.org/officeDocument/2006/relationships/font" Target="fonts/OpenSans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4" y="4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4" name="Google Shape;14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3887391" y="457204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0" name="Google Shape;60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1" name="Google Shape;61;p11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1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2"/>
          <p:cNvSpPr/>
          <p:nvPr>
            <p:ph idx="2" type="pic"/>
          </p:nvPr>
        </p:nvSpPr>
        <p:spPr>
          <a:xfrm>
            <a:off x="3887391" y="987430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12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2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3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 rot="5400000">
            <a:off x="4623594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 rot="5400000">
            <a:off x="623095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4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3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3" name="Google Shape;23;p4"/>
          <p:cNvSpPr/>
          <p:nvPr/>
        </p:nvSpPr>
        <p:spPr>
          <a:xfrm>
            <a:off x="570453" y="6396042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1534886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" name="Google Shape;25;p4"/>
          <p:cNvSpPr txBox="1"/>
          <p:nvPr/>
        </p:nvSpPr>
        <p:spPr>
          <a:xfrm>
            <a:off x="2843944" y="3277102"/>
            <a:ext cx="3907922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1"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623888" y="1709743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623888" y="4589468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6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7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629841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3" type="body"/>
          </p:nvPr>
        </p:nvSpPr>
        <p:spPr>
          <a:xfrm>
            <a:off x="4629152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8"/>
          <p:cNvSpPr txBox="1"/>
          <p:nvPr>
            <p:ph idx="4" type="body"/>
          </p:nvPr>
        </p:nvSpPr>
        <p:spPr>
          <a:xfrm>
            <a:off x="4629152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8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8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9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/>
        </p:nvSpPr>
        <p:spPr>
          <a:xfrm>
            <a:off x="2661989" y="6323938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0"/>
          <p:cNvSpPr txBox="1"/>
          <p:nvPr/>
        </p:nvSpPr>
        <p:spPr>
          <a:xfrm>
            <a:off x="5724144" y="6323938"/>
            <a:ext cx="273405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6285443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5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/>
        </p:nvSpPr>
        <p:spPr>
          <a:xfrm>
            <a:off x="5239265" y="2603158"/>
            <a:ext cx="3575222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Preparing a Welder Qualification Test</a:t>
            </a:r>
            <a:endParaRPr b="1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4. Practice welding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Set up a welder and collect some scrap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Practice welding with the specified electrodes until desired results are achieved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Ensure that your welder is set to the specified range.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Use a multi-meter, or read the digital readings of the volts and amperage on the machine while welding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Record volts and amps being used for the welding test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5. Weld the test plate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Have an inspector or a weld test conductor validate that the test plate is properly prepared and that the welder is properly set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Position the test plate as indicated on the WPS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1G = Flat position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2G = Horizontal position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3G = Vertical position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4G = Overhead position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Complete the weld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Sources</a:t>
            </a:r>
            <a:endParaRPr/>
          </a:p>
        </p:txBody>
      </p:sp>
      <p:sp>
        <p:nvSpPr>
          <p:cNvPr id="167" name="Google Shape;167;p2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Most information in this power point is based on information in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American Welding Society (AWS) D1.1:2015 Structural Welding Code – Steel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Steps to Prepare a Welder Qualification Test</a:t>
            </a:r>
            <a:endParaRPr/>
          </a:p>
        </p:txBody>
      </p:sp>
      <p:sp>
        <p:nvSpPr>
          <p:cNvPr id="89" name="Google Shape;89;p1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1" marL="9715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Obtain a Welding Procedure Specification (WPS)</a:t>
            </a:r>
            <a:endParaRPr/>
          </a:p>
          <a:p>
            <a:pPr indent="-5143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Collect materials and electrodes listed in the WPS</a:t>
            </a:r>
            <a:endParaRPr/>
          </a:p>
          <a:p>
            <a:pPr indent="-5143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Prepare weld plates</a:t>
            </a:r>
            <a:endParaRPr/>
          </a:p>
          <a:p>
            <a:pPr indent="-5143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Practice welding</a:t>
            </a:r>
            <a:endParaRPr/>
          </a:p>
          <a:p>
            <a:pPr indent="-5143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Weld the test plate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1. Obtain a Welding Procedure Specification (WPS)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All aspects of the WPS must be carefully followed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WPS will provide all of the information you need to know about the weld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Welding process and polarity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Joint design and position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Base metal and filler metal/electrode specification and classification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Shielding used (gas type and composition, flux, etc.)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Technique to be used (stringer or weave, multiple or single pass)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Amperage, voltage, travel speed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</a:t>
            </a:r>
            <a:br>
              <a:rPr lang="en-US"/>
            </a:br>
            <a:r>
              <a:rPr lang="en-US"/>
              <a:t>Qualification Test</a:t>
            </a:r>
            <a:endParaRPr/>
          </a:p>
        </p:txBody>
      </p:sp>
      <p:sp>
        <p:nvSpPr>
          <p:cNvPr id="101" name="Google Shape;101;p1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2.  Collect materials and electrodes listed in the WPS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electrode and filler metal listed must be used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If the weld is GMAW, the shielding gas listed on the WPS must be used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If the weld is SMAW, the electrode listed on the WPS must be used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If the weld is GTAW, the shielding gas and filler metal listed must be used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base metal listed must be used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AWS D1.1: 2015, Figure 4.20- Test Plate for Limited Thickness- All Positions- Welder Qualification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52367" y="2984803"/>
            <a:ext cx="5116631" cy="294593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 txBox="1"/>
          <p:nvPr/>
        </p:nvSpPr>
        <p:spPr>
          <a:xfrm>
            <a:off x="1766269" y="5930742"/>
            <a:ext cx="6941127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 D1.1: 2015, Figure 4.20- Test Plate for Limited Thickness- All Positions- Welder Qualification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3. Prepare weld plates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Cut plates to dimensions specified in AWS D1.1:2015 Figure 4.20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Minimum of 7” x 2 7/8”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Final bend specimen needs to be a minimum of 6”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Plates must be cut so that the grain direction is longitudinal with the bend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 grain direction is longitudinal with the way that it was rolled at the foundry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16" name="Google Shape;116;p20"/>
          <p:cNvSpPr/>
          <p:nvPr/>
        </p:nvSpPr>
        <p:spPr>
          <a:xfrm>
            <a:off x="924768" y="5239436"/>
            <a:ext cx="7117773" cy="820882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" name="Google Shape;117;p20"/>
          <p:cNvCxnSpPr/>
          <p:nvPr/>
        </p:nvCxnSpPr>
        <p:spPr>
          <a:xfrm flipH="1" rot="10800000">
            <a:off x="2105003" y="5690987"/>
            <a:ext cx="4757305" cy="1038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118" name="Google Shape;118;p20"/>
          <p:cNvSpPr txBox="1"/>
          <p:nvPr/>
        </p:nvSpPr>
        <p:spPr>
          <a:xfrm>
            <a:off x="3512545" y="5690986"/>
            <a:ext cx="163137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Grain Direction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24" name="Google Shape;124;p2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3. Prepare weld plates- grain direction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 failure could occur if the grain direction is perpendicular to the bend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25" name="Google Shape;12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0516" y="2534565"/>
            <a:ext cx="7242676" cy="938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11905" y="2786401"/>
            <a:ext cx="4919898" cy="170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8340" y="2871752"/>
            <a:ext cx="1707028" cy="49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4302" y="3867787"/>
            <a:ext cx="463004" cy="8352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9" name="Google Shape;129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49719" y="3867787"/>
            <a:ext cx="463336" cy="8352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0" name="Google Shape;130;p21"/>
          <p:cNvSpPr/>
          <p:nvPr/>
        </p:nvSpPr>
        <p:spPr>
          <a:xfrm>
            <a:off x="4371742" y="3867788"/>
            <a:ext cx="914400" cy="1464067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1" name="Google Shape;131;p21"/>
          <p:cNvCxnSpPr/>
          <p:nvPr/>
        </p:nvCxnSpPr>
        <p:spPr>
          <a:xfrm>
            <a:off x="1346156" y="2542405"/>
            <a:ext cx="0" cy="829261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32" name="Google Shape;132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48570" y="2534565"/>
            <a:ext cx="6097" cy="847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08892" y="2542406"/>
            <a:ext cx="6097" cy="847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80104" y="2542405"/>
            <a:ext cx="6097" cy="847417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1"/>
          <p:cNvSpPr/>
          <p:nvPr/>
        </p:nvSpPr>
        <p:spPr>
          <a:xfrm flipH="1" rot="10800000">
            <a:off x="4764548" y="3867788"/>
            <a:ext cx="140747" cy="259421"/>
          </a:xfrm>
          <a:prstGeom prst="triangle">
            <a:avLst>
              <a:gd fmla="val 50000" name="adj"/>
            </a:avLst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41" name="Google Shape;141;p2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3. Prepare weld plates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Bevel weld plates to dimensions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45-degree included angle V-Groove joint design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Bevel each plate at 22.5 degrees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Bevel edges to a point, do not leave a land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It is perfectly okay to cut and bevel at the same time with a saw or thermal cutting torch set at 22.5 degrees cutting angle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Cut backing plate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1/4” minimum, 3/8” maximum thickness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1” minimum width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Cut at least 8” long, it needs to be longer than the weld plates to provide room to start and end your weld outside of the test plates.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6147" y="4102444"/>
            <a:ext cx="3336502" cy="192047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3"/>
          <p:cNvSpPr txBox="1"/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Prepare a Welder Qualification Test</a:t>
            </a:r>
            <a:endParaRPr/>
          </a:p>
        </p:txBody>
      </p:sp>
      <p:sp>
        <p:nvSpPr>
          <p:cNvPr id="148" name="Google Shape;148;p2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3. Prepare weld plates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Tack plates at specified dimensions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Space weld plates 1/4” apart onto the backing plate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Tack outside of the weld area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Tack at ends on extra length of backing plate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Tack on the back of the weld plates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49" name="Google Shape;149;p23"/>
          <p:cNvSpPr txBox="1"/>
          <p:nvPr/>
        </p:nvSpPr>
        <p:spPr>
          <a:xfrm>
            <a:off x="1766269" y="5930742"/>
            <a:ext cx="6941127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 D1.1: 2015, Figure 4.20- Test Plate for Limited Thickness- All Positions- Welder Qualification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