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3"/>
    <p:sldMasterId id="214748367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9144000"/>
  <p:notesSz cx="6858000" cy="9144000"/>
  <p:embeddedFontLst>
    <p:embeddedFont>
      <p:font typeface="Open Sans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OpenSans-regular.fntdata"/><Relationship Id="rId14" Type="http://schemas.openxmlformats.org/officeDocument/2006/relationships/slide" Target="slides/slide9.xml"/><Relationship Id="rId17" Type="http://schemas.openxmlformats.org/officeDocument/2006/relationships/font" Target="fonts/OpenSans-italic.fntdata"/><Relationship Id="rId16" Type="http://schemas.openxmlformats.org/officeDocument/2006/relationships/font" Target="fonts/OpenSans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Open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5" y="2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7" name="Google Shape;17;p2"/>
          <p:cNvSpPr txBox="1"/>
          <p:nvPr/>
        </p:nvSpPr>
        <p:spPr>
          <a:xfrm>
            <a:off x="4864608" y="475488"/>
            <a:ext cx="4142232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 Tester</a:t>
            </a:r>
            <a:endParaRPr b="1" i="0" sz="3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1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4" name="Google Shape;84;p11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11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12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4" name="Google Shape;94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Google Shape;97;p12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2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3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1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4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1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14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4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34735" y="2"/>
            <a:ext cx="10248341" cy="5786909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24" name="Google Shape;124;p16"/>
          <p:cNvSpPr txBox="1"/>
          <p:nvPr/>
        </p:nvSpPr>
        <p:spPr>
          <a:xfrm>
            <a:off x="4864608" y="475488"/>
            <a:ext cx="4142232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</a:t>
            </a:r>
            <a:r>
              <a:rPr b="1" lang="en-US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Tester</a:t>
            </a:r>
            <a:endParaRPr b="1" sz="3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7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28" name="Google Shape;128;p1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18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 txBox="1"/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19"/>
          <p:cNvSpPr txBox="1"/>
          <p:nvPr>
            <p:ph idx="1" type="body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8" name="Google Shape;138;p19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9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0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20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9" name="Google Shape;149;p21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1"/>
          <p:cNvSpPr txBox="1"/>
          <p:nvPr>
            <p:ph idx="3" type="body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51" name="Google Shape;151;p21"/>
          <p:cNvSpPr txBox="1"/>
          <p:nvPr>
            <p:ph idx="4" type="body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1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1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b="0" i="0" sz="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3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b="0" i="0" sz="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2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3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1" type="body"/>
          </p:nvPr>
        </p:nvSpPr>
        <p:spPr>
          <a:xfrm>
            <a:off x="3887391" y="457202"/>
            <a:ext cx="4629150" cy="5403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64" name="Google Shape;164;p24"/>
          <p:cNvSpPr txBox="1"/>
          <p:nvPr>
            <p:ph idx="2" type="body"/>
          </p:nvPr>
        </p:nvSpPr>
        <p:spPr>
          <a:xfrm>
            <a:off x="629841" y="2303362"/>
            <a:ext cx="2949178" cy="35656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65" name="Google Shape;165;p24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4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25"/>
          <p:cNvSpPr/>
          <p:nvPr>
            <p:ph idx="2" type="pic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Google Shape;170;p25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171" name="Google Shape;171;p25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6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6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26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6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 rot="5400000">
            <a:off x="4623594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 rot="5400000">
            <a:off x="623095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2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186" name="Google Shape;186;p28"/>
          <p:cNvSpPr/>
          <p:nvPr/>
        </p:nvSpPr>
        <p:spPr>
          <a:xfrm>
            <a:off x="570452" y="6396040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28"/>
          <p:cNvSpPr txBox="1"/>
          <p:nvPr/>
        </p:nvSpPr>
        <p:spPr>
          <a:xfrm>
            <a:off x="1534886" y="1628360"/>
            <a:ext cx="607422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sz="3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p28"/>
          <p:cNvSpPr txBox="1"/>
          <p:nvPr/>
        </p:nvSpPr>
        <p:spPr>
          <a:xfrm>
            <a:off x="2843944" y="3277103"/>
            <a:ext cx="390792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9847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29" name="Google Shape;29;p4"/>
          <p:cNvSpPr/>
          <p:nvPr/>
        </p:nvSpPr>
        <p:spPr>
          <a:xfrm>
            <a:off x="570452" y="6396040"/>
            <a:ext cx="1971413" cy="39904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"/>
          <p:cNvSpPr txBox="1"/>
          <p:nvPr/>
        </p:nvSpPr>
        <p:spPr>
          <a:xfrm>
            <a:off x="1534886" y="1628360"/>
            <a:ext cx="607422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RealCareer™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Bend Tester</a:t>
            </a:r>
            <a:endParaRPr b="1" i="0" sz="36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3270073" y="3173229"/>
            <a:ext cx="273123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6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6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7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7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" name="Google Shape;66;p8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8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9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9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2661989" y="6323935"/>
            <a:ext cx="31616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RealCareer® Welding Solutions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RealCareer™ Bend Tester 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0"/>
          <p:cNvSpPr txBox="1"/>
          <p:nvPr/>
        </p:nvSpPr>
        <p:spPr>
          <a:xfrm>
            <a:off x="5724144" y="6323936"/>
            <a:ext cx="273405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1035981-01A 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"/>
          <p:cNvSpPr/>
          <p:nvPr/>
        </p:nvSpPr>
        <p:spPr>
          <a:xfrm>
            <a:off x="0" y="6285441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0325" lIns="80675" spcFirstLastPara="1" rIns="80675" wrap="square" tIns="403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35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3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/>
          <p:nvPr/>
        </p:nvSpPr>
        <p:spPr>
          <a:xfrm>
            <a:off x="0" y="6285441"/>
            <a:ext cx="9144000" cy="57256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0325" lIns="80675" spcFirstLastPara="1" rIns="80675" wrap="square" tIns="403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35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5"/>
          <p:cNvSpPr txBox="1"/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8" name="Google Shape;118;p1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19" name="Google Shape;119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63598" y="6356353"/>
            <a:ext cx="380937" cy="3651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/>
        </p:nvSpPr>
        <p:spPr>
          <a:xfrm>
            <a:off x="5273040" y="2387889"/>
            <a:ext cx="35349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Bending and Examining a Welder Qualification Test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Bending and Examining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0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Bend test specimens have been prepared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Bending and examining the bend test is next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Steps for bending and examining: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Bend the root of the weld test specimen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Bend the face of the weld test specimen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Examine for discontinuities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Bending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3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Place a bend test specimen in the guided bend test jig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b="1" lang="en-US" sz="2220"/>
              <a:t>Face bend: </a:t>
            </a:r>
            <a:r>
              <a:rPr lang="en-US" sz="2220"/>
              <a:t>place the test specimen in the jig so that the plunger is against the root and the face of the weld and heat affected zone (HAZ) are stressed during bending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b="1" lang="en-US" sz="2220"/>
              <a:t>Root bend: </a:t>
            </a:r>
            <a:r>
              <a:rPr lang="en-US" sz="2220"/>
              <a:t>place the test specimen in the jig so that the plunger is against the face and the root of the weld and the HAZ is stressed during bending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None/>
            </a:pPr>
            <a:r>
              <a:t/>
            </a:r>
            <a:endParaRPr sz="222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Ensure that the weld area is centered in the jig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</p:txBody>
      </p:sp>
      <p:pic>
        <p:nvPicPr>
          <p:cNvPr id="206" name="Google Shape;20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4498" y="3147798"/>
            <a:ext cx="695004" cy="56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4498" y="4751173"/>
            <a:ext cx="695004" cy="56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19417" y="3141343"/>
            <a:ext cx="108617" cy="203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4519418" y="4730960"/>
            <a:ext cx="108617" cy="2030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Bending a Welder Qualification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3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Apply pressure to the weld test specimen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guided bend test is complete once the test specimen is bent at 180 degrees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Remove the U-shaped bend test specimen from the guided bend tester for examination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Visually examine the convex surface for discontinuities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Examining a Guided Bend Test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3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AWS D1.1:2015-Structural Steel, paragraph 4.9.3.3 describes Acceptance Criteria for Bend Test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Measure the discontinuities of the weld and HAZ that are on the convex surface of the bend test specimen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Tools for examining and measuring discontinuities: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Steel ruler with 1/32 or smaller increments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Calipers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Magnifying glass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Flashlight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Bend Test Acceptance Criteria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34"/>
          <p:cNvSpPr txBox="1"/>
          <p:nvPr>
            <p:ph idx="1" type="body"/>
          </p:nvPr>
        </p:nvSpPr>
        <p:spPr>
          <a:xfrm>
            <a:off x="628650" y="1438183"/>
            <a:ext cx="7886700" cy="473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>
                <a:solidFill>
                  <a:srgbClr val="000000"/>
                </a:solidFill>
              </a:rPr>
              <a:t>According to AWS D1.1:2015- Structural Steel, paragraph 4.9.3.3: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</a:pPr>
            <a:r>
              <a:rPr lang="en-US">
                <a:solidFill>
                  <a:srgbClr val="000000"/>
                </a:solidFill>
              </a:rPr>
              <a:t>“For acceptance, the surface shall contain no discontinuities exceeding the following dimensions:</a:t>
            </a:r>
            <a:endParaRPr/>
          </a:p>
          <a:p>
            <a:pPr indent="-5143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1/8 in [3 mm] measured in any direction on the surface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3/8 in [10 mm] – the sum of the greatest dimensions of all discontinuities exceeding 1/32 in [1 mm], but less than or equal to 1/8 in [3 mm]</a:t>
            </a:r>
            <a:endParaRPr/>
          </a:p>
          <a:p>
            <a:pPr indent="-385763" lvl="1" marL="8429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/>
              <a:t>1/4 in [6 mm] – the maximum corner crack, except  when that corner crack results from visible slag inclusion or other fusion type discontinuity, then the 1/8 in [3 mm] maximum shall apply</a:t>
            </a:r>
            <a:endParaRPr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Bend Test Acceptance Criteria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35"/>
          <p:cNvSpPr txBox="1"/>
          <p:nvPr>
            <p:ph idx="1" type="body"/>
          </p:nvPr>
        </p:nvSpPr>
        <p:spPr>
          <a:xfrm>
            <a:off x="628650" y="1438183"/>
            <a:ext cx="7886700" cy="473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3362" lvl="1" marL="84296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“Specimens with corner cracks exceeding 1/4 in [6 mm] with no evidence of slag inclusions or other fusion type discontinuity shall be disregarded, and a replacement test specimen from the original weldment shall be tested”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Keep the 2” scrap piece in the middle of the test plate as the “replacement test specimen from the original weldment”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Sources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3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Most information in this power point is based on information in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American Welding Society (AWS) D1.1:2015 Structural Welding Code – Steel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