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1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</p:sldIdLst>
  <p:sldSz cy="6858000" cx="9144000"/>
  <p:notesSz cx="7010400" cy="9296400"/>
  <p:embeddedFontLst>
    <p:embeddedFont>
      <p:font typeface="Open Sans"/>
      <p:regular r:id="rId24"/>
      <p:bold r:id="rId25"/>
      <p:italic r:id="rId26"/>
      <p:boldItalic r:id="rId2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12">
          <p15:clr>
            <a:srgbClr val="A4A3A4"/>
          </p15:clr>
        </p15:guide>
        <p15:guide id="2" pos="2088">
          <p15:clr>
            <a:srgbClr val="A4A3A4"/>
          </p15:clr>
        </p15:guide>
        <p15:guide id="3" orient="horz" pos="696">
          <p15:clr>
            <a:srgbClr val="A4A3A4"/>
          </p15:clr>
        </p15:guide>
        <p15:guide id="4" pos="5472">
          <p15:clr>
            <a:srgbClr val="A4A3A4"/>
          </p15:clr>
        </p15:guide>
        <p15:guide id="5" orient="horz" pos="14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12" orient="horz"/>
        <p:guide pos="2088"/>
        <p:guide pos="696" orient="horz"/>
        <p:guide pos="5472"/>
        <p:guide pos="1440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font" Target="fonts/OpenSans-regular.fntdata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OpenSans-italic.fntdata"/><Relationship Id="rId25" Type="http://schemas.openxmlformats.org/officeDocument/2006/relationships/font" Target="fonts/OpenSans-bold.fntdata"/><Relationship Id="rId27" Type="http://schemas.openxmlformats.org/officeDocument/2006/relationships/font" Target="fonts/OpenSans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3037840" cy="466434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970938" y="0"/>
            <a:ext cx="3037840" cy="466434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4" name="Google Shape;84;p1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" name="Google Shape;85;p1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10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1" name="Google Shape;161;p10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" name="Google Shape;162;p10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11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8" name="Google Shape;168;p11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9" name="Google Shape;169;p11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12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6" name="Google Shape;176;p12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7" name="Google Shape;177;p12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3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3" name="Google Shape;183;p13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4" name="Google Shape;184;p13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14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0" name="Google Shape;190;p14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1" name="Google Shape;191;p14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5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7" name="Google Shape;197;p15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8" name="Google Shape;198;p15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16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5" name="Google Shape;205;p16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6" name="Google Shape;206;p16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17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2" name="Google Shape;212;p17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3" name="Google Shape;213;p17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18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9" name="Google Shape;219;p18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0" name="Google Shape;90;p2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Google Shape;91;p2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3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8" name="Google Shape;98;p3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" name="Google Shape;99;p3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5" name="Google Shape;105;p4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4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2" name="Google Shape;112;p5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p5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6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9" name="Google Shape;119;p6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6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7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6" name="Google Shape;126;p7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Google Shape;127;p7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8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7" name="Google Shape;147;p8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8" name="Google Shape;148;p8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9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4" name="Google Shape;154;p9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Google Shape;155;p9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Relationship Id="rId3" Type="http://schemas.openxmlformats.org/officeDocument/2006/relationships/image" Target="../media/image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>
  <p:cSld name="1_Title Slide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oogle Shape;15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334736" y="0"/>
            <a:ext cx="10248341" cy="5786909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2"/>
          <p:cNvSpPr/>
          <p:nvPr/>
        </p:nvSpPr>
        <p:spPr>
          <a:xfrm>
            <a:off x="0" y="5786909"/>
            <a:ext cx="9144000" cy="501058"/>
          </a:xfrm>
          <a:prstGeom prst="rect">
            <a:avLst/>
          </a:prstGeom>
          <a:solidFill>
            <a:srgbClr val="D8D8D8"/>
          </a:solidFill>
          <a:ln>
            <a:noFill/>
          </a:ln>
          <a:effectLst>
            <a:outerShdw blurRad="50800" rotWithShape="0" algn="t" dir="54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13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" name="Google Shape;17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999791" y="4316876"/>
            <a:ext cx="2212058" cy="1868854"/>
          </a:xfrm>
          <a:prstGeom prst="rect">
            <a:avLst/>
          </a:prstGeom>
          <a:noFill/>
          <a:ln>
            <a:noFill/>
          </a:ln>
          <a:effectLst>
            <a:outerShdw blurRad="165100" rotWithShape="0" algn="tl" dir="2700000" dist="38100">
              <a:srgbClr val="000000"/>
            </a:outerShdw>
          </a:effectLst>
        </p:spPr>
      </p:pic>
      <p:sp>
        <p:nvSpPr>
          <p:cNvPr id="18" name="Google Shape;18;p2"/>
          <p:cNvSpPr txBox="1"/>
          <p:nvPr/>
        </p:nvSpPr>
        <p:spPr>
          <a:xfrm>
            <a:off x="4864608" y="475488"/>
            <a:ext cx="4142232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Bend Tester</a:t>
            </a:r>
            <a:endParaRPr b="1" i="0" sz="4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1"/>
          <p:cNvSpPr txBox="1"/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11"/>
          <p:cNvSpPr txBox="1"/>
          <p:nvPr>
            <p:ph idx="1" type="body"/>
          </p:nvPr>
        </p:nvSpPr>
        <p:spPr>
          <a:xfrm>
            <a:off x="3887391" y="457200"/>
            <a:ext cx="4629150" cy="5403851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3" name="Google Shape;63;p11"/>
          <p:cNvSpPr txBox="1"/>
          <p:nvPr>
            <p:ph idx="2" type="body"/>
          </p:nvPr>
        </p:nvSpPr>
        <p:spPr>
          <a:xfrm>
            <a:off x="629841" y="2303362"/>
            <a:ext cx="2949178" cy="3565626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4" name="Google Shape;64;p11"/>
          <p:cNvSpPr txBox="1"/>
          <p:nvPr/>
        </p:nvSpPr>
        <p:spPr>
          <a:xfrm>
            <a:off x="2661988" y="6323934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Google Shape;65;p11"/>
          <p:cNvSpPr txBox="1"/>
          <p:nvPr/>
        </p:nvSpPr>
        <p:spPr>
          <a:xfrm>
            <a:off x="5724144" y="6323934"/>
            <a:ext cx="2734056" cy="4482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2"/>
          <p:cNvSpPr txBox="1"/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12"/>
          <p:cNvSpPr/>
          <p:nvPr>
            <p:ph idx="2" type="pic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9" name="Google Shape;69;p12"/>
          <p:cNvSpPr txBox="1"/>
          <p:nvPr>
            <p:ph idx="1" type="body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0" name="Google Shape;70;p12"/>
          <p:cNvSpPr txBox="1"/>
          <p:nvPr/>
        </p:nvSpPr>
        <p:spPr>
          <a:xfrm>
            <a:off x="2661988" y="6323934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" name="Google Shape;71;p12"/>
          <p:cNvSpPr txBox="1"/>
          <p:nvPr/>
        </p:nvSpPr>
        <p:spPr>
          <a:xfrm>
            <a:off x="5724144" y="6323934"/>
            <a:ext cx="2734056" cy="4482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3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3"/>
          <p:cNvSpPr txBox="1"/>
          <p:nvPr>
            <p:ph idx="1" type="body"/>
          </p:nvPr>
        </p:nvSpPr>
        <p:spPr>
          <a:xfrm rot="5400000">
            <a:off x="2396331" y="57944"/>
            <a:ext cx="4351338" cy="78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13"/>
          <p:cNvSpPr txBox="1"/>
          <p:nvPr/>
        </p:nvSpPr>
        <p:spPr>
          <a:xfrm>
            <a:off x="2661988" y="6323934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" name="Google Shape;76;p13"/>
          <p:cNvSpPr txBox="1"/>
          <p:nvPr/>
        </p:nvSpPr>
        <p:spPr>
          <a:xfrm>
            <a:off x="5724144" y="6323934"/>
            <a:ext cx="2734056" cy="4482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4"/>
          <p:cNvSpPr txBox="1"/>
          <p:nvPr>
            <p:ph type="title"/>
          </p:nvPr>
        </p:nvSpPr>
        <p:spPr>
          <a:xfrm rot="5400000">
            <a:off x="4623593" y="2285206"/>
            <a:ext cx="5811838" cy="19716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4"/>
          <p:cNvSpPr txBox="1"/>
          <p:nvPr>
            <p:ph idx="1" type="body"/>
          </p:nvPr>
        </p:nvSpPr>
        <p:spPr>
          <a:xfrm rot="5400000">
            <a:off x="623093" y="370681"/>
            <a:ext cx="5811838" cy="580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0" name="Google Shape;80;p14"/>
          <p:cNvSpPr txBox="1"/>
          <p:nvPr/>
        </p:nvSpPr>
        <p:spPr>
          <a:xfrm>
            <a:off x="2661988" y="6323934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" name="Google Shape;81;p14"/>
          <p:cNvSpPr txBox="1"/>
          <p:nvPr/>
        </p:nvSpPr>
        <p:spPr>
          <a:xfrm>
            <a:off x="5724144" y="6323934"/>
            <a:ext cx="2734056" cy="4482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3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2" name="Google Shape;22;p3"/>
          <p:cNvSpPr txBox="1"/>
          <p:nvPr/>
        </p:nvSpPr>
        <p:spPr>
          <a:xfrm>
            <a:off x="2661988" y="6323934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b="0" i="0" sz="12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23;p3"/>
          <p:cNvSpPr txBox="1"/>
          <p:nvPr/>
        </p:nvSpPr>
        <p:spPr>
          <a:xfrm>
            <a:off x="5724144" y="6323934"/>
            <a:ext cx="2734056" cy="4482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513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513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b="0" i="0" sz="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Slide">
  <p:cSld name="2_Title Slide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/>
          <p:nvPr/>
        </p:nvSpPr>
        <p:spPr>
          <a:xfrm>
            <a:off x="0" y="-1"/>
            <a:ext cx="9144000" cy="6858001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" name="Google Shape;26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639846" y="4094850"/>
            <a:ext cx="1864310" cy="1575058"/>
          </a:xfrm>
          <a:prstGeom prst="rect">
            <a:avLst/>
          </a:prstGeom>
          <a:noFill/>
          <a:ln>
            <a:noFill/>
          </a:ln>
          <a:effectLst>
            <a:outerShdw blurRad="165100" rotWithShape="0" algn="tl" dir="2700000" dist="38100">
              <a:srgbClr val="000000"/>
            </a:outerShdw>
          </a:effectLst>
        </p:spPr>
      </p:pic>
      <p:sp>
        <p:nvSpPr>
          <p:cNvPr id="27" name="Google Shape;27;p4"/>
          <p:cNvSpPr/>
          <p:nvPr/>
        </p:nvSpPr>
        <p:spPr>
          <a:xfrm>
            <a:off x="570451" y="6396038"/>
            <a:ext cx="1971413" cy="399045"/>
          </a:xfrm>
          <a:prstGeom prst="rect">
            <a:avLst/>
          </a:prstGeom>
          <a:solidFill>
            <a:schemeClr val="dk1"/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4"/>
          <p:cNvSpPr txBox="1"/>
          <p:nvPr/>
        </p:nvSpPr>
        <p:spPr>
          <a:xfrm>
            <a:off x="1534885" y="1628359"/>
            <a:ext cx="6074229" cy="15696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RealCareer™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Bend Tester</a:t>
            </a:r>
            <a:endParaRPr b="1" sz="48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/>
          <p:nvPr>
            <p:ph type="ctrTitle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" type="subTitle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32" name="Google Shape;32;p5"/>
          <p:cNvSpPr txBox="1"/>
          <p:nvPr/>
        </p:nvSpPr>
        <p:spPr>
          <a:xfrm>
            <a:off x="2661988" y="6323934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33;p5"/>
          <p:cNvSpPr txBox="1"/>
          <p:nvPr/>
        </p:nvSpPr>
        <p:spPr>
          <a:xfrm>
            <a:off x="5724144" y="6323934"/>
            <a:ext cx="2734056" cy="4482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6"/>
          <p:cNvSpPr txBox="1"/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6"/>
          <p:cNvSpPr txBox="1"/>
          <p:nvPr>
            <p:ph idx="1" type="body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7" name="Google Shape;37;p6"/>
          <p:cNvSpPr txBox="1"/>
          <p:nvPr/>
        </p:nvSpPr>
        <p:spPr>
          <a:xfrm>
            <a:off x="2661988" y="6323934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" name="Google Shape;38;p6"/>
          <p:cNvSpPr txBox="1"/>
          <p:nvPr/>
        </p:nvSpPr>
        <p:spPr>
          <a:xfrm>
            <a:off x="5724144" y="6323934"/>
            <a:ext cx="2734056" cy="4482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7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7"/>
          <p:cNvSpPr txBox="1"/>
          <p:nvPr>
            <p:ph idx="1" type="body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7"/>
          <p:cNvSpPr txBox="1"/>
          <p:nvPr>
            <p:ph idx="2" type="body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3" name="Google Shape;43;p7"/>
          <p:cNvSpPr txBox="1"/>
          <p:nvPr/>
        </p:nvSpPr>
        <p:spPr>
          <a:xfrm>
            <a:off x="2661988" y="6323934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4;p7"/>
          <p:cNvSpPr txBox="1"/>
          <p:nvPr/>
        </p:nvSpPr>
        <p:spPr>
          <a:xfrm>
            <a:off x="5724144" y="6323934"/>
            <a:ext cx="2734056" cy="4482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/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8"/>
          <p:cNvSpPr txBox="1"/>
          <p:nvPr>
            <p:ph idx="1" type="body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8" name="Google Shape;48;p8"/>
          <p:cNvSpPr txBox="1"/>
          <p:nvPr>
            <p:ph idx="2" type="body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9" name="Google Shape;49;p8"/>
          <p:cNvSpPr txBox="1"/>
          <p:nvPr>
            <p:ph idx="3" type="body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0" name="Google Shape;50;p8"/>
          <p:cNvSpPr txBox="1"/>
          <p:nvPr>
            <p:ph idx="4" type="body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1" name="Google Shape;51;p8"/>
          <p:cNvSpPr txBox="1"/>
          <p:nvPr/>
        </p:nvSpPr>
        <p:spPr>
          <a:xfrm>
            <a:off x="2661988" y="6323934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Google Shape;52;p8"/>
          <p:cNvSpPr txBox="1"/>
          <p:nvPr/>
        </p:nvSpPr>
        <p:spPr>
          <a:xfrm>
            <a:off x="5724144" y="6323934"/>
            <a:ext cx="2734056" cy="4482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9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9"/>
          <p:cNvSpPr txBox="1"/>
          <p:nvPr/>
        </p:nvSpPr>
        <p:spPr>
          <a:xfrm>
            <a:off x="2661988" y="6323934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9"/>
          <p:cNvSpPr txBox="1"/>
          <p:nvPr/>
        </p:nvSpPr>
        <p:spPr>
          <a:xfrm>
            <a:off x="5724144" y="6323934"/>
            <a:ext cx="2734056" cy="4482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0"/>
          <p:cNvSpPr txBox="1"/>
          <p:nvPr/>
        </p:nvSpPr>
        <p:spPr>
          <a:xfrm>
            <a:off x="2661988" y="6323934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" name="Google Shape;59;p10"/>
          <p:cNvSpPr txBox="1"/>
          <p:nvPr/>
        </p:nvSpPr>
        <p:spPr>
          <a:xfrm>
            <a:off x="5724144" y="6323934"/>
            <a:ext cx="2734056" cy="4482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/>
          <p:nvPr/>
        </p:nvSpPr>
        <p:spPr>
          <a:xfrm>
            <a:off x="0" y="6285439"/>
            <a:ext cx="9144000" cy="572561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53775" lIns="107575" spcFirstLastPara="1" rIns="107575" wrap="square" tIns="537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779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Google Shape;11;p1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2" name="Google Shape;12;p1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13" name="Google Shape;13;p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763598" y="6356351"/>
            <a:ext cx="380937" cy="365125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.png"/><Relationship Id="rId4" Type="http://schemas.openxmlformats.org/officeDocument/2006/relationships/image" Target="../media/image5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0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hyperlink" Target="http://realityworks.com/products/guideweld" TargetMode="External"/></Relationships>
</file>

<file path=ppt/slides/_rels/slide2.xml.rels><?xml version="1.0" encoding="UTF-8" standalone="yes"?><Relationships xmlns="http://schemas.openxmlformats.org/package/2006/relationships"><Relationship Id="rId11" Type="http://schemas.openxmlformats.org/officeDocument/2006/relationships/slide" Target="/ppt/slides/slide14.xml"/><Relationship Id="rId10" Type="http://schemas.openxmlformats.org/officeDocument/2006/relationships/slide" Target="/ppt/slides/slide12.xml"/><Relationship Id="rId12" Type="http://schemas.openxmlformats.org/officeDocument/2006/relationships/slide" Target="/ppt/slides/slide16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slide" Target="/ppt/slides/slide3.xml"/><Relationship Id="rId4" Type="http://schemas.openxmlformats.org/officeDocument/2006/relationships/slide" Target="/ppt/slides/slide3.xml"/><Relationship Id="rId9" Type="http://schemas.openxmlformats.org/officeDocument/2006/relationships/slide" Target="/ppt/slides/slide9.xml"/><Relationship Id="rId5" Type="http://schemas.openxmlformats.org/officeDocument/2006/relationships/slide" Target="/ppt/slides/slide3.xml"/><Relationship Id="rId6" Type="http://schemas.openxmlformats.org/officeDocument/2006/relationships/slide" Target="/ppt/slides/slide4.xml"/><Relationship Id="rId7" Type="http://schemas.openxmlformats.org/officeDocument/2006/relationships/slide" Target="/ppt/slides/slide5.xml"/><Relationship Id="rId8" Type="http://schemas.openxmlformats.org/officeDocument/2006/relationships/slide" Target="/ppt/slides/slide7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Relationship Id="rId4" Type="http://schemas.openxmlformats.org/officeDocument/2006/relationships/image" Target="../media/image11.jpg"/><Relationship Id="rId9" Type="http://schemas.openxmlformats.org/officeDocument/2006/relationships/image" Target="../media/image7.png"/><Relationship Id="rId5" Type="http://schemas.openxmlformats.org/officeDocument/2006/relationships/image" Target="../media/image6.png"/><Relationship Id="rId6" Type="http://schemas.openxmlformats.org/officeDocument/2006/relationships/image" Target="../media/image14.jpg"/><Relationship Id="rId7" Type="http://schemas.openxmlformats.org/officeDocument/2006/relationships/image" Target="../media/image9.png"/><Relationship Id="rId8" Type="http://schemas.openxmlformats.org/officeDocument/2006/relationships/image" Target="../media/image1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5"/>
          <p:cNvSpPr txBox="1"/>
          <p:nvPr/>
        </p:nvSpPr>
        <p:spPr>
          <a:xfrm>
            <a:off x="-757916" y="2467762"/>
            <a:ext cx="9144000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Non-destructive</a:t>
            </a:r>
            <a:endParaRPr/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Examination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24"/>
          <p:cNvSpPr txBox="1"/>
          <p:nvPr>
            <p:ph type="title"/>
          </p:nvPr>
        </p:nvSpPr>
        <p:spPr>
          <a:xfrm>
            <a:off x="561415" y="0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Liquid Penetrant Examination</a:t>
            </a:r>
            <a:endParaRPr/>
          </a:p>
        </p:txBody>
      </p:sp>
      <p:sp>
        <p:nvSpPr>
          <p:cNvPr id="165" name="Google Shape;165;p24"/>
          <p:cNvSpPr txBox="1"/>
          <p:nvPr>
            <p:ph idx="1" type="body"/>
          </p:nvPr>
        </p:nvSpPr>
        <p:spPr>
          <a:xfrm>
            <a:off x="561414" y="1325563"/>
            <a:ext cx="7886701" cy="47659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1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 sz="2400"/>
              <a:t>Instructions for Liquid Penetrant Examination:</a:t>
            </a:r>
            <a:endParaRPr/>
          </a:p>
          <a:p>
            <a:pPr indent="0" lvl="1" marL="228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sz="2400"/>
          </a:p>
          <a:p>
            <a:pPr indent="-4572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AutoNum type="arabicPeriod"/>
            </a:pPr>
            <a:r>
              <a:rPr lang="en-US" sz="2400"/>
              <a:t>Clean a cooled off weld with the cleaner</a:t>
            </a:r>
            <a:endParaRPr/>
          </a:p>
          <a:p>
            <a:pPr indent="-4572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AutoNum type="arabicPeriod"/>
            </a:pPr>
            <a:r>
              <a:rPr lang="en-US" sz="2400"/>
              <a:t>Spray the penetrant on the weld and allow it to sit for the recommended dwell time</a:t>
            </a:r>
            <a:endParaRPr/>
          </a:p>
          <a:p>
            <a:pPr indent="-4572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AutoNum type="arabicPeriod"/>
            </a:pPr>
            <a:r>
              <a:rPr lang="en-US" sz="2400"/>
              <a:t>Clean off penetrant with cleaner</a:t>
            </a:r>
            <a:endParaRPr/>
          </a:p>
          <a:p>
            <a:pPr indent="-4572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AutoNum type="arabicPeriod"/>
            </a:pPr>
            <a:r>
              <a:rPr lang="en-US" sz="2400"/>
              <a:t>Spray the weld with developer; the developer will show where the penetrant seeped into the weld flaws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5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Liquid Penetrant Examination</a:t>
            </a:r>
            <a:endParaRPr/>
          </a:p>
        </p:txBody>
      </p:sp>
      <p:pic>
        <p:nvPicPr>
          <p:cNvPr id="172" name="Google Shape;172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3071" y="1690689"/>
            <a:ext cx="7328498" cy="3644153"/>
          </a:xfrm>
          <a:prstGeom prst="rect">
            <a:avLst/>
          </a:prstGeom>
          <a:noFill/>
          <a:ln>
            <a:noFill/>
          </a:ln>
          <a:effectLst>
            <a:outerShdw blurRad="190500" rotWithShape="0" algn="tl">
              <a:srgbClr val="000000">
                <a:alpha val="69803"/>
              </a:srgbClr>
            </a:outerShdw>
          </a:effectLst>
        </p:spPr>
      </p:pic>
      <p:pic>
        <p:nvPicPr>
          <p:cNvPr descr="Dicks Boiler: Dye Penetrant testing" id="173" name="Google Shape;173;p2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436720" y="3913094"/>
            <a:ext cx="2307231" cy="21918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6"/>
          <p:cNvSpPr txBox="1"/>
          <p:nvPr>
            <p:ph type="title"/>
          </p:nvPr>
        </p:nvSpPr>
        <p:spPr>
          <a:xfrm>
            <a:off x="628650" y="96185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Magnetic Particle Examination</a:t>
            </a:r>
            <a:endParaRPr/>
          </a:p>
        </p:txBody>
      </p:sp>
      <p:sp>
        <p:nvSpPr>
          <p:cNvPr id="180" name="Google Shape;180;p26"/>
          <p:cNvSpPr txBox="1"/>
          <p:nvPr>
            <p:ph idx="1" type="body"/>
          </p:nvPr>
        </p:nvSpPr>
        <p:spPr>
          <a:xfrm>
            <a:off x="322729" y="1317812"/>
            <a:ext cx="8498542" cy="47333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Only for metals that can be magnetized (steel)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Uses magnetic powder and a high powered magnet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Magnetic powder is sprayed on weld area, then magnetic force is applied, attracting the magnetic powder to the surface flaw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Limited mostly to surface flaws. </a:t>
            </a:r>
            <a:r>
              <a:rPr lang="en-US"/>
              <a:t>S</a:t>
            </a:r>
            <a:r>
              <a:rPr lang="en-US" sz="2400"/>
              <a:t>ome larger subsurface flaws may be detected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A moderate level of skill is required to operate the equipment and interpret results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sz="2400"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7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Magnetic Particle Examination</a:t>
            </a:r>
            <a:endParaRPr/>
          </a:p>
        </p:txBody>
      </p:sp>
      <p:pic>
        <p:nvPicPr>
          <p:cNvPr id="187" name="Google Shape;187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38200" y="1821873"/>
            <a:ext cx="6967538" cy="3733800"/>
          </a:xfrm>
          <a:prstGeom prst="rect">
            <a:avLst/>
          </a:prstGeom>
          <a:noFill/>
          <a:ln>
            <a:noFill/>
          </a:ln>
          <a:effectLst>
            <a:outerShdw blurRad="190500" rotWithShape="0" algn="tl">
              <a:srgbClr val="000000">
                <a:alpha val="69803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28"/>
          <p:cNvSpPr txBox="1"/>
          <p:nvPr>
            <p:ph type="title"/>
          </p:nvPr>
        </p:nvSpPr>
        <p:spPr>
          <a:xfrm>
            <a:off x="628650" y="198435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Ultrasonic Examination</a:t>
            </a:r>
            <a:endParaRPr/>
          </a:p>
        </p:txBody>
      </p:sp>
      <p:sp>
        <p:nvSpPr>
          <p:cNvPr id="194" name="Google Shape;194;p28"/>
          <p:cNvSpPr txBox="1"/>
          <p:nvPr>
            <p:ph idx="1" type="body"/>
          </p:nvPr>
        </p:nvSpPr>
        <p:spPr>
          <a:xfrm>
            <a:off x="215153" y="1371600"/>
            <a:ext cx="8700247" cy="4829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Uses sound waves to detect surface and subsurface flaws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Similar concept to ships using sonar to find submarines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A transducer sends sound waves through the metal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A screen display will show any disturbances (flaws) in the metal detected by the sound waves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Commonly found in a welding shop where complete joint penetration welds are required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High level of skill is required to operate the equipment and interpret the results</a:t>
            </a:r>
            <a:endParaRPr/>
          </a:p>
          <a:p>
            <a:pPr indent="-762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sz="2400"/>
          </a:p>
          <a:p>
            <a:pPr indent="-762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29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Ultrasonic Examination</a:t>
            </a:r>
            <a:endParaRPr/>
          </a:p>
        </p:txBody>
      </p:sp>
      <p:pic>
        <p:nvPicPr>
          <p:cNvPr id="201" name="Google Shape;201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72276" y="1600200"/>
            <a:ext cx="4236160" cy="2819400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pic>
        <p:nvPicPr>
          <p:cNvPr id="202" name="Google Shape;202;p2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743602" y="3627440"/>
            <a:ext cx="6000750" cy="2362200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30"/>
          <p:cNvSpPr txBox="1"/>
          <p:nvPr>
            <p:ph type="title"/>
          </p:nvPr>
        </p:nvSpPr>
        <p:spPr>
          <a:xfrm>
            <a:off x="527051" y="379779"/>
            <a:ext cx="7886700" cy="13347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Radiographic Examination</a:t>
            </a:r>
            <a:endParaRPr/>
          </a:p>
        </p:txBody>
      </p:sp>
      <p:sp>
        <p:nvSpPr>
          <p:cNvPr id="209" name="Google Shape;209;p30"/>
          <p:cNvSpPr txBox="1"/>
          <p:nvPr>
            <p:ph idx="1" type="body"/>
          </p:nvPr>
        </p:nvSpPr>
        <p:spPr>
          <a:xfrm>
            <a:off x="92364" y="1871595"/>
            <a:ext cx="8321387" cy="35691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Uses radiation passed through metal to detect subsurface flaws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Commonly used to qualify welders and procedures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X-Rays or Gamma rays penetrate into the metal, and show the results on a film</a:t>
            </a:r>
            <a:endParaRPr/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sz="2400"/>
          </a:p>
          <a:p>
            <a:pPr indent="-762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sz="2400"/>
          </a:p>
          <a:p>
            <a:pPr indent="-762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1"/>
          <p:cNvSpPr txBox="1"/>
          <p:nvPr>
            <p:ph type="title"/>
          </p:nvPr>
        </p:nvSpPr>
        <p:spPr>
          <a:xfrm>
            <a:off x="309281" y="323272"/>
            <a:ext cx="8633011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Radiographic Examination (cont.)</a:t>
            </a:r>
            <a:endParaRPr sz="4300"/>
          </a:p>
        </p:txBody>
      </p:sp>
      <p:sp>
        <p:nvSpPr>
          <p:cNvPr id="216" name="Google Shape;216;p31"/>
          <p:cNvSpPr txBox="1"/>
          <p:nvPr>
            <p:ph idx="1" type="body"/>
          </p:nvPr>
        </p:nvSpPr>
        <p:spPr>
          <a:xfrm>
            <a:off x="201706" y="1648835"/>
            <a:ext cx="8249568" cy="53203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The film of the radiographic image is interpreted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-"/>
            </a:pPr>
            <a:r>
              <a:rPr lang="en-US" sz="2400"/>
              <a:t>The metal will show a consistent shade: thick metals appear lighter in color, thin metals are darker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-"/>
            </a:pPr>
            <a:r>
              <a:rPr lang="en-US" sz="2400"/>
              <a:t>The weld flaws can show up darker or lighter than the base metal, depending on the type and thickness of the metal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High level of skill is required to operate the equipment and interpret the results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sz="2400"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sz="2400"/>
          </a:p>
          <a:p>
            <a:pPr indent="-762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sz="2400"/>
          </a:p>
          <a:p>
            <a:pPr indent="-762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2"/>
          <p:cNvSpPr txBox="1"/>
          <p:nvPr/>
        </p:nvSpPr>
        <p:spPr>
          <a:xfrm>
            <a:off x="0" y="3332455"/>
            <a:ext cx="9144000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www.realityworks.com</a:t>
            </a:r>
            <a:endParaRPr b="1"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6"/>
          <p:cNvSpPr txBox="1"/>
          <p:nvPr>
            <p:ph type="title"/>
          </p:nvPr>
        </p:nvSpPr>
        <p:spPr>
          <a:xfrm>
            <a:off x="628649" y="167061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Non-Destructive Examination</a:t>
            </a:r>
            <a:endParaRPr/>
          </a:p>
        </p:txBody>
      </p:sp>
      <p:sp>
        <p:nvSpPr>
          <p:cNvPr id="94" name="Google Shape;94;p16"/>
          <p:cNvSpPr txBox="1"/>
          <p:nvPr>
            <p:ph idx="1" type="body"/>
          </p:nvPr>
        </p:nvSpPr>
        <p:spPr>
          <a:xfrm>
            <a:off x="628649" y="1492624"/>
            <a:ext cx="8313644" cy="46843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This presentation will inform and show the following:</a:t>
            </a:r>
            <a:endParaRPr u="sng">
              <a:solidFill>
                <a:schemeClr val="hlink"/>
              </a:solidFill>
              <a:hlinkClick action="ppaction://hlinksldjump" r:id="rId3"/>
            </a:endParaRPr>
          </a:p>
          <a:p>
            <a:pPr indent="0" lvl="0" marL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 u="sng">
              <a:solidFill>
                <a:schemeClr val="hlink"/>
              </a:solidFill>
              <a:hlinkClick action="ppaction://hlinksldjump" r:id="rId4"/>
            </a:endParaRPr>
          </a:p>
          <a:p>
            <a:pPr indent="0" lvl="0" marL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u="sng">
                <a:solidFill>
                  <a:schemeClr val="hlink"/>
                </a:solidFill>
                <a:hlinkClick action="ppaction://hlinksldjump" r:id="rId5"/>
              </a:rPr>
              <a:t>Definition</a:t>
            </a:r>
            <a:endParaRPr/>
          </a:p>
          <a:p>
            <a:pPr indent="0" lvl="0" marL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u="sng">
                <a:solidFill>
                  <a:schemeClr val="hlink"/>
                </a:solidFill>
                <a:hlinkClick action="ppaction://hlinksldjump" r:id="rId6"/>
              </a:rPr>
              <a:t>Overview</a:t>
            </a:r>
            <a:endParaRPr/>
          </a:p>
          <a:p>
            <a:pPr indent="0" lvl="0" marL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u="sng">
                <a:solidFill>
                  <a:schemeClr val="hlink"/>
                </a:solidFill>
                <a:hlinkClick action="ppaction://hlinksldjump" r:id="rId7"/>
              </a:rPr>
              <a:t>Types of Non-Destructive Examination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action="ppaction://hlinksldjump" r:id="rId8"/>
              </a:rPr>
              <a:t>Visual Examination</a:t>
            </a:r>
            <a:endParaRPr sz="2400">
              <a:latin typeface="Arial"/>
              <a:ea typeface="Arial"/>
              <a:cs typeface="Arial"/>
              <a:sym typeface="Arial"/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action="ppaction://hlinksldjump" r:id="rId9"/>
              </a:rPr>
              <a:t>Liquid Penetrant Examination </a:t>
            </a:r>
            <a:endParaRPr sz="2400">
              <a:latin typeface="Arial"/>
              <a:ea typeface="Arial"/>
              <a:cs typeface="Arial"/>
              <a:sym typeface="Arial"/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action="ppaction://hlinksldjump" r:id="rId10"/>
              </a:rPr>
              <a:t>Magnetic Particle Examination</a:t>
            </a:r>
            <a:endParaRPr sz="2400">
              <a:latin typeface="Arial"/>
              <a:ea typeface="Arial"/>
              <a:cs typeface="Arial"/>
              <a:sym typeface="Arial"/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action="ppaction://hlinksldjump" r:id="rId11"/>
              </a:rPr>
              <a:t>Ultrasonic Examination</a:t>
            </a:r>
            <a:endParaRPr sz="2400">
              <a:latin typeface="Arial"/>
              <a:ea typeface="Arial"/>
              <a:cs typeface="Arial"/>
              <a:sym typeface="Arial"/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action="ppaction://hlinksldjump" r:id="rId12"/>
              </a:rPr>
              <a:t>Radiographic Examination</a:t>
            </a:r>
            <a:endParaRPr sz="24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 b="1"/>
          </a:p>
          <a:p>
            <a:pPr indent="0" lvl="0" marL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sp>
        <p:nvSpPr>
          <p:cNvPr id="95" name="Google Shape;95;p16"/>
          <p:cNvSpPr/>
          <p:nvPr/>
        </p:nvSpPr>
        <p:spPr>
          <a:xfrm>
            <a:off x="7486650" y="5987525"/>
            <a:ext cx="1222409" cy="26950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13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7"/>
          <p:cNvSpPr txBox="1"/>
          <p:nvPr>
            <p:ph type="title"/>
          </p:nvPr>
        </p:nvSpPr>
        <p:spPr>
          <a:xfrm>
            <a:off x="618836" y="365126"/>
            <a:ext cx="8417588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Non-Destructive Examination (NDE) Definition</a:t>
            </a:r>
            <a:endParaRPr/>
          </a:p>
        </p:txBody>
      </p:sp>
      <p:sp>
        <p:nvSpPr>
          <p:cNvPr id="102" name="Google Shape;102;p17"/>
          <p:cNvSpPr txBox="1"/>
          <p:nvPr>
            <p:ph idx="1" type="body"/>
          </p:nvPr>
        </p:nvSpPr>
        <p:spPr>
          <a:xfrm>
            <a:off x="242047" y="1825625"/>
            <a:ext cx="8619565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r>
              <a:rPr lang="en-US" sz="2400">
                <a:solidFill>
                  <a:srgbClr val="000000"/>
                </a:solidFill>
              </a:rPr>
              <a:t>According to American Welding Society standard AWS A3.0M/A3.0:2010 Standard Welding Terms and Definitions: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i="1" sz="2400">
              <a:solidFill>
                <a:srgbClr val="000000"/>
              </a:solidFill>
            </a:endParaRPr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3200"/>
              <a:buNone/>
            </a:pPr>
            <a:r>
              <a:rPr i="1" lang="en-US" sz="3200">
                <a:solidFill>
                  <a:srgbClr val="000000"/>
                </a:solidFill>
              </a:rPr>
              <a:t>“The act of determining the suitability of a material or component for its intended purpose using techniques not affecting its serviceability.”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sz="2400"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sz="24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8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Non-Destructive Examination</a:t>
            </a:r>
            <a:endParaRPr/>
          </a:p>
        </p:txBody>
      </p:sp>
      <p:sp>
        <p:nvSpPr>
          <p:cNvPr id="109" name="Google Shape;109;p18"/>
          <p:cNvSpPr txBox="1"/>
          <p:nvPr>
            <p:ph idx="1" type="body"/>
          </p:nvPr>
        </p:nvSpPr>
        <p:spPr>
          <a:xfrm>
            <a:off x="628650" y="1795849"/>
            <a:ext cx="7886700" cy="55542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Testing welds without damaging the material so that it can be used in service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Different types of Non-Destructive Examinations (NDE) are used in a welding operation</a:t>
            </a:r>
            <a:endParaRPr/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9"/>
          <p:cNvSpPr txBox="1"/>
          <p:nvPr>
            <p:ph type="title"/>
          </p:nvPr>
        </p:nvSpPr>
        <p:spPr>
          <a:xfrm>
            <a:off x="628649" y="365126"/>
            <a:ext cx="8515351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</a:pPr>
            <a:r>
              <a:rPr lang="en-US" sz="4000"/>
              <a:t>Types of Non-Destructive Examination</a:t>
            </a:r>
            <a:endParaRPr/>
          </a:p>
        </p:txBody>
      </p:sp>
      <p:sp>
        <p:nvSpPr>
          <p:cNvPr id="116" name="Google Shape;116;p19"/>
          <p:cNvSpPr txBox="1"/>
          <p:nvPr>
            <p:ph idx="1" type="body"/>
          </p:nvPr>
        </p:nvSpPr>
        <p:spPr>
          <a:xfrm>
            <a:off x="628650" y="1795849"/>
            <a:ext cx="7886700" cy="402672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Visual Examination</a:t>
            </a:r>
            <a:endParaRPr sz="2400"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Liquid Penetrant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Magnetic Particle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Ultrasonic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Radiographic 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0"/>
          <p:cNvSpPr txBox="1"/>
          <p:nvPr>
            <p:ph type="title"/>
          </p:nvPr>
        </p:nvSpPr>
        <p:spPr>
          <a:xfrm>
            <a:off x="738909" y="316228"/>
            <a:ext cx="8306139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</a:pPr>
            <a:r>
              <a:rPr lang="en-US" sz="4000"/>
              <a:t>Types of Non-Destructive Examination</a:t>
            </a:r>
            <a:endParaRPr/>
          </a:p>
        </p:txBody>
      </p:sp>
      <p:sp>
        <p:nvSpPr>
          <p:cNvPr id="123" name="Google Shape;123;p20"/>
          <p:cNvSpPr txBox="1"/>
          <p:nvPr>
            <p:ph idx="1" type="body"/>
          </p:nvPr>
        </p:nvSpPr>
        <p:spPr>
          <a:xfrm>
            <a:off x="812800" y="1801091"/>
            <a:ext cx="7740073" cy="554899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1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 sz="2400"/>
              <a:t>Visual examination is done before, during, and after the weld is made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-"/>
            </a:pPr>
            <a:r>
              <a:rPr lang="en-US"/>
              <a:t>Before: WPS, fit-up and preparation of  base metal, cleanliness of base metal, storage of filler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-"/>
            </a:pPr>
            <a:r>
              <a:rPr lang="en-US"/>
              <a:t>During: inter-pass cleaning and temperatures, watch puddle, filler and shielding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-"/>
            </a:pPr>
            <a:r>
              <a:rPr lang="en-US"/>
              <a:t>After: weld size, appearance, defects, weld complete</a:t>
            </a:r>
            <a:endParaRPr/>
          </a:p>
          <a:p>
            <a:pPr indent="0" lvl="1" marL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 sz="2400"/>
              <a:t>There are several tools used for visual examination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Google Shape;129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662319" y="3757009"/>
            <a:ext cx="1239931" cy="1140600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21"/>
          <p:cNvSpPr txBox="1"/>
          <p:nvPr>
            <p:ph type="title"/>
          </p:nvPr>
        </p:nvSpPr>
        <p:spPr>
          <a:xfrm>
            <a:off x="628650" y="149163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Visual Examination Tools</a:t>
            </a:r>
            <a:endParaRPr sz="4300"/>
          </a:p>
        </p:txBody>
      </p:sp>
      <p:sp>
        <p:nvSpPr>
          <p:cNvPr id="131" name="Google Shape;131;p21"/>
          <p:cNvSpPr txBox="1"/>
          <p:nvPr>
            <p:ph idx="1" type="body"/>
          </p:nvPr>
        </p:nvSpPr>
        <p:spPr>
          <a:xfrm>
            <a:off x="628649" y="1344706"/>
            <a:ext cx="8421221" cy="48444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b="1" lang="en-US" sz="2400">
                <a:latin typeface="Calibri"/>
                <a:ea typeface="Calibri"/>
                <a:cs typeface="Calibri"/>
                <a:sym typeface="Calibri"/>
              </a:rPr>
              <a:t>For Measurement </a:t>
            </a: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(need to measure weld and fit-up of parts):  </a:t>
            </a:r>
            <a:endParaRPr/>
          </a:p>
          <a:p>
            <a:pPr indent="-457200" lvl="0" marL="4572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AutoNum type="arabicPeriod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Fillet Weld Gauges</a:t>
            </a:r>
            <a:endParaRPr/>
          </a:p>
          <a:p>
            <a:pPr indent="-457200" lvl="0" marL="4572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AutoNum type="arabicPeriod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Palmgren Gauge </a:t>
            </a: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(for measuring                                                                    groove welds-also measures fillet welds)                                                                    A Gauge Used for Undercut</a:t>
            </a:r>
            <a:endParaRPr/>
          </a:p>
          <a:p>
            <a:pPr indent="-457200" lvl="0" marL="4572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AutoNum type="arabicPeriod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Feeler Gauges for Overlap</a:t>
            </a:r>
            <a:endParaRPr/>
          </a:p>
          <a:p>
            <a:pPr indent="-457200" lvl="0" marL="4572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AutoNum type="arabicPeriod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Micrometer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indent="-457200" lvl="0" marL="4572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AutoNum type="arabicPeriod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Caliper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indent="-457200" lvl="0" marL="4572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AutoNum type="arabicPeriod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Steel Ruler</a:t>
            </a:r>
            <a:endParaRPr/>
          </a:p>
          <a:p>
            <a:pPr indent="-457200" lvl="0" marL="4572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AutoNum type="arabicPeriod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Tape Measure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http://i00.i.aliimg.com/wsphoto/v0/349453658/7piece-fillet-weld-font-b-set-b-font-Welding-RL-Gauge-Gage-For-Test-Ulnar-font.jpg" id="132" name="Google Shape;132;p2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02754" y="2122688"/>
            <a:ext cx="1729958" cy="1591453"/>
          </a:xfrm>
          <a:prstGeom prst="rect">
            <a:avLst/>
          </a:prstGeom>
          <a:noFill/>
          <a:ln>
            <a:noFill/>
          </a:ln>
          <a:effectLst>
            <a:outerShdw blurRad="190500" rotWithShape="0" algn="tl">
              <a:srgbClr val="000000">
                <a:alpha val="69803"/>
              </a:srgbClr>
            </a:outerShdw>
          </a:effectLst>
        </p:spPr>
      </p:pic>
      <p:pic>
        <p:nvPicPr>
          <p:cNvPr descr="http://www.newmantools.com/gauge/butt.gif" id="133" name="Google Shape;133;p2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548361" y="2335863"/>
            <a:ext cx="1003595" cy="100849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us.cdn3.123rf.com/168nwm/gururugu/gururugu1301/gururugu130100509/17528461-stainless-steel-ruler.jpg" id="134" name="Google Shape;134;p2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641497" y="4897609"/>
            <a:ext cx="1706005" cy="126934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009" id="135" name="Google Shape;135;p2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466056" y="5150582"/>
            <a:ext cx="1477534" cy="103858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006" id="136" name="Google Shape;136;p2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325324" y="4665482"/>
            <a:ext cx="2038221" cy="139397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005" id="137" name="Google Shape;137;p21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7307016" y="4004986"/>
            <a:ext cx="1486286" cy="997095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21"/>
          <p:cNvSpPr txBox="1"/>
          <p:nvPr/>
        </p:nvSpPr>
        <p:spPr>
          <a:xfrm>
            <a:off x="5077762" y="2079795"/>
            <a:ext cx="330226" cy="3251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</a:t>
            </a:r>
            <a:endParaRPr sz="151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p21"/>
          <p:cNvSpPr txBox="1"/>
          <p:nvPr/>
        </p:nvSpPr>
        <p:spPr>
          <a:xfrm>
            <a:off x="7256059" y="2079795"/>
            <a:ext cx="330226" cy="3251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</a:t>
            </a:r>
            <a:endParaRPr sz="151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21"/>
          <p:cNvSpPr txBox="1"/>
          <p:nvPr/>
        </p:nvSpPr>
        <p:spPr>
          <a:xfrm>
            <a:off x="5287270" y="3842409"/>
            <a:ext cx="330226" cy="3251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</a:t>
            </a:r>
            <a:endParaRPr sz="151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21"/>
          <p:cNvSpPr txBox="1"/>
          <p:nvPr/>
        </p:nvSpPr>
        <p:spPr>
          <a:xfrm>
            <a:off x="7132712" y="3799274"/>
            <a:ext cx="330226" cy="3251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</a:t>
            </a:r>
            <a:endParaRPr sz="151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" name="Google Shape;142;p21"/>
          <p:cNvSpPr txBox="1"/>
          <p:nvPr/>
        </p:nvSpPr>
        <p:spPr>
          <a:xfrm>
            <a:off x="3536251" y="5199893"/>
            <a:ext cx="330226" cy="3251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5.</a:t>
            </a:r>
            <a:endParaRPr sz="151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" name="Google Shape;143;p21"/>
          <p:cNvSpPr txBox="1"/>
          <p:nvPr/>
        </p:nvSpPr>
        <p:spPr>
          <a:xfrm>
            <a:off x="5287270" y="4897609"/>
            <a:ext cx="330226" cy="3251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6.</a:t>
            </a:r>
            <a:endParaRPr sz="151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" name="Google Shape;144;p21"/>
          <p:cNvSpPr txBox="1"/>
          <p:nvPr/>
        </p:nvSpPr>
        <p:spPr>
          <a:xfrm>
            <a:off x="7367563" y="5033233"/>
            <a:ext cx="330226" cy="3251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7.</a:t>
            </a:r>
            <a:endParaRPr sz="151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2"/>
          <p:cNvSpPr txBox="1"/>
          <p:nvPr>
            <p:ph type="title"/>
          </p:nvPr>
        </p:nvSpPr>
        <p:spPr>
          <a:xfrm>
            <a:off x="635373" y="2635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Visual Examination</a:t>
            </a:r>
            <a:endParaRPr/>
          </a:p>
        </p:txBody>
      </p:sp>
      <p:sp>
        <p:nvSpPr>
          <p:cNvPr id="151" name="Google Shape;151;p22"/>
          <p:cNvSpPr txBox="1"/>
          <p:nvPr>
            <p:ph idx="1" type="body"/>
          </p:nvPr>
        </p:nvSpPr>
        <p:spPr>
          <a:xfrm>
            <a:off x="635373" y="1771135"/>
            <a:ext cx="8253133" cy="397075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Most commonly used form of NDE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Used by inspectors and welders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Important step in qualifying welders and procedures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Limited to detecting surface flaws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3"/>
          <p:cNvSpPr txBox="1"/>
          <p:nvPr>
            <p:ph type="title"/>
          </p:nvPr>
        </p:nvSpPr>
        <p:spPr>
          <a:xfrm>
            <a:off x="668991" y="0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Liquid Penetrant Examination</a:t>
            </a:r>
            <a:endParaRPr/>
          </a:p>
        </p:txBody>
      </p:sp>
      <p:sp>
        <p:nvSpPr>
          <p:cNvPr id="158" name="Google Shape;158;p23"/>
          <p:cNvSpPr txBox="1"/>
          <p:nvPr>
            <p:ph idx="1" type="body"/>
          </p:nvPr>
        </p:nvSpPr>
        <p:spPr>
          <a:xfrm>
            <a:off x="668991" y="1427163"/>
            <a:ext cx="7763809" cy="477940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A liquid dye uses capillary action to penetrate into surface flaws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Limited to surface flaws, but can find defects that may be difficult through visual examination alone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Can use visible or florescent dyes, visible is most common in a welding shop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Easy to use. You just need to purchase a kit of cleaner, penetrant, and developer</a:t>
            </a:r>
            <a:endParaRPr sz="24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