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6858000" cx="9144000"/>
  <p:notesSz cx="7010400" cy="9296400"/>
  <p:embeddedFontLst>
    <p:embeddedFont>
      <p:font typeface="Open Sans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2">
          <p15:clr>
            <a:srgbClr val="A4A3A4"/>
          </p15:clr>
        </p15:guide>
        <p15:guide id="2" pos="2088">
          <p15:clr>
            <a:srgbClr val="A4A3A4"/>
          </p15:clr>
        </p15:guide>
        <p15:guide id="3" orient="horz" pos="696">
          <p15:clr>
            <a:srgbClr val="A4A3A4"/>
          </p15:clr>
        </p15:guide>
        <p15:guide id="4" pos="5472">
          <p15:clr>
            <a:srgbClr val="A4A3A4"/>
          </p15:clr>
        </p15:guide>
        <p15:guide id="5" orient="horz" pos="14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2" orient="horz"/>
        <p:guide pos="2088"/>
        <p:guide pos="696" orient="horz"/>
        <p:guide pos="5472"/>
        <p:guide pos="144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regular.fntdata"/><Relationship Id="rId25" Type="http://schemas.openxmlformats.org/officeDocument/2006/relationships/slide" Target="slides/slide20.xml"/><Relationship Id="rId28" Type="http://schemas.openxmlformats.org/officeDocument/2006/relationships/font" Target="fonts/OpenSans-italic.fntdata"/><Relationship Id="rId27" Type="http://schemas.openxmlformats.org/officeDocument/2006/relationships/font" Target="fonts/OpenSans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OpenSans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0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p10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10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" name="Google Shape;158;p1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5" name="Google Shape;165;p1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p1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p1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" name="Google Shape;188;p1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1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" name="Google Shape;195;p1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p1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p1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1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9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p1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19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0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20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p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p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9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34736" y="0"/>
            <a:ext cx="10248341" cy="578690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8" name="Google Shape;18;p2"/>
          <p:cNvSpPr txBox="1"/>
          <p:nvPr/>
        </p:nvSpPr>
        <p:spPr>
          <a:xfrm>
            <a:off x="4864608" y="475488"/>
            <a:ext cx="4142232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 Tester</a:t>
            </a:r>
            <a:endParaRPr b="1" i="0" sz="4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1" type="body"/>
          </p:nvPr>
        </p:nvSpPr>
        <p:spPr>
          <a:xfrm>
            <a:off x="3887391" y="457200"/>
            <a:ext cx="4629150" cy="54038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3" name="Google Shape;63;p11"/>
          <p:cNvSpPr txBox="1"/>
          <p:nvPr>
            <p:ph idx="2" type="body"/>
          </p:nvPr>
        </p:nvSpPr>
        <p:spPr>
          <a:xfrm>
            <a:off x="629841" y="2303362"/>
            <a:ext cx="2949178" cy="35656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4" name="Google Shape;64;p11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1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2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Google Shape;69;p12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0" name="Google Shape;70;p12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2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3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3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3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" type="body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4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4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3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3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513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b="0" i="0" sz="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" name="Google Shape;26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9846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27" name="Google Shape;27;p4"/>
          <p:cNvSpPr/>
          <p:nvPr/>
        </p:nvSpPr>
        <p:spPr>
          <a:xfrm>
            <a:off x="570451" y="6396038"/>
            <a:ext cx="1971413" cy="39904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4"/>
          <p:cNvSpPr txBox="1"/>
          <p:nvPr/>
        </p:nvSpPr>
        <p:spPr>
          <a:xfrm>
            <a:off x="1534885" y="1628359"/>
            <a:ext cx="6074229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RealCareer™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Bend Tester</a:t>
            </a:r>
            <a:endParaRPr b="1" sz="4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2" name="Google Shape;32;p5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5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7" name="Google Shape;37;p6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7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7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8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8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8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8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0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285439"/>
            <a:ext cx="9144000" cy="57256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53775" lIns="107575" spcFirstLastPara="1" rIns="107575" wrap="square" tIns="537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79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63598" y="6356351"/>
            <a:ext cx="380937" cy="3651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13.png"/><Relationship Id="rId5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8.xml"/><Relationship Id="rId10" Type="http://schemas.openxmlformats.org/officeDocument/2006/relationships/slide" Target="/ppt/slides/slide5.xml"/><Relationship Id="rId13" Type="http://schemas.openxmlformats.org/officeDocument/2006/relationships/slide" Target="/ppt/slides/slide15.xml"/><Relationship Id="rId12" Type="http://schemas.openxmlformats.org/officeDocument/2006/relationships/slide" Target="/ppt/slides/slide1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3.xml"/><Relationship Id="rId9" Type="http://schemas.openxmlformats.org/officeDocument/2006/relationships/slide" Target="/ppt/slides/slide4.xml"/><Relationship Id="rId15" Type="http://schemas.openxmlformats.org/officeDocument/2006/relationships/slide" Target="/ppt/slides/slide17.xml"/><Relationship Id="rId14" Type="http://schemas.openxmlformats.org/officeDocument/2006/relationships/slide" Target="/ppt/slides/slide16.xml"/><Relationship Id="rId5" Type="http://schemas.openxmlformats.org/officeDocument/2006/relationships/slide" Target="/ppt/slides/slide3.xml"/><Relationship Id="rId6" Type="http://schemas.openxmlformats.org/officeDocument/2006/relationships/slide" Target="/ppt/slides/slide4.xml"/><Relationship Id="rId7" Type="http://schemas.openxmlformats.org/officeDocument/2006/relationships/slide" Target="/ppt/slides/slide4.xml"/><Relationship Id="rId8" Type="http://schemas.openxmlformats.org/officeDocument/2006/relationships/slide" Target="/ppt/slides/slide3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://realityworks.com/products/guideweld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/>
          <p:nvPr/>
        </p:nvSpPr>
        <p:spPr>
          <a:xfrm>
            <a:off x="-601398" y="2706658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Destructive Testing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36576" y="166432"/>
            <a:ext cx="5607424" cy="5929552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Impact Testing</a:t>
            </a:r>
            <a:endParaRPr/>
          </a:p>
        </p:txBody>
      </p:sp>
      <p:pic>
        <p:nvPicPr>
          <p:cNvPr id="155" name="Google Shape;155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7858" y="2050144"/>
            <a:ext cx="2878718" cy="2162127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Bend Testing</a:t>
            </a:r>
            <a:endParaRPr/>
          </a:p>
        </p:txBody>
      </p:sp>
      <p:sp>
        <p:nvSpPr>
          <p:cNvPr id="162" name="Google Shape;162;p25"/>
          <p:cNvSpPr txBox="1"/>
          <p:nvPr>
            <p:ph idx="1" type="body"/>
          </p:nvPr>
        </p:nvSpPr>
        <p:spPr>
          <a:xfrm>
            <a:off x="628650" y="1523998"/>
            <a:ext cx="7886700" cy="44464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Guided bend tests determine soundness and ductility of welds and metals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Test specimen is prepared and bent in a “U” shape, applying bending and tensile forces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Commonly used to qualify welders and welding procedures (WPS)</a:t>
            </a:r>
            <a:endParaRPr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6"/>
          <p:cNvSpPr txBox="1"/>
          <p:nvPr>
            <p:ph type="title"/>
          </p:nvPr>
        </p:nvSpPr>
        <p:spPr>
          <a:xfrm>
            <a:off x="588309" y="33250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Bend Testing</a:t>
            </a:r>
            <a:endParaRPr/>
          </a:p>
        </p:txBody>
      </p:sp>
      <p:sp>
        <p:nvSpPr>
          <p:cNvPr id="169" name="Google Shape;169;p26"/>
          <p:cNvSpPr txBox="1"/>
          <p:nvPr>
            <p:ph idx="1" type="body"/>
          </p:nvPr>
        </p:nvSpPr>
        <p:spPr>
          <a:xfrm>
            <a:off x="107577" y="1519526"/>
            <a:ext cx="8848164" cy="49004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Test plates are welded together; a strip is cut from the welded plates and sanded smooth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Specimens are prepared to bend the face, root, and side profile of the weld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Face and root bends are typically used to qualify welders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Test specimen is placed in guided bend tester and bent at a specific radius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 bent specimen is examined for defects in the weld, metal, and heat-affected zone (HAZ)</a:t>
            </a:r>
            <a:endParaRPr/>
          </a:p>
          <a:p>
            <a:pPr indent="-101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7"/>
          <p:cNvSpPr txBox="1"/>
          <p:nvPr>
            <p:ph type="title"/>
          </p:nvPr>
        </p:nvSpPr>
        <p:spPr>
          <a:xfrm>
            <a:off x="601756" y="206314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Bend Testing</a:t>
            </a:r>
            <a:endParaRPr/>
          </a:p>
        </p:txBody>
      </p:sp>
      <p:pic>
        <p:nvPicPr>
          <p:cNvPr id="176" name="Google Shape;17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5469" y="515640"/>
            <a:ext cx="3660962" cy="1716222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177" name="Google Shape;177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0582" y="2745584"/>
            <a:ext cx="2862475" cy="3133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04707" y="2745584"/>
            <a:ext cx="4237259" cy="3001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"/>
          <p:cNvSpPr txBox="1"/>
          <p:nvPr>
            <p:ph type="title"/>
          </p:nvPr>
        </p:nvSpPr>
        <p:spPr>
          <a:xfrm>
            <a:off x="511022" y="225494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Break Testing</a:t>
            </a:r>
            <a:endParaRPr/>
          </a:p>
        </p:txBody>
      </p:sp>
      <p:sp>
        <p:nvSpPr>
          <p:cNvPr id="185" name="Google Shape;185;p28"/>
          <p:cNvSpPr txBox="1"/>
          <p:nvPr>
            <p:ph idx="1" type="body"/>
          </p:nvPr>
        </p:nvSpPr>
        <p:spPr>
          <a:xfrm>
            <a:off x="201705" y="1431635"/>
            <a:ext cx="8646459" cy="47540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Weld testing that is inexpensive and can easily be done on the shop floor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 welder performs a weld, the weld is broken by a hammer or in destructive equipment, and then the broken weld is examined for defects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Nick break test used to test groove welds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Fillet weld break test used to test fillet welds</a:t>
            </a:r>
            <a:endParaRPr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9"/>
          <p:cNvSpPr txBox="1"/>
          <p:nvPr>
            <p:ph type="title"/>
          </p:nvPr>
        </p:nvSpPr>
        <p:spPr>
          <a:xfrm>
            <a:off x="628650" y="19843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Nick Break Testing</a:t>
            </a:r>
            <a:endParaRPr/>
          </a:p>
        </p:txBody>
      </p:sp>
      <p:sp>
        <p:nvSpPr>
          <p:cNvPr id="192" name="Google Shape;192;p29"/>
          <p:cNvSpPr txBox="1"/>
          <p:nvPr>
            <p:ph idx="1" type="body"/>
          </p:nvPr>
        </p:nvSpPr>
        <p:spPr>
          <a:xfrm>
            <a:off x="628650" y="1523998"/>
            <a:ext cx="7886700" cy="4258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Test specimen taken from a groove weld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Weld area is notched either on one side or all the way around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Specimen is broken with hammer blows or by destructive equipment</a:t>
            </a:r>
            <a:endParaRPr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Fillet Weld Break Testing</a:t>
            </a:r>
            <a:endParaRPr/>
          </a:p>
        </p:txBody>
      </p:sp>
      <p:sp>
        <p:nvSpPr>
          <p:cNvPr id="199" name="Google Shape;199;p30"/>
          <p:cNvSpPr txBox="1"/>
          <p:nvPr>
            <p:ph idx="1" type="body"/>
          </p:nvPr>
        </p:nvSpPr>
        <p:spPr>
          <a:xfrm>
            <a:off x="628650" y="1523998"/>
            <a:ext cx="7886700" cy="54452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Can be used to qualify tack welders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 fillet weld is made and force is applied so that the root is exposed when broken</a:t>
            </a:r>
            <a:endParaRPr/>
          </a:p>
          <a:p>
            <a:pPr indent="-762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  <p:pic>
        <p:nvPicPr>
          <p:cNvPr id="200" name="Google Shape;200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5484" y="3467766"/>
            <a:ext cx="5956300" cy="2068513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30"/>
          <p:cNvSpPr txBox="1"/>
          <p:nvPr/>
        </p:nvSpPr>
        <p:spPr>
          <a:xfrm>
            <a:off x="3884084" y="3785558"/>
            <a:ext cx="10668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FORCE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0"/>
          <p:cNvSpPr txBox="1"/>
          <p:nvPr/>
        </p:nvSpPr>
        <p:spPr>
          <a:xfrm>
            <a:off x="6100234" y="5652578"/>
            <a:ext cx="10668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FORCE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0"/>
          <p:cNvSpPr/>
          <p:nvPr/>
        </p:nvSpPr>
        <p:spPr>
          <a:xfrm rot="10800000">
            <a:off x="6322341" y="4861745"/>
            <a:ext cx="321276" cy="790833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FF9900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30"/>
          <p:cNvSpPr/>
          <p:nvPr/>
        </p:nvSpPr>
        <p:spPr>
          <a:xfrm rot="-5400000">
            <a:off x="4957063" y="3590197"/>
            <a:ext cx="321276" cy="790833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FF9900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1"/>
          <p:cNvSpPr txBox="1"/>
          <p:nvPr>
            <p:ph type="title"/>
          </p:nvPr>
        </p:nvSpPr>
        <p:spPr>
          <a:xfrm>
            <a:off x="635373" y="29079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Etch Testing</a:t>
            </a:r>
            <a:endParaRPr/>
          </a:p>
        </p:txBody>
      </p:sp>
      <p:sp>
        <p:nvSpPr>
          <p:cNvPr id="211" name="Google Shape;211;p31"/>
          <p:cNvSpPr txBox="1"/>
          <p:nvPr>
            <p:ph idx="1" type="body"/>
          </p:nvPr>
        </p:nvSpPr>
        <p:spPr>
          <a:xfrm>
            <a:off x="188259" y="1523998"/>
            <a:ext cx="8780929" cy="37875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Used to inspect for soundness of welds and metals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Metals or welds are cut and sanded, and then treated with an etchant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Etchant reveals properties of the weld and metal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2"/>
          <p:cNvSpPr txBox="1"/>
          <p:nvPr>
            <p:ph type="title"/>
          </p:nvPr>
        </p:nvSpPr>
        <p:spPr>
          <a:xfrm>
            <a:off x="628649" y="1847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Etch Testing</a:t>
            </a:r>
            <a:endParaRPr/>
          </a:p>
        </p:txBody>
      </p:sp>
      <p:sp>
        <p:nvSpPr>
          <p:cNvPr id="218" name="Google Shape;218;p32"/>
          <p:cNvSpPr txBox="1"/>
          <p:nvPr>
            <p:ph idx="1" type="body"/>
          </p:nvPr>
        </p:nvSpPr>
        <p:spPr>
          <a:xfrm>
            <a:off x="181534" y="1408690"/>
            <a:ext cx="8780929" cy="58262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There are two types of Etch Testing: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Macro 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US" sz="2000"/>
              <a:t>Test specimen etched and examined by the naked eye or with a magnifying glass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US" sz="2000"/>
              <a:t>Typically used to inspect welds for defects and depth of penetration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Micro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US" sz="2000"/>
              <a:t>Test specimen etched and examined under a microscope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US" sz="2000"/>
              <a:t>Typically used to inspect the metallurgical properties of metals </a:t>
            </a:r>
            <a:endParaRPr/>
          </a:p>
          <a:p>
            <a:pPr indent="-25400" lvl="4" marL="2057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Etch Testing</a:t>
            </a:r>
            <a:endParaRPr/>
          </a:p>
        </p:txBody>
      </p:sp>
      <p:pic>
        <p:nvPicPr>
          <p:cNvPr id="225" name="Google Shape;225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4822" y="2743197"/>
            <a:ext cx="3759200" cy="281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5400000">
            <a:off x="5338939" y="1952143"/>
            <a:ext cx="2819400" cy="440151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33"/>
          <p:cNvSpPr txBox="1"/>
          <p:nvPr/>
        </p:nvSpPr>
        <p:spPr>
          <a:xfrm>
            <a:off x="374822" y="2103436"/>
            <a:ext cx="3759200" cy="639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Macro Etch Testing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33"/>
          <p:cNvSpPr txBox="1"/>
          <p:nvPr/>
        </p:nvSpPr>
        <p:spPr>
          <a:xfrm>
            <a:off x="4547884" y="2136024"/>
            <a:ext cx="4300281" cy="639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Micro Etch Testing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type="title"/>
          </p:nvPr>
        </p:nvSpPr>
        <p:spPr>
          <a:xfrm>
            <a:off x="628650" y="10963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Destructive Testing</a:t>
            </a:r>
            <a:endParaRPr/>
          </a:p>
        </p:txBody>
      </p:sp>
      <p:sp>
        <p:nvSpPr>
          <p:cNvPr id="94" name="Google Shape;94;p16"/>
          <p:cNvSpPr txBox="1"/>
          <p:nvPr>
            <p:ph idx="1" type="body"/>
          </p:nvPr>
        </p:nvSpPr>
        <p:spPr>
          <a:xfrm>
            <a:off x="628650" y="1435195"/>
            <a:ext cx="7886700" cy="4821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This presentation will inform and show the following:</a:t>
            </a:r>
            <a:endParaRPr sz="2400" u="sng">
              <a:solidFill>
                <a:schemeClr val="hlink"/>
              </a:solidFill>
              <a:hlinkClick action="ppaction://hlinksldjump" r:id="rId3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200" u="sng">
              <a:solidFill>
                <a:schemeClr val="hlink"/>
              </a:solidFill>
              <a:hlinkClick action="ppaction://hlinksldjump" r:id="rId4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 u="sng">
                <a:solidFill>
                  <a:schemeClr val="hlink"/>
                </a:solidFill>
                <a:hlinkClick action="ppaction://hlinksldjump" r:id="rId5"/>
              </a:rPr>
              <a:t>Overview </a:t>
            </a:r>
            <a:endParaRPr sz="2400" u="sng">
              <a:solidFill>
                <a:schemeClr val="hlink"/>
              </a:solidFill>
              <a:hlinkClick action="ppaction://hlinksldjump" r:id="rId6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 u="sng">
                <a:solidFill>
                  <a:schemeClr val="hlink"/>
                </a:solidFill>
                <a:hlinkClick action="ppaction://hlinksldjump" r:id="rId7"/>
              </a:rPr>
              <a:t>Definition</a:t>
            </a:r>
            <a:endParaRPr sz="2400" u="sng">
              <a:solidFill>
                <a:schemeClr val="hlink"/>
              </a:solidFill>
              <a:hlinkClick action="ppaction://hlinksldjump" r:id="rId8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 u="sng">
                <a:solidFill>
                  <a:schemeClr val="hlink"/>
                </a:solidFill>
                <a:hlinkClick action="ppaction://hlinksldjump" r:id="rId9"/>
              </a:rPr>
              <a:t>Types of Destructive Welding</a:t>
            </a:r>
            <a:endParaRPr sz="2400"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10"/>
              </a:rPr>
              <a:t>Tension Testing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11"/>
              </a:rPr>
              <a:t>Impact Testing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12"/>
              </a:rPr>
              <a:t>Bend Testing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13"/>
              </a:rPr>
              <a:t>Nick Break Testing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14"/>
              </a:rPr>
              <a:t>Fillet Weld Break Testing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15"/>
              </a:rPr>
              <a:t>Etch Testing</a:t>
            </a:r>
            <a:endParaRPr b="1"/>
          </a:p>
        </p:txBody>
      </p:sp>
      <p:sp>
        <p:nvSpPr>
          <p:cNvPr id="95" name="Google Shape;95;p16"/>
          <p:cNvSpPr/>
          <p:nvPr/>
        </p:nvSpPr>
        <p:spPr>
          <a:xfrm>
            <a:off x="7486650" y="5987525"/>
            <a:ext cx="1222409" cy="26950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4"/>
          <p:cNvSpPr txBox="1"/>
          <p:nvPr/>
        </p:nvSpPr>
        <p:spPr>
          <a:xfrm>
            <a:off x="0" y="3315978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/>
          <p:nvPr>
            <p:ph type="title"/>
          </p:nvPr>
        </p:nvSpPr>
        <p:spPr>
          <a:xfrm>
            <a:off x="628650" y="365126"/>
            <a:ext cx="798812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Destructive Testing</a:t>
            </a:r>
            <a:endParaRPr/>
          </a:p>
        </p:txBody>
      </p:sp>
      <p:sp>
        <p:nvSpPr>
          <p:cNvPr id="102" name="Google Shape;102;p17"/>
          <p:cNvSpPr txBox="1"/>
          <p:nvPr>
            <p:ph idx="1" type="body"/>
          </p:nvPr>
        </p:nvSpPr>
        <p:spPr>
          <a:xfrm>
            <a:off x="628650" y="1690689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Used to test the strength of welded products, welds, filler metals, and base metals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 sample of a weld, filler metal or base metal is destroyed and inspected for defects and/or rated for strength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Used to qualify welders and Welding Procedure Specifications (WPS)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>
            <p:ph type="title"/>
          </p:nvPr>
        </p:nvSpPr>
        <p:spPr>
          <a:xfrm>
            <a:off x="628650" y="365126"/>
            <a:ext cx="798812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Types of Destructive Testing</a:t>
            </a:r>
            <a:endParaRPr/>
          </a:p>
        </p:txBody>
      </p:sp>
      <p:sp>
        <p:nvSpPr>
          <p:cNvPr id="109" name="Google Shape;109;p18"/>
          <p:cNvSpPr txBox="1"/>
          <p:nvPr>
            <p:ph idx="1" type="body"/>
          </p:nvPr>
        </p:nvSpPr>
        <p:spPr>
          <a:xfrm>
            <a:off x="628650" y="1825625"/>
            <a:ext cx="7886700" cy="37280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Tension Testing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Impact Testing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Bend Testing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Nick Break Testing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Fillet Weld Break Testing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Etch Testing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9"/>
          <p:cNvSpPr txBox="1"/>
          <p:nvPr>
            <p:ph type="title"/>
          </p:nvPr>
        </p:nvSpPr>
        <p:spPr>
          <a:xfrm>
            <a:off x="642095" y="277092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Tension Testing</a:t>
            </a:r>
            <a:endParaRPr/>
          </a:p>
        </p:txBody>
      </p:sp>
      <p:sp>
        <p:nvSpPr>
          <p:cNvPr id="116" name="Google Shape;116;p19"/>
          <p:cNvSpPr txBox="1"/>
          <p:nvPr>
            <p:ph idx="1" type="body"/>
          </p:nvPr>
        </p:nvSpPr>
        <p:spPr>
          <a:xfrm>
            <a:off x="268940" y="1695017"/>
            <a:ext cx="8633011" cy="4846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Tension tests measure how much a material can withstand being pulled apart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Determines tensile strength, yield point, ductility, and soundness of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Extremely important test in classifying base metals and filler metals to standards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Commonly used to qualify welding procedures</a:t>
            </a:r>
            <a:endParaRPr/>
          </a:p>
          <a:p>
            <a:pPr indent="-1270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Tension Testing</a:t>
            </a:r>
            <a:endParaRPr/>
          </a:p>
        </p:txBody>
      </p:sp>
      <p:sp>
        <p:nvSpPr>
          <p:cNvPr id="123" name="Google Shape;123;p20"/>
          <p:cNvSpPr txBox="1"/>
          <p:nvPr>
            <p:ph idx="1" type="body"/>
          </p:nvPr>
        </p:nvSpPr>
        <p:spPr>
          <a:xfrm>
            <a:off x="282387" y="1532965"/>
            <a:ext cx="8538883" cy="45854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 test specimen is prepared, secured in the jaws of a tensile testing machine, and then pulled apart until the specimen breaks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 machine reads out yield strength and ultimate tensile strength in PSI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 specimen is then examined and measured to determine elongation (amount the material stretched before breaking)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Tension Testing</a:t>
            </a:r>
            <a:endParaRPr/>
          </a:p>
        </p:txBody>
      </p:sp>
      <p:pic>
        <p:nvPicPr>
          <p:cNvPr id="130" name="Google Shape;13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28900" y="1905000"/>
            <a:ext cx="388620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1391" y="2590800"/>
            <a:ext cx="2209800" cy="220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10800000">
            <a:off x="6667499" y="2781300"/>
            <a:ext cx="18288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1"/>
          <p:cNvSpPr txBox="1"/>
          <p:nvPr/>
        </p:nvSpPr>
        <p:spPr>
          <a:xfrm>
            <a:off x="6667499" y="4961965"/>
            <a:ext cx="2059642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Tensile Testing Machine</a:t>
            </a:r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Impact Testing</a:t>
            </a:r>
            <a:endParaRPr/>
          </a:p>
        </p:txBody>
      </p:sp>
      <p:sp>
        <p:nvSpPr>
          <p:cNvPr id="140" name="Google Shape;140;p22"/>
          <p:cNvSpPr txBox="1"/>
          <p:nvPr>
            <p:ph idx="1" type="body"/>
          </p:nvPr>
        </p:nvSpPr>
        <p:spPr>
          <a:xfrm>
            <a:off x="628650" y="1771135"/>
            <a:ext cx="7886700" cy="43338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Tests toughness of base metals and filler metals at varying temperatures; Charpy V-Notch is the most common impact test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Extremely important test for products and materials being used at very high and very low temperatures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Impact tests are typically performed in a lab environment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Impact Testing</a:t>
            </a:r>
            <a:endParaRPr/>
          </a:p>
        </p:txBody>
      </p:sp>
      <p:sp>
        <p:nvSpPr>
          <p:cNvPr id="147" name="Google Shape;147;p23"/>
          <p:cNvSpPr txBox="1"/>
          <p:nvPr>
            <p:ph idx="1" type="body"/>
          </p:nvPr>
        </p:nvSpPr>
        <p:spPr>
          <a:xfrm>
            <a:off x="628650" y="1771135"/>
            <a:ext cx="7886700" cy="43876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 test specimen is prepared, notched, heated or cooled to a specific temperature, and placed in an impact tester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 free falling pendulum hits the specimen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 readout tells how much energy was absorbed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