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2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61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</p:sldIdLst>
  <p:sldSz cy="6858000" cx="9144000"/>
  <p:notesSz cx="7010400" cy="9296400"/>
  <p:embeddedFontLst>
    <p:embeddedFont>
      <p:font typeface="Open Sans"/>
      <p:regular r:id="rId30"/>
      <p:bold r:id="rId31"/>
      <p:italic r:id="rId32"/>
      <p:boldItalic r:id="rId3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2">
          <p15:clr>
            <a:srgbClr val="A4A3A4"/>
          </p15:clr>
        </p15:guide>
        <p15:guide id="2" pos="2088">
          <p15:clr>
            <a:srgbClr val="A4A3A4"/>
          </p15:clr>
        </p15:guide>
        <p15:guide id="3" orient="horz" pos="696">
          <p15:clr>
            <a:srgbClr val="A4A3A4"/>
          </p15:clr>
        </p15:guide>
        <p15:guide id="4" pos="5472">
          <p15:clr>
            <a:srgbClr val="A4A3A4"/>
          </p15:clr>
        </p15:guide>
        <p15:guide id="5" orient="horz" pos="14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2" orient="horz"/>
        <p:guide pos="2088"/>
        <p:guide pos="696" orient="horz"/>
        <p:guide pos="5472"/>
        <p:guide pos="1440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OpenSans-bold.fntdata"/><Relationship Id="rId30" Type="http://schemas.openxmlformats.org/officeDocument/2006/relationships/font" Target="fonts/OpenSans-regular.fntdata"/><Relationship Id="rId11" Type="http://schemas.openxmlformats.org/officeDocument/2006/relationships/slide" Target="slides/slide6.xml"/><Relationship Id="rId33" Type="http://schemas.openxmlformats.org/officeDocument/2006/relationships/font" Target="fonts/OpenSans-boldItalic.fntdata"/><Relationship Id="rId10" Type="http://schemas.openxmlformats.org/officeDocument/2006/relationships/slide" Target="slides/slide5.xml"/><Relationship Id="rId32" Type="http://schemas.openxmlformats.org/officeDocument/2006/relationships/font" Target="fonts/OpenSans-italic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3037840" cy="466434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970938" y="0"/>
            <a:ext cx="3037840" cy="466434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4" name="Google Shape;84;p1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1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6" name="Google Shape;86;p1:notes"/>
          <p:cNvSpPr txBox="1"/>
          <p:nvPr>
            <p:ph idx="11" type="ftr"/>
          </p:nvPr>
        </p:nvSpPr>
        <p:spPr>
          <a:xfrm>
            <a:off x="0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0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7" name="Google Shape;167;p10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p10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69" name="Google Shape;169;p10:notes"/>
          <p:cNvSpPr txBox="1"/>
          <p:nvPr>
            <p:ph idx="11" type="ftr"/>
          </p:nvPr>
        </p:nvSpPr>
        <p:spPr>
          <a:xfrm>
            <a:off x="0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11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8" name="Google Shape;178;p11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11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0" name="Google Shape;180;p11:notes"/>
          <p:cNvSpPr txBox="1"/>
          <p:nvPr>
            <p:ph idx="11" type="ftr"/>
          </p:nvPr>
        </p:nvSpPr>
        <p:spPr>
          <a:xfrm>
            <a:off x="0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2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8" name="Google Shape;188;p12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9" name="Google Shape;189;p12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90" name="Google Shape;190;p12:notes"/>
          <p:cNvSpPr txBox="1"/>
          <p:nvPr>
            <p:ph idx="11" type="ftr"/>
          </p:nvPr>
        </p:nvSpPr>
        <p:spPr>
          <a:xfrm>
            <a:off x="0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3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8" name="Google Shape;198;p13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p13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00" name="Google Shape;200;p13:notes"/>
          <p:cNvSpPr txBox="1"/>
          <p:nvPr>
            <p:ph idx="11" type="ftr"/>
          </p:nvPr>
        </p:nvSpPr>
        <p:spPr>
          <a:xfrm>
            <a:off x="0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4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8" name="Google Shape;208;p14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p14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10" name="Google Shape;210;p14:notes"/>
          <p:cNvSpPr txBox="1"/>
          <p:nvPr>
            <p:ph idx="11" type="ftr"/>
          </p:nvPr>
        </p:nvSpPr>
        <p:spPr>
          <a:xfrm>
            <a:off x="0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5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8" name="Google Shape;218;p15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p15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20" name="Google Shape;220;p15:notes"/>
          <p:cNvSpPr txBox="1"/>
          <p:nvPr>
            <p:ph idx="11" type="ftr"/>
          </p:nvPr>
        </p:nvSpPr>
        <p:spPr>
          <a:xfrm>
            <a:off x="0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6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7" name="Google Shape;227;p16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p16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29" name="Google Shape;229;p16:notes"/>
          <p:cNvSpPr txBox="1"/>
          <p:nvPr>
            <p:ph idx="11" type="ftr"/>
          </p:nvPr>
        </p:nvSpPr>
        <p:spPr>
          <a:xfrm>
            <a:off x="0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7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6" name="Google Shape;236;p17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p17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38" name="Google Shape;238;p17:notes"/>
          <p:cNvSpPr txBox="1"/>
          <p:nvPr>
            <p:ph idx="11" type="ftr"/>
          </p:nvPr>
        </p:nvSpPr>
        <p:spPr>
          <a:xfrm>
            <a:off x="0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8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6" name="Google Shape;246;p18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p18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48" name="Google Shape;248;p18:notes"/>
          <p:cNvSpPr txBox="1"/>
          <p:nvPr>
            <p:ph idx="11" type="ftr"/>
          </p:nvPr>
        </p:nvSpPr>
        <p:spPr>
          <a:xfrm>
            <a:off x="0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9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5" name="Google Shape;255;p19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" name="Google Shape;256;p19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57" name="Google Shape;257;p19:notes"/>
          <p:cNvSpPr txBox="1"/>
          <p:nvPr>
            <p:ph idx="11" type="ftr"/>
          </p:nvPr>
        </p:nvSpPr>
        <p:spPr>
          <a:xfrm>
            <a:off x="0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1" name="Google Shape;91;p2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2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3" name="Google Shape;93;p2:notes"/>
          <p:cNvSpPr txBox="1"/>
          <p:nvPr>
            <p:ph idx="11" type="ftr"/>
          </p:nvPr>
        </p:nvSpPr>
        <p:spPr>
          <a:xfrm>
            <a:off x="0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20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4" name="Google Shape;264;p20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5" name="Google Shape;265;p20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66" name="Google Shape;266;p20:notes"/>
          <p:cNvSpPr txBox="1"/>
          <p:nvPr>
            <p:ph idx="11" type="ftr"/>
          </p:nvPr>
        </p:nvSpPr>
        <p:spPr>
          <a:xfrm>
            <a:off x="0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21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4" name="Google Shape;274;p21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5" name="Google Shape;275;p21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76" name="Google Shape;276;p21:notes"/>
          <p:cNvSpPr txBox="1"/>
          <p:nvPr>
            <p:ph idx="11" type="ftr"/>
          </p:nvPr>
        </p:nvSpPr>
        <p:spPr>
          <a:xfrm>
            <a:off x="0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22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3" name="Google Shape;283;p22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4" name="Google Shape;284;p22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85" name="Google Shape;285;p22:notes"/>
          <p:cNvSpPr txBox="1"/>
          <p:nvPr>
            <p:ph idx="11" type="ftr"/>
          </p:nvPr>
        </p:nvSpPr>
        <p:spPr>
          <a:xfrm>
            <a:off x="0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23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2" name="Google Shape;292;p23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3" name="Google Shape;293;p23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94" name="Google Shape;294;p23:notes"/>
          <p:cNvSpPr txBox="1"/>
          <p:nvPr>
            <p:ph idx="11" type="ftr"/>
          </p:nvPr>
        </p:nvSpPr>
        <p:spPr>
          <a:xfrm>
            <a:off x="0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24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1" name="Google Shape;301;p24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3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1" name="Google Shape;101;p3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3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3" name="Google Shape;103;p3:notes"/>
          <p:cNvSpPr txBox="1"/>
          <p:nvPr>
            <p:ph idx="11" type="ftr"/>
          </p:nvPr>
        </p:nvSpPr>
        <p:spPr>
          <a:xfrm>
            <a:off x="0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4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0" name="Google Shape;110;p4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Salary:</a:t>
            </a:r>
            <a:endParaRPr/>
          </a:p>
          <a:p>
            <a:pPr indent="-281964" lvl="1" marL="66986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According to the Bureau of Labor Statistics the mean annual salary for a welder was $36,600. </a:t>
            </a:r>
            <a:endParaRPr/>
          </a:p>
          <a:p>
            <a:pPr indent="-281964" lvl="1" marL="66986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The 50 percent (median) income level for a welder was $34,800 on an annual basis. </a:t>
            </a:r>
            <a:endParaRPr/>
          </a:p>
          <a:p>
            <a:pPr indent="-281964" lvl="1" marL="66986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National average salaries in the welding industry are often used as a guideline when determining an individual welder's average annual salary.</a:t>
            </a:r>
            <a:endParaRPr/>
          </a:p>
          <a:p>
            <a:pPr indent="-280406" lvl="2" marL="1124742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Char char="-"/>
            </a:pPr>
            <a:r>
              <a:rPr lang="en-US"/>
              <a:t>Level one welders with minimal experience in the field earn an average of $34,100 on an annual basis. </a:t>
            </a:r>
            <a:endParaRPr/>
          </a:p>
          <a:p>
            <a:pPr indent="-280406" lvl="2" marL="1124742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Char char="-"/>
            </a:pPr>
            <a:r>
              <a:rPr lang="en-US"/>
              <a:t>Level two welder fabricators with two or more years of experience in the field earn an average of $40,200 per year. </a:t>
            </a:r>
            <a:endParaRPr/>
          </a:p>
          <a:p>
            <a:pPr indent="-280406" lvl="2" marL="1124742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Char char="-"/>
            </a:pPr>
            <a:r>
              <a:rPr lang="en-US"/>
              <a:t>Level three senior welders (highest level of expertise) with over four years of experience, earn an average of $46,500 on a yearly basis.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4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2" name="Google Shape;112;p4:notes"/>
          <p:cNvSpPr txBox="1"/>
          <p:nvPr>
            <p:ph idx="11" type="ftr"/>
          </p:nvPr>
        </p:nvSpPr>
        <p:spPr>
          <a:xfrm>
            <a:off x="0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5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1" name="Google Shape;121;p5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5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3" name="Google Shape;123;p5:notes"/>
          <p:cNvSpPr txBox="1"/>
          <p:nvPr>
            <p:ph idx="11" type="ftr"/>
          </p:nvPr>
        </p:nvSpPr>
        <p:spPr>
          <a:xfrm>
            <a:off x="0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0" name="Google Shape;130;p6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" name="Google Shape;131;p6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2" name="Google Shape;132;p6:notes"/>
          <p:cNvSpPr txBox="1"/>
          <p:nvPr>
            <p:ph idx="11" type="ftr"/>
          </p:nvPr>
        </p:nvSpPr>
        <p:spPr>
          <a:xfrm>
            <a:off x="0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7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9" name="Google Shape;139;p7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p7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1" name="Google Shape;141;p7:notes"/>
          <p:cNvSpPr txBox="1"/>
          <p:nvPr>
            <p:ph idx="11" type="ftr"/>
          </p:nvPr>
        </p:nvSpPr>
        <p:spPr>
          <a:xfrm>
            <a:off x="0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8" name="Google Shape;148;p8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8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0" name="Google Shape;150;p8:notes"/>
          <p:cNvSpPr txBox="1"/>
          <p:nvPr>
            <p:ph idx="11" type="ftr"/>
          </p:nvPr>
        </p:nvSpPr>
        <p:spPr>
          <a:xfrm>
            <a:off x="0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9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7" name="Google Shape;157;p9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p9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9" name="Google Shape;159;p9:notes"/>
          <p:cNvSpPr txBox="1"/>
          <p:nvPr>
            <p:ph idx="11" type="ftr"/>
          </p:nvPr>
        </p:nvSpPr>
        <p:spPr>
          <a:xfrm>
            <a:off x="0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334736" y="0"/>
            <a:ext cx="10248341" cy="5786909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2"/>
          <p:cNvSpPr/>
          <p:nvPr/>
        </p:nvSpPr>
        <p:spPr>
          <a:xfrm>
            <a:off x="0" y="5786909"/>
            <a:ext cx="9144000" cy="501058"/>
          </a:xfrm>
          <a:prstGeom prst="rect">
            <a:avLst/>
          </a:prstGeom>
          <a:solidFill>
            <a:srgbClr val="D8D8D8"/>
          </a:solidFill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13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" name="Google Shape;17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99791" y="4316876"/>
            <a:ext cx="2212058" cy="1868854"/>
          </a:xfrm>
          <a:prstGeom prst="rect">
            <a:avLst/>
          </a:prstGeom>
          <a:noFill/>
          <a:ln>
            <a:noFill/>
          </a:ln>
          <a:effectLst>
            <a:outerShdw blurRad="165100" rotWithShape="0" algn="tl" dir="2700000" dist="38100">
              <a:srgbClr val="000000"/>
            </a:outerShdw>
          </a:effectLst>
        </p:spPr>
      </p:pic>
      <p:sp>
        <p:nvSpPr>
          <p:cNvPr id="18" name="Google Shape;18;p2"/>
          <p:cNvSpPr txBox="1"/>
          <p:nvPr/>
        </p:nvSpPr>
        <p:spPr>
          <a:xfrm>
            <a:off x="4864608" y="475488"/>
            <a:ext cx="4142232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Bend Tester</a:t>
            </a:r>
            <a:endParaRPr b="1" i="0" sz="4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1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1"/>
          <p:cNvSpPr txBox="1"/>
          <p:nvPr>
            <p:ph idx="1" type="body"/>
          </p:nvPr>
        </p:nvSpPr>
        <p:spPr>
          <a:xfrm>
            <a:off x="3887391" y="457200"/>
            <a:ext cx="4629150" cy="540385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3" name="Google Shape;63;p11"/>
          <p:cNvSpPr txBox="1"/>
          <p:nvPr>
            <p:ph idx="2" type="body"/>
          </p:nvPr>
        </p:nvSpPr>
        <p:spPr>
          <a:xfrm>
            <a:off x="629841" y="2303362"/>
            <a:ext cx="2949178" cy="356562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4" name="Google Shape;64;p11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11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2"/>
          <p:cNvSpPr/>
          <p:nvPr>
            <p:ph idx="2" type="pic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9" name="Google Shape;69;p12"/>
          <p:cNvSpPr txBox="1"/>
          <p:nvPr>
            <p:ph idx="1" type="body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0" name="Google Shape;70;p12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Google Shape;71;p12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3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3"/>
          <p:cNvSpPr txBox="1"/>
          <p:nvPr>
            <p:ph idx="1" type="body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3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p13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4"/>
          <p:cNvSpPr txBox="1"/>
          <p:nvPr>
            <p:ph type="title"/>
          </p:nvPr>
        </p:nvSpPr>
        <p:spPr>
          <a:xfrm rot="5400000">
            <a:off x="4623593" y="2285206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4"/>
          <p:cNvSpPr txBox="1"/>
          <p:nvPr>
            <p:ph idx="1" type="body"/>
          </p:nvPr>
        </p:nvSpPr>
        <p:spPr>
          <a:xfrm rot="5400000">
            <a:off x="623093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0" name="Google Shape;80;p14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14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" name="Google Shape;22;p3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b="0" i="0" sz="1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23;p3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513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513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b="0" i="0" sz="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Slide">
  <p:cSld name="2_Title Slide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/>
          <p:nvPr/>
        </p:nvSpPr>
        <p:spPr>
          <a:xfrm>
            <a:off x="0" y="-1"/>
            <a:ext cx="9144000" cy="685800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" name="Google Shape;26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639846" y="4094850"/>
            <a:ext cx="1864310" cy="1575058"/>
          </a:xfrm>
          <a:prstGeom prst="rect">
            <a:avLst/>
          </a:prstGeom>
          <a:noFill/>
          <a:ln>
            <a:noFill/>
          </a:ln>
          <a:effectLst>
            <a:outerShdw blurRad="165100" rotWithShape="0" algn="tl" dir="2700000" dist="38100">
              <a:srgbClr val="000000"/>
            </a:outerShdw>
          </a:effectLst>
        </p:spPr>
      </p:pic>
      <p:sp>
        <p:nvSpPr>
          <p:cNvPr id="27" name="Google Shape;27;p4"/>
          <p:cNvSpPr/>
          <p:nvPr/>
        </p:nvSpPr>
        <p:spPr>
          <a:xfrm>
            <a:off x="570451" y="6396038"/>
            <a:ext cx="1971413" cy="399045"/>
          </a:xfrm>
          <a:prstGeom prst="rect">
            <a:avLst/>
          </a:prstGeom>
          <a:solidFill>
            <a:schemeClr val="dk1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4"/>
          <p:cNvSpPr txBox="1"/>
          <p:nvPr/>
        </p:nvSpPr>
        <p:spPr>
          <a:xfrm>
            <a:off x="1534885" y="1628359"/>
            <a:ext cx="6074229" cy="15696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RealCareer™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Bend Tester</a:t>
            </a:r>
            <a:endParaRPr b="1" sz="4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/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" type="subTitle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32" name="Google Shape;32;p5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33;p5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6"/>
          <p:cNvSpPr txBox="1"/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6"/>
          <p:cNvSpPr txBox="1"/>
          <p:nvPr>
            <p:ph idx="1" type="body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7" name="Google Shape;37;p6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6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7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7"/>
          <p:cNvSpPr txBox="1"/>
          <p:nvPr>
            <p:ph idx="1" type="body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2" type="body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" name="Google Shape;43;p7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7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/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8"/>
          <p:cNvSpPr txBox="1"/>
          <p:nvPr>
            <p:ph idx="1" type="body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8" name="Google Shape;48;p8"/>
          <p:cNvSpPr txBox="1"/>
          <p:nvPr>
            <p:ph idx="2" type="body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9" name="Google Shape;49;p8"/>
          <p:cNvSpPr txBox="1"/>
          <p:nvPr>
            <p:ph idx="3" type="body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0" name="Google Shape;50;p8"/>
          <p:cNvSpPr txBox="1"/>
          <p:nvPr>
            <p:ph idx="4" type="body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1" name="Google Shape;51;p8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8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9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0"/>
          <p:cNvSpPr txBox="1"/>
          <p:nvPr/>
        </p:nvSpPr>
        <p:spPr>
          <a:xfrm>
            <a:off x="2661988" y="6323934"/>
            <a:ext cx="3161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p10"/>
          <p:cNvSpPr txBox="1"/>
          <p:nvPr/>
        </p:nvSpPr>
        <p:spPr>
          <a:xfrm>
            <a:off x="5724144" y="6323934"/>
            <a:ext cx="2734056" cy="44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theme" Target="../theme/theme2.xml"/><Relationship Id="rId14" Type="http://schemas.openxmlformats.org/officeDocument/2006/relationships/slideLayout" Target="../slideLayouts/slideLayout1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>
            <a:off x="0" y="6285439"/>
            <a:ext cx="9144000" cy="57256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53775" lIns="107575" spcFirstLastPara="1" rIns="107575" wrap="square" tIns="537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779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1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2" name="Google Shape;12;p1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13" name="Google Shape;13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763598" y="6356351"/>
            <a:ext cx="380937" cy="365125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6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9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1" Type="http://schemas.openxmlformats.org/officeDocument/2006/relationships/slide" Target="/ppt/slides/slide19.xml"/><Relationship Id="rId10" Type="http://schemas.openxmlformats.org/officeDocument/2006/relationships/slide" Target="/ppt/slides/slide18.xml"/><Relationship Id="rId12" Type="http://schemas.openxmlformats.org/officeDocument/2006/relationships/slide" Target="/ppt/slides/slide22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slide" Target="/ppt/slides/slide3.xml"/><Relationship Id="rId4" Type="http://schemas.openxmlformats.org/officeDocument/2006/relationships/slide" Target="/ppt/slides/slide3.xml"/><Relationship Id="rId9" Type="http://schemas.openxmlformats.org/officeDocument/2006/relationships/slide" Target="/ppt/slides/slide15.xml"/><Relationship Id="rId5" Type="http://schemas.openxmlformats.org/officeDocument/2006/relationships/slide" Target="/ppt/slides/slide5.xml"/><Relationship Id="rId6" Type="http://schemas.openxmlformats.org/officeDocument/2006/relationships/slide" Target="/ppt/slides/slide6.xml"/><Relationship Id="rId7" Type="http://schemas.openxmlformats.org/officeDocument/2006/relationships/slide" Target="/ppt/slides/slide12.xml"/><Relationship Id="rId8" Type="http://schemas.openxmlformats.org/officeDocument/2006/relationships/slide" Target="/ppt/slides/slide15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7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hyperlink" Target="http://www.realityworks.com/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hyperlink" Target="http://www.osha.gov/SLTC/etools/eyeandface/ppe/selection.html" TargetMode="External"/><Relationship Id="rId4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5"/>
          <p:cNvSpPr txBox="1"/>
          <p:nvPr/>
        </p:nvSpPr>
        <p:spPr>
          <a:xfrm>
            <a:off x="-494305" y="2616042"/>
            <a:ext cx="9144000" cy="12618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Safety </a:t>
            </a:r>
            <a:endParaRPr/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Personal Protective </a:t>
            </a:r>
            <a:endParaRPr/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Equipment (PPE)</a:t>
            </a:r>
            <a:endParaRPr b="0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4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PPE Protects Eyes and Face</a:t>
            </a:r>
            <a:endParaRPr/>
          </a:p>
        </p:txBody>
      </p:sp>
      <p:sp>
        <p:nvSpPr>
          <p:cNvPr id="172" name="Google Shape;172;p24"/>
          <p:cNvSpPr txBox="1"/>
          <p:nvPr>
            <p:ph idx="1" type="body"/>
          </p:nvPr>
        </p:nvSpPr>
        <p:spPr>
          <a:xfrm>
            <a:off x="628650" y="1690689"/>
            <a:ext cx="7236883" cy="44862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1" lang="en-US" sz="3200"/>
              <a:t>Face Shields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Extra protection for eyes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Safety glasses need to be worn under face shields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Protects the face from grinding sparks, dust, and chemical hazards (NOT impact)</a:t>
            </a:r>
            <a:endParaRPr/>
          </a:p>
        </p:txBody>
      </p:sp>
      <p:sp>
        <p:nvSpPr>
          <p:cNvPr id="173" name="Google Shape;173;p24"/>
          <p:cNvSpPr txBox="1"/>
          <p:nvPr>
            <p:ph idx="12" type="sldNum"/>
          </p:nvPr>
        </p:nvSpPr>
        <p:spPr>
          <a:xfrm>
            <a:off x="7086600" y="6340475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24"/>
          <p:cNvSpPr/>
          <p:nvPr/>
        </p:nvSpPr>
        <p:spPr>
          <a:xfrm>
            <a:off x="9304123" y="5638264"/>
            <a:ext cx="3612291" cy="2154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https://www.osha.gov/SLTC/etools/eyeandface/employer/requirements.html</a:t>
            </a:r>
            <a:endParaRPr/>
          </a:p>
        </p:txBody>
      </p:sp>
      <p:pic>
        <p:nvPicPr>
          <p:cNvPr descr="image001" id="175" name="Google Shape;175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55028" y="3838769"/>
            <a:ext cx="1984125" cy="23381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5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PPE Protects Eyes and Face</a:t>
            </a:r>
            <a:endParaRPr/>
          </a:p>
        </p:txBody>
      </p:sp>
      <p:sp>
        <p:nvSpPr>
          <p:cNvPr id="183" name="Google Shape;183;p25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1" lang="en-US" sz="3200"/>
              <a:t>Welding Helmets and Cutting Goggles</a:t>
            </a:r>
            <a:endParaRPr b="1" sz="3200"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There are auto-darkening helmets                                   and non auto-darkening helmets.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Use the proper filter lens for welding                                      is very important: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Arc welding:  10-11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Oxy fuel cutting:  5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Plasma cutting:  5-9</a:t>
            </a:r>
            <a:endParaRPr/>
          </a:p>
        </p:txBody>
      </p:sp>
      <p:sp>
        <p:nvSpPr>
          <p:cNvPr id="184" name="Google Shape;184;p25"/>
          <p:cNvSpPr txBox="1"/>
          <p:nvPr>
            <p:ph idx="12" type="sldNum"/>
          </p:nvPr>
        </p:nvSpPr>
        <p:spPr>
          <a:xfrm>
            <a:off x="7086600" y="6340475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5" name="Google Shape;185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35519" y="2696582"/>
            <a:ext cx="2502262" cy="29316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6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PPE Protects the Head</a:t>
            </a:r>
            <a:endParaRPr/>
          </a:p>
        </p:txBody>
      </p:sp>
      <p:sp>
        <p:nvSpPr>
          <p:cNvPr id="193" name="Google Shape;193;p26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1" lang="en-US" sz="3200"/>
              <a:t>Skull Cap or Welding Hat</a:t>
            </a:r>
            <a:endParaRPr sz="3200"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Welders are exposed to flying sparks that can burn your hair and skull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Skull caps and welding hats will protect your head from sparks</a:t>
            </a:r>
            <a:endParaRPr/>
          </a:p>
          <a:p>
            <a:pPr indent="-254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94" name="Google Shape;194;p26"/>
          <p:cNvSpPr txBox="1"/>
          <p:nvPr>
            <p:ph idx="12" type="sldNum"/>
          </p:nvPr>
        </p:nvSpPr>
        <p:spPr>
          <a:xfrm>
            <a:off x="7086600" y="6340475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5" name="Google Shape;195;p26"/>
          <p:cNvPicPr preferRelativeResize="0"/>
          <p:nvPr/>
        </p:nvPicPr>
        <p:blipFill rotWithShape="1">
          <a:blip r:embed="rId3">
            <a:alphaModFix/>
          </a:blip>
          <a:srcRect b="0" l="3298" r="0" t="2340"/>
          <a:stretch/>
        </p:blipFill>
        <p:spPr>
          <a:xfrm>
            <a:off x="3429115" y="4115277"/>
            <a:ext cx="2285886" cy="1954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7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PPE Protects Hearing</a:t>
            </a:r>
            <a:endParaRPr/>
          </a:p>
        </p:txBody>
      </p:sp>
      <p:sp>
        <p:nvSpPr>
          <p:cNvPr id="203" name="Google Shape;203;p27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1" lang="en-US" sz="3200"/>
              <a:t>Earplugs and Earmuffs</a:t>
            </a:r>
            <a:endParaRPr sz="3200"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Grinding, machining, and some welding             operations can create enough noise to damage hearing</a:t>
            </a:r>
            <a:endParaRPr/>
          </a:p>
        </p:txBody>
      </p:sp>
      <p:sp>
        <p:nvSpPr>
          <p:cNvPr id="204" name="Google Shape;204;p27"/>
          <p:cNvSpPr txBox="1"/>
          <p:nvPr>
            <p:ph idx="12" type="sldNum"/>
          </p:nvPr>
        </p:nvSpPr>
        <p:spPr>
          <a:xfrm>
            <a:off x="7086600" y="6340475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5" name="Google Shape;205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44346" y="3733984"/>
            <a:ext cx="3055308" cy="21181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8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PPE Protects Feet</a:t>
            </a:r>
            <a:endParaRPr/>
          </a:p>
        </p:txBody>
      </p:sp>
      <p:sp>
        <p:nvSpPr>
          <p:cNvPr id="213" name="Google Shape;213;p28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1" lang="en-US" sz="3200"/>
              <a:t>Safety Shoes for Welding </a:t>
            </a:r>
            <a:endParaRPr b="1" i="1" sz="3200">
              <a:solidFill>
                <a:srgbClr val="00B0F0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Steel toe safety shoes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Steel toe safety shoes with metatarsal guards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Safety shoes that are nonconductive with heat resistant soles</a:t>
            </a:r>
            <a:endParaRPr/>
          </a:p>
        </p:txBody>
      </p:sp>
      <p:sp>
        <p:nvSpPr>
          <p:cNvPr id="214" name="Google Shape;214;p28"/>
          <p:cNvSpPr txBox="1"/>
          <p:nvPr>
            <p:ph idx="12" type="sldNum"/>
          </p:nvPr>
        </p:nvSpPr>
        <p:spPr>
          <a:xfrm>
            <a:off x="7086600" y="6340475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5" name="Google Shape;215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30067" y="3840480"/>
            <a:ext cx="2283866" cy="2272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29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Foot Hazards</a:t>
            </a:r>
            <a:endParaRPr/>
          </a:p>
        </p:txBody>
      </p:sp>
      <p:sp>
        <p:nvSpPr>
          <p:cNvPr id="223" name="Google Shape;223;p29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/>
              <a:t>There are many foot hazards to remember when welding:</a:t>
            </a:r>
            <a:endParaRPr/>
          </a:p>
          <a:p>
            <a:pPr indent="0" lvl="1" marL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Falling or rolling objects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Sharp objects/objects piercing the sole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Exposure to electrical hazards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Molten metal or sparks splashing on feet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Hot surfaces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Slippery or wet surfaces</a:t>
            </a:r>
            <a:endParaRPr/>
          </a:p>
          <a:p>
            <a:pPr indent="-254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224" name="Google Shape;224;p29"/>
          <p:cNvSpPr txBox="1"/>
          <p:nvPr>
            <p:ph idx="12" type="sldNum"/>
          </p:nvPr>
        </p:nvSpPr>
        <p:spPr>
          <a:xfrm>
            <a:off x="7086600" y="6340475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30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Foot Precautions </a:t>
            </a:r>
            <a:endParaRPr/>
          </a:p>
        </p:txBody>
      </p:sp>
      <p:sp>
        <p:nvSpPr>
          <p:cNvPr id="232" name="Google Shape;232;p30"/>
          <p:cNvSpPr txBox="1"/>
          <p:nvPr>
            <p:ph idx="1" type="body"/>
          </p:nvPr>
        </p:nvSpPr>
        <p:spPr>
          <a:xfrm>
            <a:off x="628650" y="2353733"/>
            <a:ext cx="7886700" cy="38232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b="1" lang="en-US"/>
              <a:t>NEVER</a:t>
            </a:r>
            <a:r>
              <a:rPr lang="en-US"/>
              <a:t> </a:t>
            </a:r>
            <a:r>
              <a:rPr b="1" lang="en-US"/>
              <a:t>wear open toe shoes </a:t>
            </a:r>
            <a:r>
              <a:rPr lang="en-US"/>
              <a:t>while welding because molten metal sparks and arc rays can burn exposed skin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b="1" lang="en-US"/>
              <a:t>Tennis shoes are NOT recommended </a:t>
            </a:r>
            <a:r>
              <a:rPr lang="en-US"/>
              <a:t>while welding because molten metal can easily burn through the top of the shoe and burn the foot</a:t>
            </a:r>
            <a:endParaRPr/>
          </a:p>
        </p:txBody>
      </p:sp>
      <p:sp>
        <p:nvSpPr>
          <p:cNvPr id="233" name="Google Shape;233;p30"/>
          <p:cNvSpPr txBox="1"/>
          <p:nvPr>
            <p:ph idx="12" type="sldNum"/>
          </p:nvPr>
        </p:nvSpPr>
        <p:spPr>
          <a:xfrm>
            <a:off x="7086600" y="6340475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31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PPE Protects Hands</a:t>
            </a:r>
            <a:endParaRPr/>
          </a:p>
        </p:txBody>
      </p:sp>
      <p:sp>
        <p:nvSpPr>
          <p:cNvPr id="241" name="Google Shape;241;p31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1" lang="en-US" sz="3200"/>
              <a:t>Welding Gloves</a:t>
            </a:r>
            <a:endParaRPr b="1" sz="3200"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Leather gauntlet style, flame retardant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welding gloves are ideal for welding.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Be sure to keep welding gloves dry; wet gloves can cause electrical shock or steam burn while welding.</a:t>
            </a:r>
            <a:endParaRPr/>
          </a:p>
        </p:txBody>
      </p:sp>
      <p:sp>
        <p:nvSpPr>
          <p:cNvPr id="242" name="Google Shape;242;p31"/>
          <p:cNvSpPr txBox="1"/>
          <p:nvPr>
            <p:ph idx="12" type="sldNum"/>
          </p:nvPr>
        </p:nvSpPr>
        <p:spPr>
          <a:xfrm>
            <a:off x="7086600" y="6340475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3" name="Google Shape;243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09185" y="4001294"/>
            <a:ext cx="1925630" cy="20347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32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Hand Hazards</a:t>
            </a:r>
            <a:endParaRPr/>
          </a:p>
        </p:txBody>
      </p:sp>
      <p:sp>
        <p:nvSpPr>
          <p:cNvPr id="251" name="Google Shape;251;p32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Cuts or lacerations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Abrasions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Punctures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Thermal burns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Harmful temperature extremes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Potentially injurious light radiation (arc rays)</a:t>
            </a:r>
            <a:endParaRPr/>
          </a:p>
        </p:txBody>
      </p:sp>
      <p:sp>
        <p:nvSpPr>
          <p:cNvPr id="252" name="Google Shape;252;p32"/>
          <p:cNvSpPr txBox="1"/>
          <p:nvPr>
            <p:ph idx="12" type="sldNum"/>
          </p:nvPr>
        </p:nvSpPr>
        <p:spPr>
          <a:xfrm>
            <a:off x="7086600" y="6340475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33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Body Hazards</a:t>
            </a:r>
            <a:endParaRPr/>
          </a:p>
        </p:txBody>
      </p:sp>
      <p:sp>
        <p:nvSpPr>
          <p:cNvPr id="260" name="Google Shape;260;p33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/>
              <a:t>There are many different hazards that can affect your body, some are as follows: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Temperature extremes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Potentially injurious light radiation (arc rays)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Hot splashes from molten metals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Impacts from tools, machinery and materials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Hazardous chemicals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Contact with potentially infectious materials, like blood</a:t>
            </a:r>
            <a:endParaRPr/>
          </a:p>
        </p:txBody>
      </p:sp>
      <p:sp>
        <p:nvSpPr>
          <p:cNvPr id="261" name="Google Shape;261;p33"/>
          <p:cNvSpPr txBox="1"/>
          <p:nvPr>
            <p:ph idx="12" type="sldNum"/>
          </p:nvPr>
        </p:nvSpPr>
        <p:spPr>
          <a:xfrm>
            <a:off x="7086600" y="6340475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/>
          <p:nvPr>
            <p:ph type="title"/>
          </p:nvPr>
        </p:nvSpPr>
        <p:spPr>
          <a:xfrm>
            <a:off x="658368" y="52025"/>
            <a:ext cx="8312065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sz="3200"/>
              <a:t>Safety – Personal Protective Equipment (PPE)</a:t>
            </a:r>
            <a:endParaRPr sz="3200"/>
          </a:p>
        </p:txBody>
      </p:sp>
      <p:sp>
        <p:nvSpPr>
          <p:cNvPr id="96" name="Google Shape;96;p16"/>
          <p:cNvSpPr txBox="1"/>
          <p:nvPr>
            <p:ph idx="1" type="body"/>
          </p:nvPr>
        </p:nvSpPr>
        <p:spPr>
          <a:xfrm>
            <a:off x="658367" y="1690689"/>
            <a:ext cx="8312065" cy="48794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2400"/>
              <a:t>This presentation will inform and show the following: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t/>
            </a:r>
            <a:endParaRPr sz="1600" u="sng">
              <a:solidFill>
                <a:schemeClr val="hlink"/>
              </a:solidFill>
              <a:hlinkClick action="ppaction://hlinksldjump" r:id="rId3"/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u="sng">
                <a:solidFill>
                  <a:schemeClr val="hlink"/>
                </a:solidFill>
                <a:hlinkClick action="ppaction://hlinksldjump" r:id="rId4"/>
              </a:rPr>
              <a:t>Background of PPE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u="sng">
                <a:solidFill>
                  <a:schemeClr val="hlink"/>
                </a:solidFill>
                <a:hlinkClick action="ppaction://hlinksldjump" r:id="rId5"/>
              </a:rPr>
              <a:t>What does PPE Protect?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u="sng">
                <a:solidFill>
                  <a:schemeClr val="hlink"/>
                </a:solidFill>
                <a:hlinkClick action="ppaction://hlinksldjump" r:id="rId6"/>
              </a:rPr>
              <a:t>Eye and Face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u="sng">
                <a:solidFill>
                  <a:schemeClr val="hlink"/>
                </a:solidFill>
                <a:hlinkClick action="ppaction://hlinksldjump" r:id="rId7"/>
              </a:rPr>
              <a:t>Head 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u="sng">
                <a:solidFill>
                  <a:schemeClr val="hlink"/>
                </a:solidFill>
                <a:hlinkClick action="ppaction://hlinksldjump" r:id="rId8"/>
              </a:rPr>
              <a:t>Hearing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u="sng">
                <a:solidFill>
                  <a:schemeClr val="hlink"/>
                </a:solidFill>
                <a:hlinkClick action="ppaction://hlinksldjump" r:id="rId9"/>
              </a:rPr>
              <a:t>Feet</a:t>
            </a:r>
            <a:endParaRPr u="sng"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u="sng">
                <a:solidFill>
                  <a:schemeClr val="hlink"/>
                </a:solidFill>
                <a:hlinkClick action="ppaction://hlinksldjump" r:id="rId10"/>
              </a:rPr>
              <a:t>Hands</a:t>
            </a:r>
            <a:endParaRPr u="sng"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u="sng">
                <a:solidFill>
                  <a:schemeClr val="hlink"/>
                </a:solidFill>
                <a:hlinkClick action="ppaction://hlinksldjump" r:id="rId11"/>
              </a:rPr>
              <a:t>Body</a:t>
            </a:r>
            <a:endParaRPr/>
          </a:p>
          <a:p>
            <a:pPr indent="-342900" lvl="2" marL="8001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 u="sng">
                <a:solidFill>
                  <a:schemeClr val="hlink"/>
                </a:solidFill>
                <a:hlinkClick action="ppaction://hlinksldjump" r:id="rId12"/>
              </a:rPr>
              <a:t>Clothing Precautions</a:t>
            </a:r>
            <a:br>
              <a:rPr lang="en-US" sz="2800" u="sng"/>
            </a:br>
            <a:br>
              <a:rPr lang="en-US" sz="1600" u="sng"/>
            </a:br>
            <a:endParaRPr b="1" sz="1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 b="1" sz="18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 b="1" sz="18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97" name="Google Shape;97;p16"/>
          <p:cNvSpPr txBox="1"/>
          <p:nvPr>
            <p:ph idx="12" type="sldNum"/>
          </p:nvPr>
        </p:nvSpPr>
        <p:spPr>
          <a:xfrm>
            <a:off x="7086600" y="6340475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16"/>
          <p:cNvSpPr/>
          <p:nvPr/>
        </p:nvSpPr>
        <p:spPr>
          <a:xfrm>
            <a:off x="7486650" y="5987525"/>
            <a:ext cx="1222409" cy="26950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34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PPE Protects the Body</a:t>
            </a:r>
            <a:endParaRPr sz="4300"/>
          </a:p>
        </p:txBody>
      </p:sp>
      <p:sp>
        <p:nvSpPr>
          <p:cNvPr id="269" name="Google Shape;269;p34"/>
          <p:cNvSpPr txBox="1"/>
          <p:nvPr>
            <p:ph idx="1" type="body"/>
          </p:nvPr>
        </p:nvSpPr>
        <p:spPr>
          <a:xfrm>
            <a:off x="628650" y="1825625"/>
            <a:ext cx="5296662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1" lang="en-US" sz="3200"/>
              <a:t>Types of PPE for the Body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Clothing made of wool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Clothing made of 100% cotton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Clothing that has a tag identifying it as flame retardant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Leather welding jackets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Flame retardant welding jackets</a:t>
            </a:r>
            <a:endParaRPr/>
          </a:p>
          <a:p>
            <a:pPr indent="-254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270" name="Google Shape;270;p34"/>
          <p:cNvSpPr txBox="1"/>
          <p:nvPr>
            <p:ph idx="12" type="sldNum"/>
          </p:nvPr>
        </p:nvSpPr>
        <p:spPr>
          <a:xfrm>
            <a:off x="7086600" y="6340475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1" name="Google Shape;271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57950" y="1825625"/>
            <a:ext cx="2024062" cy="40814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35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PPE Protects the Body (cont.)</a:t>
            </a:r>
            <a:endParaRPr sz="4300"/>
          </a:p>
        </p:txBody>
      </p:sp>
      <p:sp>
        <p:nvSpPr>
          <p:cNvPr id="279" name="Google Shape;279;p35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1" lang="en-US" sz="3200"/>
              <a:t>Types of PPE for the Body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Leather welding aprons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Welding sleeves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Heavy 100% cotton denim jeans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Leather chaps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100% cotton socks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Flame retardant 100% cotton bibs or overalls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  <p:sp>
        <p:nvSpPr>
          <p:cNvPr id="280" name="Google Shape;280;p35"/>
          <p:cNvSpPr txBox="1"/>
          <p:nvPr>
            <p:ph idx="12" type="sldNum"/>
          </p:nvPr>
        </p:nvSpPr>
        <p:spPr>
          <a:xfrm>
            <a:off x="7086600" y="6340475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36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Clothing Precautions</a:t>
            </a:r>
            <a:endParaRPr/>
          </a:p>
        </p:txBody>
      </p:sp>
      <p:sp>
        <p:nvSpPr>
          <p:cNvPr id="288" name="Google Shape;288;p36"/>
          <p:cNvSpPr txBox="1"/>
          <p:nvPr>
            <p:ph idx="1" type="body"/>
          </p:nvPr>
        </p:nvSpPr>
        <p:spPr>
          <a:xfrm>
            <a:off x="628650" y="1608667"/>
            <a:ext cx="7886700" cy="45682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sz="2800"/>
              <a:t>Other Clothing Precautions you want to remember when welding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/>
              <a:t>No cuffs in clothing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/>
              <a:t>No frayed clothing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/>
              <a:t>No pockets in the front of shirts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/>
              <a:t>Always check the tags of your clothes: 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No clothing made of synthetic (manmade) blends</a:t>
            </a:r>
            <a:endParaRPr/>
          </a:p>
          <a:p>
            <a:pPr indent="-228600" lvl="2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/>
              <a:t>Clothing should be free from grease, oil, or other combustible chemicals or materials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/>
              <a:t>Reduce exposure to oxygen</a:t>
            </a:r>
            <a:endParaRPr/>
          </a:p>
        </p:txBody>
      </p:sp>
      <p:sp>
        <p:nvSpPr>
          <p:cNvPr id="289" name="Google Shape;289;p36"/>
          <p:cNvSpPr txBox="1"/>
          <p:nvPr>
            <p:ph idx="12" type="sldNum"/>
          </p:nvPr>
        </p:nvSpPr>
        <p:spPr>
          <a:xfrm>
            <a:off x="7086600" y="6340475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37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Skin Precautions</a:t>
            </a:r>
            <a:endParaRPr/>
          </a:p>
        </p:txBody>
      </p:sp>
      <p:sp>
        <p:nvSpPr>
          <p:cNvPr id="297" name="Google Shape;297;p37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Make sure all skin is covered by flame- retardant treated material, leather, wool  or 100% cotton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Any exposed skin will be burned by arc rays</a:t>
            </a:r>
            <a:endParaRPr/>
          </a:p>
        </p:txBody>
      </p:sp>
      <p:sp>
        <p:nvSpPr>
          <p:cNvPr id="298" name="Google Shape;298;p37"/>
          <p:cNvSpPr txBox="1"/>
          <p:nvPr>
            <p:ph idx="12" type="sldNum"/>
          </p:nvPr>
        </p:nvSpPr>
        <p:spPr>
          <a:xfrm>
            <a:off x="7086600" y="6340475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38"/>
          <p:cNvSpPr txBox="1"/>
          <p:nvPr/>
        </p:nvSpPr>
        <p:spPr>
          <a:xfrm>
            <a:off x="0" y="3290288"/>
            <a:ext cx="91440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www.realityworks.com</a:t>
            </a:r>
            <a:endParaRPr b="1"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7"/>
          <p:cNvSpPr txBox="1"/>
          <p:nvPr>
            <p:ph type="title"/>
          </p:nvPr>
        </p:nvSpPr>
        <p:spPr>
          <a:xfrm>
            <a:off x="630937" y="337003"/>
            <a:ext cx="8250595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PPE is Required</a:t>
            </a:r>
            <a:endParaRPr/>
          </a:p>
        </p:txBody>
      </p:sp>
      <p:sp>
        <p:nvSpPr>
          <p:cNvPr id="106" name="Google Shape;106;p17"/>
          <p:cNvSpPr txBox="1"/>
          <p:nvPr>
            <p:ph idx="1" type="body"/>
          </p:nvPr>
        </p:nvSpPr>
        <p:spPr>
          <a:xfrm>
            <a:off x="630937" y="1825625"/>
            <a:ext cx="7635239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2400"/>
              <a:t>When welding, OSHA standard 29 CFR 1910.132 requires that: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PPE be used whenever hazards are present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PPE must be of safe design and construction for its purpose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PPE must be in good condition and fit properly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Defective and damaged PPE cannot be used</a:t>
            </a:r>
            <a:endParaRPr/>
          </a:p>
        </p:txBody>
      </p:sp>
      <p:sp>
        <p:nvSpPr>
          <p:cNvPr id="107" name="Google Shape;107;p17"/>
          <p:cNvSpPr txBox="1"/>
          <p:nvPr>
            <p:ph idx="12" type="sldNum"/>
          </p:nvPr>
        </p:nvSpPr>
        <p:spPr>
          <a:xfrm>
            <a:off x="7086600" y="6340475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8"/>
          <p:cNvSpPr txBox="1"/>
          <p:nvPr>
            <p:ph type="title"/>
          </p:nvPr>
        </p:nvSpPr>
        <p:spPr>
          <a:xfrm>
            <a:off x="628650" y="189704"/>
            <a:ext cx="7886700" cy="107861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Hazards Assessment:</a:t>
            </a:r>
            <a:endParaRPr sz="4300"/>
          </a:p>
        </p:txBody>
      </p:sp>
      <p:sp>
        <p:nvSpPr>
          <p:cNvPr id="115" name="Google Shape;115;p18"/>
          <p:cNvSpPr txBox="1"/>
          <p:nvPr>
            <p:ph idx="1" type="body"/>
          </p:nvPr>
        </p:nvSpPr>
        <p:spPr>
          <a:xfrm>
            <a:off x="1330543" y="5983646"/>
            <a:ext cx="6248400" cy="228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40"/>
              <a:buNone/>
            </a:pPr>
            <a:r>
              <a:rPr lang="en-US" sz="1240" u="sng">
                <a:solidFill>
                  <a:schemeClr val="hlink"/>
                </a:solidFill>
                <a:hlinkClick r:id="rId3"/>
              </a:rPr>
              <a:t>http://www.osha.gov/SLTC/etools/eyeandface/ppe/selection.html</a:t>
            </a:r>
            <a:endParaRPr sz="1240"/>
          </a:p>
        </p:txBody>
      </p:sp>
      <p:sp>
        <p:nvSpPr>
          <p:cNvPr id="116" name="Google Shape;116;p18"/>
          <p:cNvSpPr txBox="1"/>
          <p:nvPr>
            <p:ph idx="12" type="sldNum"/>
          </p:nvPr>
        </p:nvSpPr>
        <p:spPr>
          <a:xfrm>
            <a:off x="7086600" y="6340475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7" name="Google Shape;117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69247" y="1608523"/>
            <a:ext cx="6243957" cy="4273684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8"/>
          <p:cNvSpPr txBox="1"/>
          <p:nvPr/>
        </p:nvSpPr>
        <p:spPr>
          <a:xfrm>
            <a:off x="1169247" y="1025909"/>
            <a:ext cx="6243958" cy="5579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During welding, there are different hazards you need to be aware of, the following are different types of hazards to keep in mind.</a:t>
            </a:r>
            <a:endParaRPr sz="151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9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What does PPE protect?</a:t>
            </a:r>
            <a:endParaRPr/>
          </a:p>
        </p:txBody>
      </p:sp>
      <p:sp>
        <p:nvSpPr>
          <p:cNvPr id="126" name="Google Shape;126;p19"/>
          <p:cNvSpPr txBox="1"/>
          <p:nvPr>
            <p:ph idx="1" type="body"/>
          </p:nvPr>
        </p:nvSpPr>
        <p:spPr>
          <a:xfrm>
            <a:off x="628650" y="1754659"/>
            <a:ext cx="7886700" cy="56593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Eyes and Face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Head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Hearing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Feet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Hands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Body</a:t>
            </a:r>
            <a:endParaRPr/>
          </a:p>
        </p:txBody>
      </p:sp>
      <p:sp>
        <p:nvSpPr>
          <p:cNvPr id="127" name="Google Shape;127;p19"/>
          <p:cNvSpPr txBox="1"/>
          <p:nvPr>
            <p:ph idx="12" type="sldNum"/>
          </p:nvPr>
        </p:nvSpPr>
        <p:spPr>
          <a:xfrm>
            <a:off x="7086600" y="6340475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0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Eye and Face Hazards </a:t>
            </a:r>
            <a:endParaRPr/>
          </a:p>
        </p:txBody>
      </p:sp>
      <p:sp>
        <p:nvSpPr>
          <p:cNvPr id="135" name="Google Shape;135;p20"/>
          <p:cNvSpPr txBox="1"/>
          <p:nvPr>
            <p:ph idx="1" type="body"/>
          </p:nvPr>
        </p:nvSpPr>
        <p:spPr>
          <a:xfrm>
            <a:off x="628650" y="1603203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/>
              <a:t>The following can affect your eyes and face: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Flying particles 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Dust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Dirt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Metal 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Wood chips from chipping, grinding, sawing, hammering</a:t>
            </a:r>
            <a:endParaRPr/>
          </a:p>
          <a:p>
            <a:pPr indent="0" lvl="2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t/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Chemical splashes: 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Corrosive substances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Hot liquids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Solvents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Other hazardous solutions </a:t>
            </a:r>
            <a:endParaRPr/>
          </a:p>
        </p:txBody>
      </p:sp>
      <p:sp>
        <p:nvSpPr>
          <p:cNvPr id="136" name="Google Shape;136;p20"/>
          <p:cNvSpPr txBox="1"/>
          <p:nvPr>
            <p:ph idx="12" type="sldNum"/>
          </p:nvPr>
        </p:nvSpPr>
        <p:spPr>
          <a:xfrm>
            <a:off x="7086600" y="6340475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1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Eye and Face Hazards </a:t>
            </a:r>
            <a:r>
              <a:rPr lang="en-US" sz="2800"/>
              <a:t>(continued)</a:t>
            </a:r>
            <a:endParaRPr sz="2800"/>
          </a:p>
        </p:txBody>
      </p:sp>
      <p:sp>
        <p:nvSpPr>
          <p:cNvPr id="144" name="Google Shape;144;p21"/>
          <p:cNvSpPr txBox="1"/>
          <p:nvPr>
            <p:ph idx="1" type="body"/>
          </p:nvPr>
        </p:nvSpPr>
        <p:spPr>
          <a:xfrm>
            <a:off x="628650" y="1603203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Objects swinging into eye or face: 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Chains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Tools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Ropes </a:t>
            </a:r>
            <a:endParaRPr/>
          </a:p>
          <a:p>
            <a:pPr indent="0" lvl="2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t/>
            </a:r>
            <a:endParaRPr sz="1100"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Light radiation: 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Welding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Lasers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Other radiant light</a:t>
            </a:r>
            <a:endParaRPr/>
          </a:p>
          <a:p>
            <a:pPr indent="-228600" lvl="3" marL="1600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/>
              <a:t>heat</a:t>
            </a:r>
            <a:endParaRPr/>
          </a:p>
          <a:p>
            <a:pPr indent="-228600" lvl="3" marL="1600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/>
              <a:t>glare</a:t>
            </a:r>
            <a:endParaRPr/>
          </a:p>
          <a:p>
            <a:pPr indent="-228600" lvl="3" marL="1600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/>
              <a:t>sparks</a:t>
            </a:r>
            <a:endParaRPr/>
          </a:p>
          <a:p>
            <a:pPr indent="-228600" lvl="3" marL="1600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/>
              <a:t>splash</a:t>
            </a:r>
            <a:endParaRPr/>
          </a:p>
          <a:p>
            <a:pPr indent="-228600" lvl="3" marL="1600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/>
              <a:t>flying particles</a:t>
            </a:r>
            <a:endParaRPr/>
          </a:p>
        </p:txBody>
      </p:sp>
      <p:sp>
        <p:nvSpPr>
          <p:cNvPr id="145" name="Google Shape;145;p21"/>
          <p:cNvSpPr txBox="1"/>
          <p:nvPr>
            <p:ph idx="12" type="sldNum"/>
          </p:nvPr>
        </p:nvSpPr>
        <p:spPr>
          <a:xfrm>
            <a:off x="7086600" y="6340475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2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PPE Protects Eyes and Face</a:t>
            </a:r>
            <a:endParaRPr/>
          </a:p>
        </p:txBody>
      </p:sp>
      <p:sp>
        <p:nvSpPr>
          <p:cNvPr id="153" name="Google Shape;153;p22"/>
          <p:cNvSpPr txBox="1"/>
          <p:nvPr>
            <p:ph idx="1" type="body"/>
          </p:nvPr>
        </p:nvSpPr>
        <p:spPr>
          <a:xfrm>
            <a:off x="628650" y="1603203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2400"/>
              <a:t>Types of Eye and Face PPE must comply with ANSI Z87.1: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Safety glasses with side shields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Goggles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Face shields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Welding hoods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Cutting goggles</a:t>
            </a:r>
            <a:endParaRPr/>
          </a:p>
        </p:txBody>
      </p:sp>
      <p:sp>
        <p:nvSpPr>
          <p:cNvPr id="154" name="Google Shape;154;p22"/>
          <p:cNvSpPr txBox="1"/>
          <p:nvPr>
            <p:ph idx="12" type="sldNum"/>
          </p:nvPr>
        </p:nvSpPr>
        <p:spPr>
          <a:xfrm>
            <a:off x="7086600" y="6340475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3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</a:pPr>
            <a:r>
              <a:rPr lang="en-US" sz="4300"/>
              <a:t>PPE Protects Eyes and Face</a:t>
            </a:r>
            <a:endParaRPr/>
          </a:p>
        </p:txBody>
      </p:sp>
      <p:sp>
        <p:nvSpPr>
          <p:cNvPr id="162" name="Google Shape;162;p23"/>
          <p:cNvSpPr txBox="1"/>
          <p:nvPr>
            <p:ph idx="1" type="body"/>
          </p:nvPr>
        </p:nvSpPr>
        <p:spPr>
          <a:xfrm>
            <a:off x="628649" y="1825625"/>
            <a:ext cx="7203017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1" lang="en-US" sz="3200"/>
              <a:t>Safety Glasses and Goggles</a:t>
            </a:r>
            <a:endParaRPr sz="3200"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Must be worn in the welding lab at all times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If you wear glasses, you must wear goggles over them, or buy special glasses that meet ANSI Z87.1 standards</a:t>
            </a:r>
            <a:endParaRPr/>
          </a:p>
        </p:txBody>
      </p:sp>
      <p:sp>
        <p:nvSpPr>
          <p:cNvPr id="163" name="Google Shape;163;p23"/>
          <p:cNvSpPr txBox="1"/>
          <p:nvPr>
            <p:ph idx="12" type="sldNum"/>
          </p:nvPr>
        </p:nvSpPr>
        <p:spPr>
          <a:xfrm>
            <a:off x="7086600" y="6340475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51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4" name="Google Shape;164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86100" y="4001294"/>
            <a:ext cx="2971800" cy="1790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