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7010400" cy="9296400"/>
  <p:embeddedFontLst>
    <p:embeddedFont>
      <p:font typeface="Open Sans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OpenSans-regular.fntdata"/><Relationship Id="rId21" Type="http://schemas.openxmlformats.org/officeDocument/2006/relationships/slide" Target="slides/slide16.xml"/><Relationship Id="rId24" Type="http://schemas.openxmlformats.org/officeDocument/2006/relationships/font" Target="fonts/OpenSans-italic.fntdata"/><Relationship Id="rId23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6" y="0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8" name="Google Shape;18;p2"/>
          <p:cNvSpPr txBox="1"/>
          <p:nvPr/>
        </p:nvSpPr>
        <p:spPr>
          <a:xfrm>
            <a:off x="4864608" y="475488"/>
            <a:ext cx="4142232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" type="body"/>
          </p:nvPr>
        </p:nvSpPr>
        <p:spPr>
          <a:xfrm>
            <a:off x="3887391" y="457200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11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1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2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2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4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513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b="0" i="0" sz="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7" name="Google Shape;27;p4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1534885" y="1628359"/>
            <a:ext cx="6074229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4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2" name="Google Shape;32;p5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5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6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7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7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8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0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285439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53775" lIns="107575" spcFirstLastPara="1" rIns="107575" wrap="square" tIns="537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79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1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realityworks.com/products/guideweld" TargetMode="Externa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12.xml"/><Relationship Id="rId10" Type="http://schemas.openxmlformats.org/officeDocument/2006/relationships/slide" Target="/ppt/slides/slide11.xml"/><Relationship Id="rId13" Type="http://schemas.openxmlformats.org/officeDocument/2006/relationships/slide" Target="/ppt/slides/slide14.xml"/><Relationship Id="rId12" Type="http://schemas.openxmlformats.org/officeDocument/2006/relationships/slide" Target="/ppt/slides/slide1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9" Type="http://schemas.openxmlformats.org/officeDocument/2006/relationships/slide" Target="/ppt/slides/slide10.xml"/><Relationship Id="rId14" Type="http://schemas.openxmlformats.org/officeDocument/2006/relationships/slide" Target="/ppt/slides/slide15.xml"/><Relationship Id="rId5" Type="http://schemas.openxmlformats.org/officeDocument/2006/relationships/slide" Target="/ppt/slides/slide6.xml"/><Relationship Id="rId6" Type="http://schemas.openxmlformats.org/officeDocument/2006/relationships/slide" Target="/ppt/slides/slide7.xml"/><Relationship Id="rId7" Type="http://schemas.openxmlformats.org/officeDocument/2006/relationships/slide" Target="/ppt/slides/slide8.xml"/><Relationship Id="rId8" Type="http://schemas.openxmlformats.org/officeDocument/2006/relationships/slide" Target="/ppt/slides/slide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/>
          <p:nvPr/>
        </p:nvSpPr>
        <p:spPr>
          <a:xfrm>
            <a:off x="-551971" y="2648993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Parts of a WPS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Electrical Characteristics</a:t>
            </a:r>
            <a:endParaRPr sz="4300"/>
          </a:p>
        </p:txBody>
      </p:sp>
      <p:sp>
        <p:nvSpPr>
          <p:cNvPr id="156" name="Google Shape;156;p24"/>
          <p:cNvSpPr txBox="1"/>
          <p:nvPr>
            <p:ph idx="1" type="body"/>
          </p:nvPr>
        </p:nvSpPr>
        <p:spPr>
          <a:xfrm>
            <a:off x="628650" y="164949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the electrical setup of the welder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Transfer Mode for GMAW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hort circuit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Pulse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Spray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globular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Current, or polarity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DCEP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DCEN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AC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Power source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constant current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constant voltage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4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Base Metal and Filler Metal</a:t>
            </a:r>
            <a:endParaRPr sz="4300"/>
          </a:p>
        </p:txBody>
      </p:sp>
      <p:sp>
        <p:nvSpPr>
          <p:cNvPr id="164" name="Google Shape;164;p25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what type of metal can be welded on and the matching filler to use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Thickness: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range of the base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Material specification: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all base and filler metals have specification numbers that identify the type of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Filler metal classification: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a number that tells the welder about the filler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Specifications and classifications: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for base and filler metals are defined by standardizing organizations.  These numbers tell the welder what the metal is and what alloys are present in the metal</a:t>
            </a:r>
            <a:endParaRPr/>
          </a:p>
        </p:txBody>
      </p:sp>
      <p:sp>
        <p:nvSpPr>
          <p:cNvPr id="165" name="Google Shape;165;p25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Shielding</a:t>
            </a:r>
            <a:endParaRPr sz="4300"/>
          </a:p>
        </p:txBody>
      </p:sp>
      <p:sp>
        <p:nvSpPr>
          <p:cNvPr id="172" name="Google Shape;172;p26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Tells the welder what type of shielding gas or flux is used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Type of shielding gas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C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omposition of a shielding gas mixture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Flow rate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where to set the flow meter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Gas cup size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6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Technique</a:t>
            </a:r>
            <a:endParaRPr sz="4300"/>
          </a:p>
        </p:txBody>
      </p:sp>
      <p:sp>
        <p:nvSpPr>
          <p:cNvPr id="180" name="Google Shape;180;p27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to make the weld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Stringer or weave bead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Number of passes required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Contact tube to work distance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Interpass cleaning</a:t>
            </a:r>
            <a:endParaRPr/>
          </a:p>
        </p:txBody>
      </p:sp>
      <p:sp>
        <p:nvSpPr>
          <p:cNvPr id="181" name="Google Shape;181;p27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Pre &amp; Post Heat</a:t>
            </a:r>
            <a:endParaRPr sz="4300"/>
          </a:p>
        </p:txBody>
      </p:sp>
      <p:sp>
        <p:nvSpPr>
          <p:cNvPr id="188" name="Google Shape;188;p28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to heat the base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Preheat and interpass temperatures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Postweld heat temperature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Length of time a postweld heat treatment is held</a:t>
            </a:r>
            <a:endParaRPr/>
          </a:p>
        </p:txBody>
      </p:sp>
      <p:sp>
        <p:nvSpPr>
          <p:cNvPr id="189" name="Google Shape;189;p28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Welding Procedure</a:t>
            </a:r>
            <a:endParaRPr sz="4300"/>
          </a:p>
        </p:txBody>
      </p:sp>
      <p:sp>
        <p:nvSpPr>
          <p:cNvPr id="196" name="Google Shape;196;p29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the weld is to be completed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Joint detail: picture of the joint design, may also show the passes required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Sequence of passes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Welding process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Filler metal classification and diameter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Amperage or wire-feed speed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Voltage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Travel speed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29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0"/>
          <p:cNvSpPr txBox="1"/>
          <p:nvPr/>
        </p:nvSpPr>
        <p:spPr>
          <a:xfrm>
            <a:off x="0" y="3101795"/>
            <a:ext cx="9144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4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Parts of a WPS</a:t>
            </a:r>
            <a:endParaRPr/>
          </a:p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3"/>
              </a:rPr>
              <a:t>Welding Procedure Specifications (WPS)</a:t>
            </a:r>
            <a:endParaRPr sz="1800" u="sng">
              <a:solidFill>
                <a:schemeClr val="hlink"/>
              </a:solidFill>
              <a:hlinkClick action="ppaction://hlinksldjump" r:id="rId4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5"/>
              </a:rPr>
              <a:t>Parts of a WPS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6"/>
              </a:rPr>
              <a:t>General Information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7"/>
              </a:rPr>
              <a:t>Joint Design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8"/>
              </a:rPr>
              <a:t>Position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9"/>
              </a:rPr>
              <a:t>Electrical Characteristics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0"/>
              </a:rPr>
              <a:t>Base Metals and Filler Metals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1"/>
              </a:rPr>
              <a:t>Shielding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2"/>
              </a:rPr>
              <a:t>Technique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3"/>
              </a:rPr>
              <a:t>Preheat and Postweld Heat Treatment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4"/>
              </a:rPr>
              <a:t>Welding Procedure</a:t>
            </a:r>
            <a:endParaRPr sz="19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95" name="Google Shape;95;p16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  <p:sp>
        <p:nvSpPr>
          <p:cNvPr id="96" name="Google Shape;96;p16"/>
          <p:cNvSpPr/>
          <p:nvPr/>
        </p:nvSpPr>
        <p:spPr>
          <a:xfrm>
            <a:off x="7486650" y="5987525"/>
            <a:ext cx="1222409" cy="2695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>
            <p:ph type="title"/>
          </p:nvPr>
        </p:nvSpPr>
        <p:spPr>
          <a:xfrm>
            <a:off x="628650" y="365126"/>
            <a:ext cx="798812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Welding Procedure Specifications</a:t>
            </a:r>
            <a:endParaRPr/>
          </a:p>
        </p:txBody>
      </p:sp>
      <p:sp>
        <p:nvSpPr>
          <p:cNvPr id="103" name="Google Shape;103;p1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A WPS involves: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  <a:p>
            <a:pPr indent="-228600" lvl="2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Science</a:t>
            </a:r>
            <a:endParaRPr/>
          </a:p>
          <a:p>
            <a:pPr indent="-228600" lvl="2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Experience</a:t>
            </a:r>
            <a:endParaRPr/>
          </a:p>
          <a:p>
            <a:pPr indent="-228600" lvl="2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Testing</a:t>
            </a:r>
            <a:endParaRPr/>
          </a:p>
          <a:p>
            <a:pPr indent="15240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 WPS provides all the information to properly complete a specific weld for a specific purpose</a:t>
            </a:r>
            <a:endParaRPr/>
          </a:p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If using a WPS, it must be followed exactly, or the weld may be rejected</a:t>
            </a:r>
            <a:endParaRPr/>
          </a:p>
          <a:p>
            <a:pPr indent="15240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WPS Specification Definition</a:t>
            </a:r>
            <a:endParaRPr/>
          </a:p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628650" y="1795849"/>
            <a:ext cx="7886700" cy="55542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According to American Welding Society Standard Welding Terms and Definitions: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“A document providing the required welding variables for a specific application to assure repeatability by properly trained welders and welding operators.”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Welding Procedure Specification</a:t>
            </a:r>
            <a:endParaRPr/>
          </a:p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628650" y="1968843"/>
            <a:ext cx="7886700" cy="544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All WPS look different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The format and information included on a WPS varies between standards, codes, companies, etc.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24" name="Google Shape;124;p20"/>
          <p:cNvSpPr txBox="1"/>
          <p:nvPr>
            <p:ph idx="1" type="body"/>
          </p:nvPr>
        </p:nvSpPr>
        <p:spPr>
          <a:xfrm>
            <a:off x="628650" y="1523998"/>
            <a:ext cx="7886700" cy="544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Main parts that are common in most WPS: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General Information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Joint Design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Position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Electrical Characteristics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Base Metals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Filler Metals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Shielding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Technique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Preheat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Postweld Heat Treatment</a:t>
            </a:r>
            <a:endParaRPr/>
          </a:p>
          <a:p>
            <a:pPr indent="-228600" lvl="1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Welding Procedure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25" name="Google Shape;125;p20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General Information</a:t>
            </a:r>
            <a:endParaRPr sz="4300"/>
          </a:p>
        </p:txBody>
      </p:sp>
      <p:sp>
        <p:nvSpPr>
          <p:cNvPr id="132" name="Google Shape;132;p21"/>
          <p:cNvSpPr txBox="1"/>
          <p:nvPr>
            <p:ph idx="1" type="body"/>
          </p:nvPr>
        </p:nvSpPr>
        <p:spPr>
          <a:xfrm>
            <a:off x="628650" y="1690689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where the procedure comes from and who it’s for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Company information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Welding process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Identification number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How the weld is performed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Manual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Automatic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Semiautomatic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Mechanized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1143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  <p:sp>
        <p:nvSpPr>
          <p:cNvPr id="133" name="Google Shape;133;p21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Joint Design</a:t>
            </a:r>
            <a:endParaRPr sz="4300"/>
          </a:p>
        </p:txBody>
      </p:sp>
      <p:sp>
        <p:nvSpPr>
          <p:cNvPr id="140" name="Google Shape;140;p22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preparation of the welding joint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Type of joint design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Backing required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Specifics about the joint regarding root opening, root face, groove angle, radius of groove, and whether back gouging is required</a:t>
            </a:r>
            <a:endParaRPr/>
          </a:p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Position</a:t>
            </a:r>
            <a:endParaRPr sz="4300"/>
          </a:p>
        </p:txBody>
      </p:sp>
      <p:sp>
        <p:nvSpPr>
          <p:cNvPr id="148" name="Google Shape;148;p23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Tells the welder what position the joint is to be welded in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Position to be welded: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this is expressed with a number and a letter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The number indicates the position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The letter indicates whether it is a fillet or groove joint</a:t>
            </a:r>
            <a:endParaRPr sz="2400"/>
          </a:p>
        </p:txBody>
      </p:sp>
      <p:sp>
        <p:nvSpPr>
          <p:cNvPr id="149" name="Google Shape;149;p23"/>
          <p:cNvSpPr txBox="1"/>
          <p:nvPr>
            <p:ph idx="11" type="ftr"/>
          </p:nvPr>
        </p:nvSpPr>
        <p:spPr>
          <a:xfrm>
            <a:off x="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guideWELD™ LIVE real welding guidance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