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61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</p:sldIdLst>
  <p:sldSz cy="6858000" cx="9144000"/>
  <p:notesSz cx="6858000" cy="9144000"/>
  <p:embeddedFontLst>
    <p:embeddedFont>
      <p:font typeface="Open Sans"/>
      <p:regular r:id="rId13"/>
      <p:bold r:id="rId14"/>
      <p:italic r:id="rId15"/>
      <p:boldItalic r:id="rId16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3" Type="http://schemas.openxmlformats.org/officeDocument/2006/relationships/font" Target="fonts/OpenSans-regular.fntdata"/><Relationship Id="rId12" Type="http://schemas.openxmlformats.org/officeDocument/2006/relationships/slide" Target="slides/slide8.xml"/><Relationship Id="rId1" Type="http://schemas.openxmlformats.org/officeDocument/2006/relationships/theme" Target="theme/theme2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9" Type="http://schemas.openxmlformats.org/officeDocument/2006/relationships/slide" Target="slides/slide5.xml"/><Relationship Id="rId15" Type="http://schemas.openxmlformats.org/officeDocument/2006/relationships/font" Target="fonts/OpenSans-italic.fntdata"/><Relationship Id="rId14" Type="http://schemas.openxmlformats.org/officeDocument/2006/relationships/font" Target="fonts/OpenSans-bold.fntdata"/><Relationship Id="rId16" Type="http://schemas.openxmlformats.org/officeDocument/2006/relationships/font" Target="fonts/OpenSans-boldItalic.fntdata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7" Type="http://schemas.openxmlformats.org/officeDocument/2006/relationships/slide" Target="slides/slide3.xml"/><Relationship Id="rId8" Type="http://schemas.openxmlformats.org/officeDocument/2006/relationships/slide" Target="slides/slide4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0" name="Google Shape;80;p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5" name="Google Shape;85;p2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9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1" name="Google Shape;91;p3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5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7" name="Google Shape;97;p4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3" name="Google Shape;103;p5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7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p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9" name="Google Shape;109;p6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3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5" name="Google Shape;115;p7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9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p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1" name="Google Shape;121;p8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g"/><Relationship Id="rId3" Type="http://schemas.openxmlformats.org/officeDocument/2006/relationships/image" Target="../media/image3.png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_Title Slide">
  <p:cSld name="1_Title Slide">
    <p:spTree>
      <p:nvGrpSpPr>
        <p:cNvPr id="10" name="Shape 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Google Shape;11;p2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-334735" y="2"/>
            <a:ext cx="10248341" cy="5786909"/>
          </a:xfrm>
          <a:prstGeom prst="rect">
            <a:avLst/>
          </a:prstGeom>
          <a:noFill/>
          <a:ln>
            <a:noFill/>
          </a:ln>
        </p:spPr>
      </p:pic>
      <p:sp>
        <p:nvSpPr>
          <p:cNvPr id="12" name="Google Shape;12;p2"/>
          <p:cNvSpPr/>
          <p:nvPr/>
        </p:nvSpPr>
        <p:spPr>
          <a:xfrm>
            <a:off x="0" y="5786909"/>
            <a:ext cx="9144000" cy="501058"/>
          </a:xfrm>
          <a:prstGeom prst="rect">
            <a:avLst/>
          </a:prstGeom>
          <a:solidFill>
            <a:srgbClr val="D8D8D8"/>
          </a:solidFill>
          <a:ln>
            <a:noFill/>
          </a:ln>
          <a:effectLst>
            <a:outerShdw blurRad="50800" rotWithShape="0" algn="t" dir="5400000" dist="38100">
              <a:srgbClr val="000000">
                <a:alpha val="40000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3" name="Google Shape;13;p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999791" y="4316876"/>
            <a:ext cx="2212058" cy="1868854"/>
          </a:xfrm>
          <a:prstGeom prst="rect">
            <a:avLst/>
          </a:prstGeom>
          <a:noFill/>
          <a:ln>
            <a:noFill/>
          </a:ln>
          <a:effectLst>
            <a:outerShdw blurRad="165100" rotWithShape="0" algn="tl" dir="2700000" dist="38100">
              <a:srgbClr val="000000"/>
            </a:outerShdw>
          </a:effectLst>
        </p:spPr>
      </p:pic>
      <p:sp>
        <p:nvSpPr>
          <p:cNvPr id="14" name="Google Shape;14;p2"/>
          <p:cNvSpPr txBox="1"/>
          <p:nvPr/>
        </p:nvSpPr>
        <p:spPr>
          <a:xfrm>
            <a:off x="4864608" y="475488"/>
            <a:ext cx="4142232" cy="14465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44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RealCareer™ </a:t>
            </a:r>
            <a:endParaRPr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44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Bend Tester</a:t>
            </a:r>
            <a:endParaRPr b="1" i="0" sz="44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with Caption" type="objTx">
  <p:cSld name="OBJECT_WITH_CAPTION_TEXT">
    <p:spTree>
      <p:nvGrpSpPr>
        <p:cNvPr id="56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11"/>
          <p:cNvSpPr txBox="1"/>
          <p:nvPr>
            <p:ph type="title"/>
          </p:nvPr>
        </p:nvSpPr>
        <p:spPr>
          <a:xfrm>
            <a:off x="629841" y="457200"/>
            <a:ext cx="2949178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  <a:defRPr sz="3200"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8" name="Google Shape;58;p11"/>
          <p:cNvSpPr txBox="1"/>
          <p:nvPr>
            <p:ph idx="1" type="body"/>
          </p:nvPr>
        </p:nvSpPr>
        <p:spPr>
          <a:xfrm>
            <a:off x="3887391" y="457202"/>
            <a:ext cx="4629150" cy="5403851"/>
          </a:xfrm>
          <a:prstGeom prst="rect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4318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>
                <a:latin typeface="Arial"/>
                <a:ea typeface="Arial"/>
                <a:cs typeface="Arial"/>
                <a:sym typeface="Arial"/>
              </a:defRPr>
            </a:lvl1pPr>
            <a:lvl2pPr indent="-4064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indent="-3810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indent="-355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indent="-355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indent="-355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indent="-355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indent="-355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indent="-355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/>
        </p:txBody>
      </p:sp>
      <p:sp>
        <p:nvSpPr>
          <p:cNvPr id="59" name="Google Shape;59;p11"/>
          <p:cNvSpPr txBox="1"/>
          <p:nvPr>
            <p:ph idx="2" type="body"/>
          </p:nvPr>
        </p:nvSpPr>
        <p:spPr>
          <a:xfrm>
            <a:off x="629841" y="2303362"/>
            <a:ext cx="2949178" cy="3565626"/>
          </a:xfrm>
          <a:prstGeom prst="rect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>
                <a:latin typeface="Arial"/>
                <a:ea typeface="Arial"/>
                <a:cs typeface="Arial"/>
                <a:sym typeface="Arial"/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60" name="Google Shape;60;p11"/>
          <p:cNvSpPr txBox="1"/>
          <p:nvPr/>
        </p:nvSpPr>
        <p:spPr>
          <a:xfrm>
            <a:off x="2661989" y="6323936"/>
            <a:ext cx="3161655" cy="46166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RealCareer® Welding Solutions</a:t>
            </a:r>
            <a:endParaRPr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RealCareer™ Bend Tester </a:t>
            </a:r>
            <a:endParaRPr sz="12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1" name="Google Shape;61;p11"/>
          <p:cNvSpPr txBox="1"/>
          <p:nvPr/>
        </p:nvSpPr>
        <p:spPr>
          <a:xfrm>
            <a:off x="5724144" y="6323936"/>
            <a:ext cx="2734056" cy="49244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1035981-01A </a:t>
            </a:r>
            <a:endParaRPr sz="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icture with Caption" type="picTx">
  <p:cSld name="PICTURE_WITH_CAPTION_TEXT">
    <p:spTree>
      <p:nvGrpSpPr>
        <p:cNvPr id="62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p12"/>
          <p:cNvSpPr txBox="1"/>
          <p:nvPr>
            <p:ph type="title"/>
          </p:nvPr>
        </p:nvSpPr>
        <p:spPr>
          <a:xfrm>
            <a:off x="629841" y="457200"/>
            <a:ext cx="2949178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4" name="Google Shape;64;p12"/>
          <p:cNvSpPr/>
          <p:nvPr>
            <p:ph idx="2" type="pic"/>
          </p:nvPr>
        </p:nvSpPr>
        <p:spPr>
          <a:xfrm>
            <a:off x="3887391" y="987428"/>
            <a:ext cx="4629150" cy="48736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  <a:defRPr b="0" i="0" sz="3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65" name="Google Shape;65;p12"/>
          <p:cNvSpPr txBox="1"/>
          <p:nvPr>
            <p:ph idx="1" type="body"/>
          </p:nvPr>
        </p:nvSpPr>
        <p:spPr>
          <a:xfrm>
            <a:off x="629841" y="2057400"/>
            <a:ext cx="2949178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66" name="Google Shape;66;p12"/>
          <p:cNvSpPr txBox="1"/>
          <p:nvPr/>
        </p:nvSpPr>
        <p:spPr>
          <a:xfrm>
            <a:off x="2661989" y="6323936"/>
            <a:ext cx="3161655" cy="46166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RealCareer® Welding Solutions</a:t>
            </a:r>
            <a:endParaRPr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RealCareer™ Bend Tester </a:t>
            </a:r>
            <a:endParaRPr sz="12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7" name="Google Shape;67;p12"/>
          <p:cNvSpPr txBox="1"/>
          <p:nvPr/>
        </p:nvSpPr>
        <p:spPr>
          <a:xfrm>
            <a:off x="5724144" y="6323936"/>
            <a:ext cx="2734056" cy="49244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1035981-01A </a:t>
            </a:r>
            <a:endParaRPr sz="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Vertical Text" type="vertTx">
  <p:cSld name="VERTICAL_TEXT"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13"/>
          <p:cNvSpPr txBox="1"/>
          <p:nvPr>
            <p:ph type="title"/>
          </p:nvPr>
        </p:nvSpPr>
        <p:spPr>
          <a:xfrm>
            <a:off x="628650" y="365128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0" name="Google Shape;70;p13"/>
          <p:cNvSpPr txBox="1"/>
          <p:nvPr>
            <p:ph idx="1" type="body"/>
          </p:nvPr>
        </p:nvSpPr>
        <p:spPr>
          <a:xfrm rot="5400000">
            <a:off x="2396331" y="57944"/>
            <a:ext cx="4351338" cy="7886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1" name="Google Shape;71;p13"/>
          <p:cNvSpPr txBox="1"/>
          <p:nvPr/>
        </p:nvSpPr>
        <p:spPr>
          <a:xfrm>
            <a:off x="2661989" y="6323936"/>
            <a:ext cx="3161655" cy="46166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RealCareer® Welding Solutions</a:t>
            </a:r>
            <a:endParaRPr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RealCareer™ Bend Tester </a:t>
            </a:r>
            <a:endParaRPr sz="12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2" name="Google Shape;72;p13"/>
          <p:cNvSpPr txBox="1"/>
          <p:nvPr/>
        </p:nvSpPr>
        <p:spPr>
          <a:xfrm>
            <a:off x="5724144" y="6323936"/>
            <a:ext cx="2734056" cy="49244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1035981-01A </a:t>
            </a:r>
            <a:endParaRPr sz="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Vertical Title and Text" type="vertTitleAndTx">
  <p:cSld name="VERTICAL_TITLE_AND_VERTICAL_TEXT">
    <p:spTree>
      <p:nvGrpSpPr>
        <p:cNvPr id="73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Google Shape;74;p14"/>
          <p:cNvSpPr txBox="1"/>
          <p:nvPr>
            <p:ph type="title"/>
          </p:nvPr>
        </p:nvSpPr>
        <p:spPr>
          <a:xfrm rot="5400000">
            <a:off x="4623594" y="2285206"/>
            <a:ext cx="5811838" cy="197167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5" name="Google Shape;75;p14"/>
          <p:cNvSpPr txBox="1"/>
          <p:nvPr>
            <p:ph idx="1" type="body"/>
          </p:nvPr>
        </p:nvSpPr>
        <p:spPr>
          <a:xfrm rot="5400000">
            <a:off x="623095" y="370681"/>
            <a:ext cx="5811838" cy="58007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6" name="Google Shape;76;p14"/>
          <p:cNvSpPr txBox="1"/>
          <p:nvPr/>
        </p:nvSpPr>
        <p:spPr>
          <a:xfrm>
            <a:off x="2661989" y="6323936"/>
            <a:ext cx="3161655" cy="46166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RealCareer® Welding Solutions</a:t>
            </a:r>
            <a:endParaRPr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RealCareer™ Bend Tester </a:t>
            </a:r>
            <a:endParaRPr sz="12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7" name="Google Shape;77;p14"/>
          <p:cNvSpPr txBox="1"/>
          <p:nvPr/>
        </p:nvSpPr>
        <p:spPr>
          <a:xfrm>
            <a:off x="5724144" y="6323936"/>
            <a:ext cx="2734056" cy="49244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1035981-01A </a:t>
            </a:r>
            <a:endParaRPr sz="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spTree>
      <p:nvGrpSpPr>
        <p:cNvPr id="15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3"/>
          <p:cNvSpPr txBox="1"/>
          <p:nvPr>
            <p:ph type="title"/>
          </p:nvPr>
        </p:nvSpPr>
        <p:spPr>
          <a:xfrm>
            <a:off x="628650" y="365128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7" name="Google Shape;17;p3"/>
          <p:cNvSpPr txBox="1"/>
          <p:nvPr>
            <p:ph idx="1" type="body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8" name="Google Shape;18;p3"/>
          <p:cNvSpPr txBox="1"/>
          <p:nvPr/>
        </p:nvSpPr>
        <p:spPr>
          <a:xfrm>
            <a:off x="2661989" y="6323936"/>
            <a:ext cx="3161655" cy="46166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RealCareer® Welding Solutions</a:t>
            </a:r>
            <a:endParaRPr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RealCareer™ Bend Tester </a:t>
            </a:r>
            <a:endParaRPr sz="12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" name="Google Shape;19;p3"/>
          <p:cNvSpPr txBox="1"/>
          <p:nvPr/>
        </p:nvSpPr>
        <p:spPr>
          <a:xfrm>
            <a:off x="5724144" y="6323936"/>
            <a:ext cx="2734056" cy="49244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1035981-01A </a:t>
            </a:r>
            <a:endParaRPr sz="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2_Title Slide">
  <p:cSld name="2_Title Slide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4"/>
          <p:cNvSpPr/>
          <p:nvPr/>
        </p:nvSpPr>
        <p:spPr>
          <a:xfrm>
            <a:off x="0" y="-1"/>
            <a:ext cx="9144000" cy="6858001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2" name="Google Shape;22;p4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3639847" y="4094850"/>
            <a:ext cx="1864310" cy="1575058"/>
          </a:xfrm>
          <a:prstGeom prst="rect">
            <a:avLst/>
          </a:prstGeom>
          <a:noFill/>
          <a:ln>
            <a:noFill/>
          </a:ln>
          <a:effectLst>
            <a:outerShdw blurRad="165100" rotWithShape="0" algn="tl" dir="2700000" dist="38100">
              <a:srgbClr val="000000"/>
            </a:outerShdw>
          </a:effectLst>
        </p:spPr>
      </p:pic>
      <p:sp>
        <p:nvSpPr>
          <p:cNvPr id="23" name="Google Shape;23;p4"/>
          <p:cNvSpPr/>
          <p:nvPr/>
        </p:nvSpPr>
        <p:spPr>
          <a:xfrm>
            <a:off x="570452" y="6396040"/>
            <a:ext cx="1971413" cy="399045"/>
          </a:xfrm>
          <a:prstGeom prst="rect">
            <a:avLst/>
          </a:prstGeom>
          <a:solidFill>
            <a:schemeClr val="dk1"/>
          </a:solidFill>
          <a:ln cap="flat" cmpd="sng" w="12700">
            <a:solidFill>
              <a:schemeClr val="dk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" name="Google Shape;24;p4"/>
          <p:cNvSpPr txBox="1"/>
          <p:nvPr/>
        </p:nvSpPr>
        <p:spPr>
          <a:xfrm>
            <a:off x="1534886" y="1628359"/>
            <a:ext cx="6074229" cy="156966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480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RealCareer™</a:t>
            </a:r>
            <a:endParaRPr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480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Bend Tester</a:t>
            </a:r>
            <a:endParaRPr b="1" sz="4800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5"/>
          <p:cNvSpPr txBox="1"/>
          <p:nvPr>
            <p:ph type="ctrTitle"/>
          </p:nvPr>
        </p:nvSpPr>
        <p:spPr>
          <a:xfrm>
            <a:off x="685800" y="1122363"/>
            <a:ext cx="7772400" cy="23876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Arial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7" name="Google Shape;27;p5"/>
          <p:cNvSpPr txBox="1"/>
          <p:nvPr>
            <p:ph idx="1" type="subTitle"/>
          </p:nvPr>
        </p:nvSpPr>
        <p:spPr>
          <a:xfrm>
            <a:off x="1143000" y="3602038"/>
            <a:ext cx="6858000" cy="16557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/>
        </p:txBody>
      </p:sp>
      <p:sp>
        <p:nvSpPr>
          <p:cNvPr id="28" name="Google Shape;28;p5"/>
          <p:cNvSpPr txBox="1"/>
          <p:nvPr/>
        </p:nvSpPr>
        <p:spPr>
          <a:xfrm>
            <a:off x="2661989" y="6323936"/>
            <a:ext cx="3161655" cy="46166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RealCareer® Welding Solutions</a:t>
            </a:r>
            <a:endParaRPr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RealCareer™ Bend Tester </a:t>
            </a:r>
            <a:endParaRPr sz="12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9" name="Google Shape;29;p5"/>
          <p:cNvSpPr txBox="1"/>
          <p:nvPr/>
        </p:nvSpPr>
        <p:spPr>
          <a:xfrm>
            <a:off x="5724144" y="6323936"/>
            <a:ext cx="2734056" cy="49244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1035981-01A </a:t>
            </a:r>
            <a:endParaRPr sz="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30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Google Shape;31;p6"/>
          <p:cNvSpPr txBox="1"/>
          <p:nvPr>
            <p:ph type="title"/>
          </p:nvPr>
        </p:nvSpPr>
        <p:spPr>
          <a:xfrm>
            <a:off x="623888" y="1709741"/>
            <a:ext cx="7886700" cy="285273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Arial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2" name="Google Shape;32;p6"/>
          <p:cNvSpPr txBox="1"/>
          <p:nvPr>
            <p:ph idx="1" type="body"/>
          </p:nvPr>
        </p:nvSpPr>
        <p:spPr>
          <a:xfrm>
            <a:off x="623888" y="4589466"/>
            <a:ext cx="7886700" cy="15001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>
                <a:solidFill>
                  <a:schemeClr val="dk1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33" name="Google Shape;33;p6"/>
          <p:cNvSpPr txBox="1"/>
          <p:nvPr/>
        </p:nvSpPr>
        <p:spPr>
          <a:xfrm>
            <a:off x="2661989" y="6323936"/>
            <a:ext cx="3161655" cy="46166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RealCareer® Welding Solutions</a:t>
            </a:r>
            <a:endParaRPr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RealCareer™ Bend Tester </a:t>
            </a:r>
            <a:endParaRPr sz="12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" name="Google Shape;34;p6"/>
          <p:cNvSpPr txBox="1"/>
          <p:nvPr/>
        </p:nvSpPr>
        <p:spPr>
          <a:xfrm>
            <a:off x="5724144" y="6323936"/>
            <a:ext cx="2734056" cy="49244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1035981-01A </a:t>
            </a:r>
            <a:endParaRPr sz="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ntent" type="twoObj">
  <p:cSld name="TWO_OBJECTS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7"/>
          <p:cNvSpPr txBox="1"/>
          <p:nvPr>
            <p:ph type="title"/>
          </p:nvPr>
        </p:nvSpPr>
        <p:spPr>
          <a:xfrm>
            <a:off x="628650" y="365128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7" name="Google Shape;37;p7"/>
          <p:cNvSpPr txBox="1"/>
          <p:nvPr>
            <p:ph idx="1" type="body"/>
          </p:nvPr>
        </p:nvSpPr>
        <p:spPr>
          <a:xfrm>
            <a:off x="628650" y="1825625"/>
            <a:ext cx="38862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8" name="Google Shape;38;p7"/>
          <p:cNvSpPr txBox="1"/>
          <p:nvPr>
            <p:ph idx="2" type="body"/>
          </p:nvPr>
        </p:nvSpPr>
        <p:spPr>
          <a:xfrm>
            <a:off x="4629150" y="1825625"/>
            <a:ext cx="38862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9" name="Google Shape;39;p7"/>
          <p:cNvSpPr txBox="1"/>
          <p:nvPr/>
        </p:nvSpPr>
        <p:spPr>
          <a:xfrm>
            <a:off x="2661989" y="6323936"/>
            <a:ext cx="3161655" cy="46166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RealCareer® Welding Solutions</a:t>
            </a:r>
            <a:endParaRPr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RealCareer™ Bend Tester </a:t>
            </a:r>
            <a:endParaRPr sz="12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0" name="Google Shape;40;p7"/>
          <p:cNvSpPr txBox="1"/>
          <p:nvPr/>
        </p:nvSpPr>
        <p:spPr>
          <a:xfrm>
            <a:off x="5724144" y="6323936"/>
            <a:ext cx="2734056" cy="49244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1035981-01A </a:t>
            </a:r>
            <a:endParaRPr sz="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ison" type="twoTxTwoObj">
  <p:cSld name="TWO_OBJECTS_WITH_TEXT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8"/>
          <p:cNvSpPr txBox="1"/>
          <p:nvPr>
            <p:ph type="title"/>
          </p:nvPr>
        </p:nvSpPr>
        <p:spPr>
          <a:xfrm>
            <a:off x="629841" y="365128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3" name="Google Shape;43;p8"/>
          <p:cNvSpPr txBox="1"/>
          <p:nvPr>
            <p:ph idx="1" type="body"/>
          </p:nvPr>
        </p:nvSpPr>
        <p:spPr>
          <a:xfrm>
            <a:off x="629842" y="1681163"/>
            <a:ext cx="3868340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44" name="Google Shape;44;p8"/>
          <p:cNvSpPr txBox="1"/>
          <p:nvPr>
            <p:ph idx="2" type="body"/>
          </p:nvPr>
        </p:nvSpPr>
        <p:spPr>
          <a:xfrm>
            <a:off x="629842" y="2505075"/>
            <a:ext cx="3868340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5" name="Google Shape;45;p8"/>
          <p:cNvSpPr txBox="1"/>
          <p:nvPr>
            <p:ph idx="3" type="body"/>
          </p:nvPr>
        </p:nvSpPr>
        <p:spPr>
          <a:xfrm>
            <a:off x="4629151" y="1681163"/>
            <a:ext cx="3887391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46" name="Google Shape;46;p8"/>
          <p:cNvSpPr txBox="1"/>
          <p:nvPr>
            <p:ph idx="4" type="body"/>
          </p:nvPr>
        </p:nvSpPr>
        <p:spPr>
          <a:xfrm>
            <a:off x="4629151" y="2505075"/>
            <a:ext cx="3887391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7" name="Google Shape;47;p8"/>
          <p:cNvSpPr txBox="1"/>
          <p:nvPr/>
        </p:nvSpPr>
        <p:spPr>
          <a:xfrm>
            <a:off x="2661989" y="6323936"/>
            <a:ext cx="3161655" cy="46166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RealCareer® Welding Solutions</a:t>
            </a:r>
            <a:endParaRPr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RealCareer™ Bend Tester </a:t>
            </a:r>
            <a:endParaRPr sz="12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8" name="Google Shape;48;p8"/>
          <p:cNvSpPr txBox="1"/>
          <p:nvPr/>
        </p:nvSpPr>
        <p:spPr>
          <a:xfrm>
            <a:off x="5724144" y="6323936"/>
            <a:ext cx="2734056" cy="49244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1035981-01A </a:t>
            </a:r>
            <a:endParaRPr sz="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49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9"/>
          <p:cNvSpPr txBox="1"/>
          <p:nvPr>
            <p:ph type="title"/>
          </p:nvPr>
        </p:nvSpPr>
        <p:spPr>
          <a:xfrm>
            <a:off x="628650" y="365128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1" name="Google Shape;51;p9"/>
          <p:cNvSpPr txBox="1"/>
          <p:nvPr/>
        </p:nvSpPr>
        <p:spPr>
          <a:xfrm>
            <a:off x="2661989" y="6323936"/>
            <a:ext cx="3161655" cy="46166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RealCareer® Welding Solutions</a:t>
            </a:r>
            <a:endParaRPr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RealCareer™ Bend Tester </a:t>
            </a:r>
            <a:endParaRPr sz="12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2" name="Google Shape;52;p9"/>
          <p:cNvSpPr txBox="1"/>
          <p:nvPr/>
        </p:nvSpPr>
        <p:spPr>
          <a:xfrm>
            <a:off x="5724144" y="6323936"/>
            <a:ext cx="2734056" cy="49244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1035981-01A </a:t>
            </a:r>
            <a:endParaRPr sz="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0"/>
          <p:cNvSpPr txBox="1"/>
          <p:nvPr/>
        </p:nvSpPr>
        <p:spPr>
          <a:xfrm>
            <a:off x="2661989" y="6323936"/>
            <a:ext cx="3161655" cy="46166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RealCareer® Welding Solutions</a:t>
            </a:r>
            <a:endParaRPr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RealCareer™ Bend Tester </a:t>
            </a:r>
            <a:endParaRPr sz="12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5" name="Google Shape;55;p10"/>
          <p:cNvSpPr txBox="1"/>
          <p:nvPr/>
        </p:nvSpPr>
        <p:spPr>
          <a:xfrm>
            <a:off x="5724144" y="6323936"/>
            <a:ext cx="2734056" cy="49244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1035981-01A </a:t>
            </a:r>
            <a:endParaRPr sz="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10.xml"/><Relationship Id="rId10" Type="http://schemas.openxmlformats.org/officeDocument/2006/relationships/slideLayout" Target="../slideLayouts/slideLayout9.xml"/><Relationship Id="rId13" Type="http://schemas.openxmlformats.org/officeDocument/2006/relationships/slideLayout" Target="../slideLayouts/slideLayout12.xml"/><Relationship Id="rId12" Type="http://schemas.openxmlformats.org/officeDocument/2006/relationships/slideLayout" Target="../slideLayouts/slideLayout11.xml"/><Relationship Id="rId1" Type="http://schemas.openxmlformats.org/officeDocument/2006/relationships/image" Target="../media/image2.png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9" Type="http://schemas.openxmlformats.org/officeDocument/2006/relationships/slideLayout" Target="../slideLayouts/slideLayout8.xml"/><Relationship Id="rId15" Type="http://schemas.openxmlformats.org/officeDocument/2006/relationships/theme" Target="../theme/theme2.xml"/><Relationship Id="rId14" Type="http://schemas.openxmlformats.org/officeDocument/2006/relationships/slideLayout" Target="../slideLayouts/slideLayout1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/>
          <p:nvPr/>
        </p:nvSpPr>
        <p:spPr>
          <a:xfrm>
            <a:off x="0" y="6285441"/>
            <a:ext cx="9144000" cy="572561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53775" lIns="107575" spcFirstLastPara="1" rIns="107575" wrap="square" tIns="537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779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" name="Google Shape;7;p1"/>
          <p:cNvSpPr txBox="1"/>
          <p:nvPr>
            <p:ph type="title"/>
          </p:nvPr>
        </p:nvSpPr>
        <p:spPr>
          <a:xfrm>
            <a:off x="628650" y="365128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  <a:defRPr b="0" i="0" sz="4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8" name="Google Shape;8;p1"/>
          <p:cNvSpPr txBox="1"/>
          <p:nvPr>
            <p:ph idx="1" type="body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4064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810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55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429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pic>
        <p:nvPicPr>
          <p:cNvPr id="9" name="Google Shape;9;p1"/>
          <p:cNvPicPr preferRelativeResize="0"/>
          <p:nvPr/>
        </p:nvPicPr>
        <p:blipFill rotWithShape="1">
          <a:blip r:embed="rId1">
            <a:alphaModFix/>
          </a:blip>
          <a:srcRect b="0" l="0" r="0" t="0"/>
          <a:stretch/>
        </p:blipFill>
        <p:spPr>
          <a:xfrm>
            <a:off x="763598" y="6356353"/>
            <a:ext cx="380937" cy="365125"/>
          </a:xfrm>
          <a:prstGeom prst="rect">
            <a:avLst/>
          </a:prstGeom>
          <a:noFill/>
          <a:ln>
            <a:noFill/>
          </a:ln>
        </p:spPr>
      </p:pic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2"/>
    <p:sldLayoutId id="2147483649" r:id="rId3"/>
    <p:sldLayoutId id="2147483650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  <p:sldLayoutId id="2147483660" r:id="rId14"/>
  </p:sldLayoutIdLst>
  <p:hf dt="0" ftr="0" hdr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8.xml"/><Relationship Id="rId3" Type="http://schemas.openxmlformats.org/officeDocument/2006/relationships/hyperlink" Target="http://www.realityworks.com/" TargetMode="Externa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p15"/>
          <p:cNvSpPr txBox="1"/>
          <p:nvPr/>
        </p:nvSpPr>
        <p:spPr>
          <a:xfrm>
            <a:off x="5428736" y="2537254"/>
            <a:ext cx="2973859" cy="110799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24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Welding a Qualification Test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6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p16"/>
          <p:cNvSpPr txBox="1"/>
          <p:nvPr>
            <p:ph type="title"/>
          </p:nvPr>
        </p:nvSpPr>
        <p:spPr>
          <a:xfrm>
            <a:off x="628650" y="365128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</a:pPr>
            <a:r>
              <a:rPr lang="en-US"/>
              <a:t>Performing the Weld</a:t>
            </a:r>
            <a:endParaRPr/>
          </a:p>
        </p:txBody>
      </p:sp>
      <p:sp>
        <p:nvSpPr>
          <p:cNvPr id="88" name="Google Shape;88;p16"/>
          <p:cNvSpPr txBox="1"/>
          <p:nvPr>
            <p:ph idx="1" type="body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86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 sz="2400"/>
              <a:t>The welder is set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 sz="2400"/>
              <a:t>The test plates are ready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 sz="2400"/>
              <a:t>Practice welds are complete, and you are ready to weld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 sz="2400"/>
              <a:t>Now what?</a:t>
            </a:r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2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p17"/>
          <p:cNvSpPr txBox="1"/>
          <p:nvPr>
            <p:ph type="title"/>
          </p:nvPr>
        </p:nvSpPr>
        <p:spPr>
          <a:xfrm>
            <a:off x="628650" y="365128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</a:pPr>
            <a:r>
              <a:rPr lang="en-US"/>
              <a:t>Performing the Weld</a:t>
            </a:r>
            <a:endParaRPr/>
          </a:p>
        </p:txBody>
      </p:sp>
      <p:sp>
        <p:nvSpPr>
          <p:cNvPr id="94" name="Google Shape;94;p17"/>
          <p:cNvSpPr txBox="1"/>
          <p:nvPr>
            <p:ph idx="1" type="body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en-US">
                <a:latin typeface="Calibri"/>
                <a:ea typeface="Calibri"/>
                <a:cs typeface="Calibri"/>
                <a:sym typeface="Calibri"/>
              </a:rPr>
              <a:t>Heat Control!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 sz="2400">
                <a:latin typeface="Calibri"/>
                <a:ea typeface="Calibri"/>
                <a:cs typeface="Calibri"/>
                <a:sym typeface="Calibri"/>
              </a:rPr>
              <a:t>Clamp your weld plates so that they stay flat while welding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 sz="2400">
                <a:latin typeface="Calibri"/>
                <a:ea typeface="Calibri"/>
                <a:cs typeface="Calibri"/>
                <a:sym typeface="Calibri"/>
              </a:rPr>
              <a:t>The heat from the weld will cause the weld plates to distort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 sz="2400">
                <a:latin typeface="Calibri"/>
                <a:ea typeface="Calibri"/>
                <a:cs typeface="Calibri"/>
                <a:sym typeface="Calibri"/>
              </a:rPr>
              <a:t>Clamping the plates will minimize distortion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 sz="2400">
                <a:latin typeface="Calibri"/>
                <a:ea typeface="Calibri"/>
                <a:cs typeface="Calibri"/>
                <a:sym typeface="Calibri"/>
              </a:rPr>
              <a:t>Keep the weld plates clamped until the weld is cool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8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p18"/>
          <p:cNvSpPr txBox="1"/>
          <p:nvPr>
            <p:ph type="title"/>
          </p:nvPr>
        </p:nvSpPr>
        <p:spPr>
          <a:xfrm>
            <a:off x="628650" y="365128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</a:pPr>
            <a:r>
              <a:rPr lang="en-US"/>
              <a:t>Performing the Weld</a:t>
            </a:r>
            <a:endParaRPr/>
          </a:p>
        </p:txBody>
      </p:sp>
      <p:sp>
        <p:nvSpPr>
          <p:cNvPr id="100" name="Google Shape;100;p18"/>
          <p:cNvSpPr txBox="1"/>
          <p:nvPr>
            <p:ph idx="1" type="body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en-US">
                <a:latin typeface="Calibri"/>
                <a:ea typeface="Calibri"/>
                <a:cs typeface="Calibri"/>
                <a:sym typeface="Calibri"/>
              </a:rPr>
              <a:t>Preheat Temperature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 sz="2400">
                <a:latin typeface="Calibri"/>
                <a:ea typeface="Calibri"/>
                <a:cs typeface="Calibri"/>
                <a:sym typeface="Calibri"/>
              </a:rPr>
              <a:t>If preheating is required, the preheat temperature will be indicated on the WPS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 sz="2400">
                <a:latin typeface="Calibri"/>
                <a:ea typeface="Calibri"/>
                <a:cs typeface="Calibri"/>
                <a:sym typeface="Calibri"/>
              </a:rPr>
              <a:t>Preheat your test plates to the required preheat temperature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 sz="2400">
                <a:latin typeface="Calibri"/>
                <a:ea typeface="Calibri"/>
                <a:cs typeface="Calibri"/>
                <a:sym typeface="Calibri"/>
              </a:rPr>
              <a:t>Check the temperature of the metal by using a temperature indicating crayon, or other means to measure temperature</a:t>
            </a:r>
            <a:endParaRPr/>
          </a:p>
          <a:p>
            <a:pPr indent="-508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4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05;p19"/>
          <p:cNvSpPr txBox="1"/>
          <p:nvPr>
            <p:ph type="title"/>
          </p:nvPr>
        </p:nvSpPr>
        <p:spPr>
          <a:xfrm>
            <a:off x="628650" y="365128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</a:pPr>
            <a:r>
              <a:rPr lang="en-US"/>
              <a:t>Performing the Weld</a:t>
            </a:r>
            <a:endParaRPr/>
          </a:p>
        </p:txBody>
      </p:sp>
      <p:sp>
        <p:nvSpPr>
          <p:cNvPr id="106" name="Google Shape;106;p19"/>
          <p:cNvSpPr txBox="1"/>
          <p:nvPr>
            <p:ph idx="1" type="body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775"/>
              <a:buNone/>
            </a:pPr>
            <a:r>
              <a:rPr lang="en-US" sz="2775">
                <a:latin typeface="Calibri"/>
                <a:ea typeface="Calibri"/>
                <a:cs typeface="Calibri"/>
                <a:sym typeface="Calibri"/>
              </a:rPr>
              <a:t>Interpass temperature</a:t>
            </a:r>
            <a:endParaRPr/>
          </a:p>
          <a:p>
            <a:pPr indent="-228600" lvl="0" marL="228600" rtl="0" algn="l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5"/>
              <a:buChar char="•"/>
            </a:pPr>
            <a:r>
              <a:rPr lang="en-US" sz="2405">
                <a:latin typeface="Calibri"/>
                <a:ea typeface="Calibri"/>
                <a:cs typeface="Calibri"/>
                <a:sym typeface="Calibri"/>
              </a:rPr>
              <a:t>An interpass temperature will be indicated on the WPS</a:t>
            </a:r>
            <a:endParaRPr/>
          </a:p>
          <a:p>
            <a:pPr indent="-228600" lvl="0" marL="228600" rtl="0" algn="l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5"/>
              <a:buChar char="•"/>
            </a:pPr>
            <a:r>
              <a:rPr lang="en-US" sz="2405">
                <a:latin typeface="Calibri"/>
                <a:ea typeface="Calibri"/>
                <a:cs typeface="Calibri"/>
                <a:sym typeface="Calibri"/>
              </a:rPr>
              <a:t>Check the temperature between every weld pass</a:t>
            </a:r>
            <a:endParaRPr/>
          </a:p>
          <a:p>
            <a:pPr indent="-228600" lvl="0" marL="228600" rtl="0" algn="l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5"/>
              <a:buChar char="•"/>
            </a:pPr>
            <a:r>
              <a:rPr lang="en-US" sz="2405">
                <a:latin typeface="Calibri"/>
                <a:ea typeface="Calibri"/>
                <a:cs typeface="Calibri"/>
                <a:sym typeface="Calibri"/>
              </a:rPr>
              <a:t>Ensure that the temperature of the base metal does not exceed the interpass temperature</a:t>
            </a:r>
            <a:endParaRPr/>
          </a:p>
          <a:p>
            <a:pPr indent="-228600" lvl="0" marL="228600" rtl="0" algn="l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5"/>
              <a:buChar char="•"/>
            </a:pPr>
            <a:r>
              <a:rPr lang="en-US" sz="2405">
                <a:latin typeface="Calibri"/>
                <a:ea typeface="Calibri"/>
                <a:cs typeface="Calibri"/>
                <a:sym typeface="Calibri"/>
              </a:rPr>
              <a:t>If the base metal temperature is higher than the interpass temperature on the WPS, then wait and allow the metal to cool below the interpass temperature before making the next pass</a:t>
            </a:r>
            <a:endParaRPr/>
          </a:p>
          <a:p>
            <a:pPr indent="-228600" lvl="0" marL="228600" rtl="0" algn="l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5"/>
              <a:buChar char="•"/>
            </a:pPr>
            <a:r>
              <a:rPr lang="en-US" sz="2405">
                <a:latin typeface="Calibri"/>
                <a:ea typeface="Calibri"/>
                <a:cs typeface="Calibri"/>
                <a:sym typeface="Calibri"/>
              </a:rPr>
              <a:t>Never quench or attempt to accelerate cooling during a welding test</a:t>
            </a:r>
            <a:endParaRPr sz="2405"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0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p20"/>
          <p:cNvSpPr txBox="1"/>
          <p:nvPr>
            <p:ph type="title"/>
          </p:nvPr>
        </p:nvSpPr>
        <p:spPr>
          <a:xfrm>
            <a:off x="628650" y="365128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</a:pPr>
            <a:r>
              <a:rPr lang="en-US"/>
              <a:t>Performing the Weld</a:t>
            </a:r>
            <a:endParaRPr/>
          </a:p>
        </p:txBody>
      </p:sp>
      <p:sp>
        <p:nvSpPr>
          <p:cNvPr id="112" name="Google Shape;112;p20"/>
          <p:cNvSpPr txBox="1"/>
          <p:nvPr>
            <p:ph idx="1" type="body"/>
          </p:nvPr>
        </p:nvSpPr>
        <p:spPr>
          <a:xfrm>
            <a:off x="628650" y="1690691"/>
            <a:ext cx="7886700" cy="451751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775"/>
              <a:buNone/>
            </a:pPr>
            <a:r>
              <a:rPr lang="en-US" sz="2775">
                <a:latin typeface="Calibri"/>
                <a:ea typeface="Calibri"/>
                <a:cs typeface="Calibri"/>
                <a:sym typeface="Calibri"/>
              </a:rPr>
              <a:t>Between Passes:</a:t>
            </a:r>
            <a:endParaRPr/>
          </a:p>
          <a:p>
            <a:pPr indent="-228600" lvl="0" marL="228600" rtl="0" algn="l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5"/>
              <a:buChar char="•"/>
            </a:pPr>
            <a:r>
              <a:rPr lang="en-US" sz="2405">
                <a:latin typeface="Calibri"/>
                <a:ea typeface="Calibri"/>
                <a:cs typeface="Calibri"/>
                <a:sym typeface="Calibri"/>
              </a:rPr>
              <a:t>Chip slag, if necessary</a:t>
            </a:r>
            <a:endParaRPr/>
          </a:p>
          <a:p>
            <a:pPr indent="-228600" lvl="0" marL="228600" rtl="0" algn="l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5"/>
              <a:buChar char="•"/>
            </a:pPr>
            <a:r>
              <a:rPr lang="en-US" sz="2405">
                <a:latin typeface="Calibri"/>
                <a:ea typeface="Calibri"/>
                <a:cs typeface="Calibri"/>
                <a:sym typeface="Calibri"/>
              </a:rPr>
              <a:t>Wire-brush weld passes</a:t>
            </a:r>
            <a:endParaRPr/>
          </a:p>
          <a:p>
            <a:pPr indent="-228600" lvl="0" marL="228600" rtl="0" algn="l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5"/>
              <a:buChar char="•"/>
            </a:pPr>
            <a:r>
              <a:rPr lang="en-US" sz="2405">
                <a:latin typeface="Calibri"/>
                <a:ea typeface="Calibri"/>
                <a:cs typeface="Calibri"/>
                <a:sym typeface="Calibri"/>
              </a:rPr>
              <a:t>Check the temperature of the base metal</a:t>
            </a:r>
            <a:endParaRPr/>
          </a:p>
          <a:p>
            <a:pPr indent="-228600" lvl="0" marL="228600" rtl="0" algn="l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5"/>
              <a:buChar char="•"/>
            </a:pPr>
            <a:r>
              <a:rPr lang="en-US" sz="2405">
                <a:latin typeface="Calibri"/>
                <a:ea typeface="Calibri"/>
                <a:cs typeface="Calibri"/>
                <a:sym typeface="Calibri"/>
              </a:rPr>
              <a:t>Inspect your weld for discontinuities or defects; make sure your weld is completely clean before making the next pass</a:t>
            </a:r>
            <a:endParaRPr/>
          </a:p>
          <a:p>
            <a:pPr indent="-228600" lvl="0" marL="228600" rtl="0" algn="l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5"/>
              <a:buChar char="•"/>
            </a:pPr>
            <a:r>
              <a:rPr lang="en-US" sz="2405">
                <a:latin typeface="Calibri"/>
                <a:ea typeface="Calibri"/>
                <a:cs typeface="Calibri"/>
                <a:sym typeface="Calibri"/>
              </a:rPr>
              <a:t>Depending on the test and the test conductor, you may or may not be allowed to use power tools, such as grinders, during the test</a:t>
            </a:r>
            <a:endParaRPr/>
          </a:p>
          <a:p>
            <a:pPr indent="-228600" lvl="0" marL="228600" rtl="0" algn="l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5"/>
              <a:buChar char="•"/>
            </a:pPr>
            <a:r>
              <a:rPr lang="en-US" sz="2405">
                <a:latin typeface="Calibri"/>
                <a:ea typeface="Calibri"/>
                <a:cs typeface="Calibri"/>
                <a:sym typeface="Calibri"/>
              </a:rPr>
              <a:t>If qualifying with a flux process (SMAW, FCAW), be especially vigilant when inspecting for slag inclusions, and remove all slag before the next pass</a:t>
            </a:r>
            <a:endParaRPr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6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21"/>
          <p:cNvSpPr txBox="1"/>
          <p:nvPr>
            <p:ph type="title"/>
          </p:nvPr>
        </p:nvSpPr>
        <p:spPr>
          <a:xfrm>
            <a:off x="628650" y="365128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</a:pPr>
            <a:r>
              <a:rPr lang="en-US"/>
              <a:t>Performing the Weld</a:t>
            </a:r>
            <a:endParaRPr/>
          </a:p>
        </p:txBody>
      </p:sp>
      <p:sp>
        <p:nvSpPr>
          <p:cNvPr id="118" name="Google Shape;118;p21"/>
          <p:cNvSpPr txBox="1"/>
          <p:nvPr>
            <p:ph idx="1" type="body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86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 sz="2400">
                <a:latin typeface="Calibri"/>
                <a:ea typeface="Calibri"/>
                <a:cs typeface="Calibri"/>
                <a:sym typeface="Calibri"/>
              </a:rPr>
              <a:t>When the weld is completed, let it cool slowly on its own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 sz="2400">
                <a:latin typeface="Calibri"/>
                <a:ea typeface="Calibri"/>
                <a:cs typeface="Calibri"/>
                <a:sym typeface="Calibri"/>
              </a:rPr>
              <a:t>Never quench or accelerate cooling of a weld test at any point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 sz="2400">
                <a:latin typeface="Calibri"/>
                <a:ea typeface="Calibri"/>
                <a:cs typeface="Calibri"/>
                <a:sym typeface="Calibri"/>
              </a:rPr>
              <a:t>Once the weld is completely cooled, remove the clamps</a:t>
            </a:r>
            <a:endParaRPr sz="2400"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2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123;p22"/>
          <p:cNvSpPr txBox="1"/>
          <p:nvPr/>
        </p:nvSpPr>
        <p:spPr>
          <a:xfrm>
            <a:off x="3266606" y="3321510"/>
            <a:ext cx="2660213" cy="57708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None/>
            </a:pPr>
            <a:r>
              <a:rPr b="1" lang="en-US" sz="1800" u="sng">
                <a:solidFill>
                  <a:schemeClr val="hlink"/>
                </a:solidFill>
                <a:latin typeface="Arial"/>
                <a:ea typeface="Arial"/>
                <a:cs typeface="Arial"/>
                <a:sym typeface="Arial"/>
                <a:hlinkClick r:id="rId3"/>
              </a:rPr>
              <a:t>www.realityworks.com</a:t>
            </a:r>
            <a:endParaRPr b="1"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35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1_Office Theme">
  <a:themeElements>
    <a:clrScheme name="Office Them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