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2">
          <p15:clr>
            <a:srgbClr val="A4A3A4"/>
          </p15:clr>
        </p15:guide>
        <p15:guide id="2" pos="2088">
          <p15:clr>
            <a:srgbClr val="A4A3A4"/>
          </p15:clr>
        </p15:guide>
        <p15:guide id="3" orient="horz" pos="696">
          <p15:clr>
            <a:srgbClr val="A4A3A4"/>
          </p15:clr>
        </p15:guide>
        <p15:guide id="4" pos="5472">
          <p15:clr>
            <a:srgbClr val="A4A3A4"/>
          </p15:clr>
        </p15:guide>
        <p15:guide id="5" orient="horz" pos="14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2" orient="horz"/>
        <p:guide pos="2088"/>
        <p:guide pos="696" orient="horz"/>
        <p:guide pos="5472"/>
        <p:guide pos="144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1: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 name="Google Shape;105;p1: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0: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84" name="Google Shape;184;p10: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1:notes"/>
          <p:cNvSpPr txBox="1"/>
          <p:nvPr>
            <p:ph idx="1" type="body"/>
          </p:nvPr>
        </p:nvSpPr>
        <p:spPr>
          <a:xfrm>
            <a:off x="701040" y="4473892"/>
            <a:ext cx="5608320" cy="3660458"/>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2" name="Google Shape;192;p1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2: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2" name="Google Shape;112;p2: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3: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3: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21" name="Google Shape;121;p3: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4: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4: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30" name="Google Shape;130;p4: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5: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5: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39" name="Google Shape;139;p5: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6: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48" name="Google Shape;148;p6: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7: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7: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57" name="Google Shape;157;p7: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8: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66" name="Google Shape;166;p8: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9: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9: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75" name="Google Shape;175;p9: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9.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hyperlink" Target="http://www.realitywork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3.png"/><Relationship Id="rId4" Type="http://schemas.openxmlformats.org/officeDocument/2006/relationships/hyperlink" Target="http://www.realityworks.com/" TargetMode="External"/><Relationship Id="rId5" Type="http://schemas.openxmlformats.org/officeDocument/2006/relationships/image" Target="../media/image1.png"/><Relationship Id="rId6"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hyperlink" Target="http://www.realityworks.com/" TargetMode="Externa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6" name="Shape 16"/>
        <p:cNvGrpSpPr/>
        <p:nvPr/>
      </p:nvGrpSpPr>
      <p:grpSpPr>
        <a:xfrm>
          <a:off x="0" y="0"/>
          <a:ext cx="0" cy="0"/>
          <a:chOff x="0" y="0"/>
          <a:chExt cx="0" cy="0"/>
        </a:xfrm>
      </p:grpSpPr>
      <p:sp>
        <p:nvSpPr>
          <p:cNvPr id="17" name="Google Shape;17;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18" name="Google Shape;18;p2"/>
          <p:cNvPicPr preferRelativeResize="0"/>
          <p:nvPr/>
        </p:nvPicPr>
        <p:blipFill rotWithShape="1">
          <a:blip r:embed="rId2">
            <a:alphaModFix/>
          </a:blip>
          <a:srcRect b="0" l="0" r="0" t="0"/>
          <a:stretch/>
        </p:blipFill>
        <p:spPr>
          <a:xfrm>
            <a:off x="-521209" y="0"/>
            <a:ext cx="10254634" cy="5790463"/>
          </a:xfrm>
          <a:prstGeom prst="rect">
            <a:avLst/>
          </a:prstGeom>
          <a:noFill/>
          <a:ln>
            <a:noFill/>
          </a:ln>
        </p:spPr>
      </p:pic>
      <p:sp>
        <p:nvSpPr>
          <p:cNvPr id="19" name="Google Shape;19;p2"/>
          <p:cNvSpPr/>
          <p:nvPr/>
        </p:nvSpPr>
        <p:spPr>
          <a:xfrm>
            <a:off x="0" y="5786909"/>
            <a:ext cx="9144000" cy="501058"/>
          </a:xfrm>
          <a:prstGeom prst="rect">
            <a:avLst/>
          </a:prstGeom>
          <a:solidFill>
            <a:srgbClr val="D8D8D8"/>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20" name="Google Shape;20;p2"/>
          <p:cNvPicPr preferRelativeResize="0"/>
          <p:nvPr/>
        </p:nvPicPr>
        <p:blipFill rotWithShape="1">
          <a:blip r:embed="rId3">
            <a:alphaModFix/>
          </a:blip>
          <a:srcRect b="0" l="0" r="0" t="0"/>
          <a:stretch/>
        </p:blipFill>
        <p:spPr>
          <a:xfrm>
            <a:off x="5999791" y="4316876"/>
            <a:ext cx="2212058" cy="1868854"/>
          </a:xfrm>
          <a:prstGeom prst="rect">
            <a:avLst/>
          </a:prstGeom>
          <a:noFill/>
          <a:ln>
            <a:noFill/>
          </a:ln>
          <a:effectLst>
            <a:outerShdw blurRad="165100" rotWithShape="0" algn="tl" dir="2700000" dist="38100">
              <a:srgbClr val="000000"/>
            </a:outerShdw>
          </a:effectLst>
        </p:spPr>
      </p:pic>
      <p:pic>
        <p:nvPicPr>
          <p:cNvPr id="21" name="Google Shape;21;p2"/>
          <p:cNvPicPr preferRelativeResize="0"/>
          <p:nvPr/>
        </p:nvPicPr>
        <p:blipFill rotWithShape="1">
          <a:blip r:embed="rId4">
            <a:alphaModFix/>
          </a:blip>
          <a:srcRect b="0" l="0" r="0" t="0"/>
          <a:stretch/>
        </p:blipFill>
        <p:spPr>
          <a:xfrm>
            <a:off x="4672584" y="893710"/>
            <a:ext cx="4175950" cy="719081"/>
          </a:xfrm>
          <a:prstGeom prst="rect">
            <a:avLst/>
          </a:prstGeom>
          <a:noFill/>
          <a:ln>
            <a:noFill/>
          </a:ln>
        </p:spPr>
      </p:pic>
      <p:pic>
        <p:nvPicPr>
          <p:cNvPr id="22" name="Google Shape;22;p2"/>
          <p:cNvPicPr preferRelativeResize="0"/>
          <p:nvPr/>
        </p:nvPicPr>
        <p:blipFill rotWithShape="1">
          <a:blip r:embed="rId5">
            <a:alphaModFix/>
          </a:blip>
          <a:srcRect b="0" l="0" r="0" t="0"/>
          <a:stretch/>
        </p:blipFill>
        <p:spPr>
          <a:xfrm>
            <a:off x="-521209" y="-160641"/>
            <a:ext cx="11436372" cy="6457752"/>
          </a:xfrm>
          <a:prstGeom prst="rect">
            <a:avLst/>
          </a:prstGeom>
          <a:noFill/>
          <a:ln>
            <a:noFill/>
          </a:ln>
        </p:spPr>
      </p:pic>
      <p:sp>
        <p:nvSpPr>
          <p:cNvPr id="23" name="Google Shape;23;p2"/>
          <p:cNvSpPr/>
          <p:nvPr/>
        </p:nvSpPr>
        <p:spPr>
          <a:xfrm>
            <a:off x="0" y="5786909"/>
            <a:ext cx="9144000" cy="501058"/>
          </a:xfrm>
          <a:prstGeom prst="rect">
            <a:avLst/>
          </a:prstGeom>
          <a:solidFill>
            <a:srgbClr val="D8D8D8"/>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24" name="Google Shape;24;p2"/>
          <p:cNvPicPr preferRelativeResize="0"/>
          <p:nvPr/>
        </p:nvPicPr>
        <p:blipFill rotWithShape="1">
          <a:blip r:embed="rId3">
            <a:alphaModFix/>
          </a:blip>
          <a:srcRect b="0" l="0" r="0" t="0"/>
          <a:stretch/>
        </p:blipFill>
        <p:spPr>
          <a:xfrm>
            <a:off x="5999791" y="4316876"/>
            <a:ext cx="2212058" cy="1868854"/>
          </a:xfrm>
          <a:prstGeom prst="rect">
            <a:avLst/>
          </a:prstGeom>
          <a:noFill/>
          <a:ln>
            <a:noFill/>
          </a:ln>
          <a:effectLst>
            <a:outerShdw blurRad="165100" rotWithShape="0" algn="tl" dir="2700000" dist="38100">
              <a:srgbClr val="000000"/>
            </a:outerShdw>
          </a:effectLst>
        </p:spPr>
      </p:pic>
      <p:pic>
        <p:nvPicPr>
          <p:cNvPr id="25" name="Google Shape;25;p2"/>
          <p:cNvPicPr preferRelativeResize="0"/>
          <p:nvPr/>
        </p:nvPicPr>
        <p:blipFill rotWithShape="1">
          <a:blip r:embed="rId4">
            <a:alphaModFix/>
          </a:blip>
          <a:srcRect b="0" l="0" r="0" t="0"/>
          <a:stretch/>
        </p:blipFill>
        <p:spPr>
          <a:xfrm>
            <a:off x="4672584" y="893710"/>
            <a:ext cx="4175950" cy="7190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7" name="Shape 87"/>
        <p:cNvGrpSpPr/>
        <p:nvPr/>
      </p:nvGrpSpPr>
      <p:grpSpPr>
        <a:xfrm>
          <a:off x="0" y="0"/>
          <a:ext cx="0" cy="0"/>
          <a:chOff x="0" y="0"/>
          <a:chExt cx="0" cy="0"/>
        </a:xfrm>
      </p:grpSpPr>
      <p:sp>
        <p:nvSpPr>
          <p:cNvPr id="88" name="Google Shape;88;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9" name="Google Shape;89;p11"/>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90" name="Google Shape;90;p11"/>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91" name="Google Shape;91;p1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92" name="Google Shape;92;p11"/>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3" name="Shape 93"/>
        <p:cNvGrpSpPr/>
        <p:nvPr/>
      </p:nvGrpSpPr>
      <p:grpSpPr>
        <a:xfrm>
          <a:off x="0" y="0"/>
          <a:ext cx="0" cy="0"/>
          <a:chOff x="0" y="0"/>
          <a:chExt cx="0" cy="0"/>
        </a:xfrm>
      </p:grpSpPr>
      <p:sp>
        <p:nvSpPr>
          <p:cNvPr id="94" name="Google Shape;94;p1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95" name="Google Shape;95;p12"/>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96" name="Google Shape;96;p12"/>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97" name="Google Shape;97;p1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98" name="Google Shape;98;p1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99" name="Google Shape;99;p12"/>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100" name="Google Shape;100;p12"/>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Arial"/>
                <a:ea typeface="Arial"/>
                <a:cs typeface="Arial"/>
                <a:sym typeface="Arial"/>
              </a:rPr>
              <a:t>Part number	</a:t>
            </a:r>
            <a:r>
              <a:rPr lang="en-US" sz="900">
                <a:solidFill>
                  <a:schemeClr val="dk1"/>
                </a:solidFill>
                <a:latin typeface="Calibri"/>
                <a:ea typeface="Calibri"/>
                <a:cs typeface="Calibri"/>
                <a:sym typeface="Calibri"/>
              </a:rPr>
              <a:t> </a:t>
            </a:r>
            <a:endParaRPr/>
          </a:p>
        </p:txBody>
      </p:sp>
      <p:sp>
        <p:nvSpPr>
          <p:cNvPr id="101" name="Google Shape;101;p12"/>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6" name="Shape 26"/>
        <p:cNvGrpSpPr/>
        <p:nvPr/>
      </p:nvGrpSpPr>
      <p:grpSpPr>
        <a:xfrm>
          <a:off x="0" y="0"/>
          <a:ext cx="0" cy="0"/>
          <a:chOff x="0" y="0"/>
          <a:chExt cx="0" cy="0"/>
        </a:xfrm>
      </p:grpSpPr>
      <p:sp>
        <p:nvSpPr>
          <p:cNvPr id="27" name="Google Shape;27;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30" name="Google Shape;30;p3"/>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1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31" name="Shape 31"/>
        <p:cNvGrpSpPr/>
        <p:nvPr/>
      </p:nvGrpSpPr>
      <p:grpSpPr>
        <a:xfrm>
          <a:off x="0" y="0"/>
          <a:ext cx="0" cy="0"/>
          <a:chOff x="0" y="0"/>
          <a:chExt cx="0" cy="0"/>
        </a:xfrm>
      </p:grpSpPr>
      <p:sp>
        <p:nvSpPr>
          <p:cNvPr id="32" name="Google Shape;32;p4"/>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33" name="Google Shape;33;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35" name="Google Shape;35;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36" name="Google Shape;36;p4"/>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37" name="Google Shape;37;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38" name="Google Shape;38;p4">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9" name="Google Shape;39;p4"/>
          <p:cNvSpPr/>
          <p:nvPr/>
        </p:nvSpPr>
        <p:spPr>
          <a:xfrm>
            <a:off x="0" y="-1"/>
            <a:ext cx="9144000" cy="685800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0" name="Google Shape;40;p4"/>
          <p:cNvPicPr preferRelativeResize="0"/>
          <p:nvPr/>
        </p:nvPicPr>
        <p:blipFill rotWithShape="1">
          <a:blip r:embed="rId5">
            <a:alphaModFix/>
          </a:blip>
          <a:srcRect b="0" l="0" r="0" t="0"/>
          <a:stretch/>
        </p:blipFill>
        <p:spPr>
          <a:xfrm>
            <a:off x="3639846" y="4094850"/>
            <a:ext cx="1864310" cy="1575058"/>
          </a:xfrm>
          <a:prstGeom prst="rect">
            <a:avLst/>
          </a:prstGeom>
          <a:noFill/>
          <a:ln>
            <a:noFill/>
          </a:ln>
          <a:effectLst>
            <a:outerShdw blurRad="165100" rotWithShape="0" algn="tl" dir="2700000" dist="38100">
              <a:srgbClr val="000000"/>
            </a:outerShdw>
          </a:effectLst>
        </p:spPr>
      </p:pic>
      <p:sp>
        <p:nvSpPr>
          <p:cNvPr id="41" name="Google Shape;41;p4"/>
          <p:cNvSpPr/>
          <p:nvPr/>
        </p:nvSpPr>
        <p:spPr>
          <a:xfrm>
            <a:off x="570451" y="6396038"/>
            <a:ext cx="1971413" cy="399045"/>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2" name="Google Shape;42;p4"/>
          <p:cNvPicPr preferRelativeResize="0"/>
          <p:nvPr/>
        </p:nvPicPr>
        <p:blipFill rotWithShape="1">
          <a:blip r:embed="rId6">
            <a:alphaModFix/>
          </a:blip>
          <a:srcRect b="0" l="0" r="0" t="0"/>
          <a:stretch/>
        </p:blipFill>
        <p:spPr>
          <a:xfrm>
            <a:off x="1557337" y="1785175"/>
            <a:ext cx="6029325" cy="1038225"/>
          </a:xfrm>
          <a:prstGeom prst="rect">
            <a:avLst/>
          </a:prstGeom>
          <a:noFill/>
          <a:ln>
            <a:noFill/>
          </a:ln>
        </p:spPr>
      </p:pic>
      <p:sp>
        <p:nvSpPr>
          <p:cNvPr id="43" name="Google Shape;43;p4"/>
          <p:cNvSpPr/>
          <p:nvPr/>
        </p:nvSpPr>
        <p:spPr>
          <a:xfrm>
            <a:off x="0" y="-1"/>
            <a:ext cx="9144000" cy="685800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4" name="Google Shape;44;p4"/>
          <p:cNvPicPr preferRelativeResize="0"/>
          <p:nvPr/>
        </p:nvPicPr>
        <p:blipFill rotWithShape="1">
          <a:blip r:embed="rId5">
            <a:alphaModFix/>
          </a:blip>
          <a:srcRect b="0" l="0" r="0" t="0"/>
          <a:stretch/>
        </p:blipFill>
        <p:spPr>
          <a:xfrm>
            <a:off x="3639846" y="4094850"/>
            <a:ext cx="1864310" cy="1575058"/>
          </a:xfrm>
          <a:prstGeom prst="rect">
            <a:avLst/>
          </a:prstGeom>
          <a:noFill/>
          <a:ln>
            <a:noFill/>
          </a:ln>
          <a:effectLst>
            <a:outerShdw blurRad="165100" rotWithShape="0" algn="tl" dir="2700000" dist="38100">
              <a:srgbClr val="000000"/>
            </a:outerShdw>
          </a:effectLst>
        </p:spPr>
      </p:pic>
      <p:sp>
        <p:nvSpPr>
          <p:cNvPr id="45" name="Google Shape;45;p4"/>
          <p:cNvSpPr/>
          <p:nvPr/>
        </p:nvSpPr>
        <p:spPr>
          <a:xfrm>
            <a:off x="570451" y="6396038"/>
            <a:ext cx="1971413" cy="399045"/>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6" name="Google Shape;46;p4"/>
          <p:cNvPicPr preferRelativeResize="0"/>
          <p:nvPr/>
        </p:nvPicPr>
        <p:blipFill rotWithShape="1">
          <a:blip r:embed="rId6">
            <a:alphaModFix/>
          </a:blip>
          <a:srcRect b="0" l="0" r="0" t="0"/>
          <a:stretch/>
        </p:blipFill>
        <p:spPr>
          <a:xfrm>
            <a:off x="1557337" y="1785175"/>
            <a:ext cx="6029325" cy="10382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7" name="Shape 47"/>
        <p:cNvGrpSpPr/>
        <p:nvPr/>
      </p:nvGrpSpPr>
      <p:grpSpPr>
        <a:xfrm>
          <a:off x="0" y="0"/>
          <a:ext cx="0" cy="0"/>
          <a:chOff x="0" y="0"/>
          <a:chExt cx="0" cy="0"/>
        </a:xfrm>
      </p:grpSpPr>
      <p:sp>
        <p:nvSpPr>
          <p:cNvPr id="48" name="Google Shape;48;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9" name="Google Shape;49;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0" name="Google Shape;50;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pic>
        <p:nvPicPr>
          <p:cNvPr id="51" name="Google Shape;51;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52" name="Google Shape;52;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53" name="Google Shape;53;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54" name="Shape 54"/>
        <p:cNvGrpSpPr/>
        <p:nvPr/>
      </p:nvGrpSpPr>
      <p:grpSpPr>
        <a:xfrm>
          <a:off x="0" y="0"/>
          <a:ext cx="0" cy="0"/>
          <a:chOff x="0" y="0"/>
          <a:chExt cx="0" cy="0"/>
        </a:xfrm>
      </p:grpSpPr>
      <p:sp>
        <p:nvSpPr>
          <p:cNvPr id="55" name="Google Shape;55;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6" name="Google Shape;56;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7" name="Google Shape;57;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58" name="Google Shape;58;p6"/>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9" name="Google Shape;59;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0" name="Google Shape;60;p6">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1" name="Google Shape;61;p6"/>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2" name="Shape 62"/>
        <p:cNvGrpSpPr/>
        <p:nvPr/>
      </p:nvGrpSpPr>
      <p:grpSpPr>
        <a:xfrm>
          <a:off x="0" y="0"/>
          <a:ext cx="0" cy="0"/>
          <a:chOff x="0" y="0"/>
          <a:chExt cx="0" cy="0"/>
        </a:xfrm>
      </p:grpSpPr>
      <p:sp>
        <p:nvSpPr>
          <p:cNvPr id="63" name="Google Shape;63;p7"/>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64" name="Google Shape;64;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5" name="Google Shape;65;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66" name="Google Shape;66;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7" name="Google Shape;67;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8" name="Google Shape;68;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9" name="Google Shape;69;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70" name="Google Shape;70;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1" name="Shape 71"/>
        <p:cNvGrpSpPr/>
        <p:nvPr/>
      </p:nvGrpSpPr>
      <p:grpSpPr>
        <a:xfrm>
          <a:off x="0" y="0"/>
          <a:ext cx="0" cy="0"/>
          <a:chOff x="0" y="0"/>
          <a:chExt cx="0" cy="0"/>
        </a:xfrm>
      </p:grpSpPr>
      <p:sp>
        <p:nvSpPr>
          <p:cNvPr id="72" name="Google Shape;72;p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3" name="Google Shape;73;p8"/>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4" name="Google Shape;74;p8"/>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5" name="Google Shape;75;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76" name="Google Shape;76;p8"/>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7" name="Shape 77"/>
        <p:cNvGrpSpPr/>
        <p:nvPr/>
      </p:nvGrpSpPr>
      <p:grpSpPr>
        <a:xfrm>
          <a:off x="0" y="0"/>
          <a:ext cx="0" cy="0"/>
          <a:chOff x="0" y="0"/>
          <a:chExt cx="0" cy="0"/>
        </a:xfrm>
      </p:grpSpPr>
      <p:sp>
        <p:nvSpPr>
          <p:cNvPr id="78" name="Google Shape;7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80" name="Google Shape;80;p9"/>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81" name="Shape 81"/>
        <p:cNvGrpSpPr/>
        <p:nvPr/>
      </p:nvGrpSpPr>
      <p:grpSpPr>
        <a:xfrm>
          <a:off x="0" y="0"/>
          <a:ext cx="0" cy="0"/>
          <a:chOff x="0" y="0"/>
          <a:chExt cx="0" cy="0"/>
        </a:xfrm>
      </p:grpSpPr>
      <p:sp>
        <p:nvSpPr>
          <p:cNvPr id="82" name="Google Shape;82;p10"/>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10"/>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4" name="Google Shape;84;p10"/>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5" name="Google Shape;85;p10"/>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86" name="Google Shape;86;p10"/>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2.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11" name="Google Shape;11;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2" name="Google Shape;12;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3" name="Google Shape;13;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4" name="Google Shape;14;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15" name="Google Shape;15;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realityworks.com/products/guideweld" TargetMode="External"/></Relationships>
</file>

<file path=ppt/slides/_rels/slide2.xml.rels><?xml version="1.0" encoding="UTF-8" standalone="yes"?><Relationships xmlns="http://schemas.openxmlformats.org/package/2006/relationships"><Relationship Id="rId11" Type="http://schemas.openxmlformats.org/officeDocument/2006/relationships/slide" Target="/ppt/slides/slide10.xml"/><Relationship Id="rId10" Type="http://schemas.openxmlformats.org/officeDocument/2006/relationships/slide" Target="/ppt/slides/slide9.xm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4.xml"/><Relationship Id="rId9" Type="http://schemas.openxmlformats.org/officeDocument/2006/relationships/slide" Target="/ppt/slides/slide8.xml"/><Relationship Id="rId5" Type="http://schemas.openxmlformats.org/officeDocument/2006/relationships/slide" Target="/ppt/slides/slide4.xml"/><Relationship Id="rId6" Type="http://schemas.openxmlformats.org/officeDocument/2006/relationships/slide" Target="/ppt/slides/slide5.xml"/><Relationship Id="rId7" Type="http://schemas.openxmlformats.org/officeDocument/2006/relationships/slide" Target="/ppt/slides/slide6.xml"/><Relationship Id="rId8" Type="http://schemas.openxmlformats.org/officeDocument/2006/relationships/slide" Target="/ppt/slides/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3"/>
          <p:cNvSpPr txBox="1"/>
          <p:nvPr/>
        </p:nvSpPr>
        <p:spPr>
          <a:xfrm>
            <a:off x="-428403" y="1742831"/>
            <a:ext cx="9144000" cy="107721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i="0" lang="en-US" sz="3200" u="none" cap="none" strike="noStrike">
                <a:solidFill>
                  <a:schemeClr val="lt1"/>
                </a:solidFill>
                <a:latin typeface="Arial"/>
                <a:ea typeface="Arial"/>
                <a:cs typeface="Arial"/>
                <a:sym typeface="Arial"/>
              </a:rPr>
              <a:t>Where a WPS</a:t>
            </a:r>
            <a:endParaRPr/>
          </a:p>
          <a:p>
            <a:pPr indent="0" lvl="0" marL="0" marR="0" rtl="0" algn="r">
              <a:spcBef>
                <a:spcPts val="0"/>
              </a:spcBef>
              <a:spcAft>
                <a:spcPts val="0"/>
              </a:spcAft>
              <a:buNone/>
            </a:pPr>
            <a:r>
              <a:rPr b="1" i="0" lang="en-US" sz="3200" u="none" cap="none" strike="noStrike">
                <a:solidFill>
                  <a:schemeClr val="lt1"/>
                </a:solidFill>
                <a:latin typeface="Arial"/>
                <a:ea typeface="Arial"/>
                <a:cs typeface="Arial"/>
                <a:sym typeface="Arial"/>
              </a:rPr>
              <a:t>Comes From</a:t>
            </a:r>
            <a:endParaRPr/>
          </a:p>
        </p:txBody>
      </p:sp>
      <p:sp>
        <p:nvSpPr>
          <p:cNvPr id="108" name="Google Shape;108;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87" name="Google Shape;187;p22"/>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5: Certify Welder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Written verification that welder met the standards of the test</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needs to be present while welder is testing to insure that the test was completed in accordance to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 welder is certified ONLY to the specified positions, electrodes, filler metals, metal thicknesses, etc. that is specified in the welding code or company standards that the welder took the test for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Certifications do not transfer between companies and welding codes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There is no such thing as a universal welder certification</a:t>
            </a:r>
            <a:endParaRPr/>
          </a:p>
          <a:p>
            <a:pPr indent="0" lvl="0" marL="0" rtl="0" algn="l">
              <a:spcBef>
                <a:spcPts val="560"/>
              </a:spcBef>
              <a:spcAft>
                <a:spcPts val="0"/>
              </a:spcAft>
              <a:buClr>
                <a:schemeClr val="dk1"/>
              </a:buClr>
              <a:buSzPts val="2800"/>
              <a:buNone/>
            </a:pPr>
            <a:r>
              <a:t/>
            </a:r>
            <a:endParaRPr b="1" sz="2800">
              <a:latin typeface="Calibri"/>
              <a:ea typeface="Calibri"/>
              <a:cs typeface="Calibri"/>
              <a:sym typeface="Calibri"/>
            </a:endParaRPr>
          </a:p>
          <a:p>
            <a:pPr indent="-101600" lvl="4" marL="2057400" rtl="0" algn="l">
              <a:spcBef>
                <a:spcPts val="400"/>
              </a:spcBef>
              <a:spcAft>
                <a:spcPts val="0"/>
              </a:spcAft>
              <a:buClr>
                <a:schemeClr val="dk1"/>
              </a:buClr>
              <a:buSzPts val="2000"/>
              <a:buNone/>
            </a:pPr>
            <a:r>
              <a:t/>
            </a:r>
            <a:endParaRPr/>
          </a:p>
        </p:txBody>
      </p:sp>
      <p:sp>
        <p:nvSpPr>
          <p:cNvPr id="188" name="Google Shape;18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89" name="Google Shape;189;p22"/>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3"/>
          <p:cNvSpPr txBox="1"/>
          <p:nvPr/>
        </p:nvSpPr>
        <p:spPr>
          <a:xfrm>
            <a:off x="0" y="2747568"/>
            <a:ext cx="9144000"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4000" u="sng" cap="none" strike="noStrike">
                <a:solidFill>
                  <a:schemeClr val="hlink"/>
                </a:solidFill>
                <a:latin typeface="Arial"/>
                <a:ea typeface="Arial"/>
                <a:cs typeface="Arial"/>
                <a:sym typeface="Arial"/>
                <a:hlinkClick r:id="rId3"/>
              </a:rPr>
              <a:t>www.realityworks.com</a:t>
            </a:r>
            <a:endParaRPr b="1" i="0" sz="4000" u="none" cap="none" strike="noStrike">
              <a:solidFill>
                <a:schemeClr val="lt1"/>
              </a:solidFill>
              <a:latin typeface="Arial"/>
              <a:ea typeface="Arial"/>
              <a:cs typeface="Arial"/>
              <a:sym typeface="Arial"/>
            </a:endParaRPr>
          </a:p>
        </p:txBody>
      </p:sp>
      <p:sp>
        <p:nvSpPr>
          <p:cNvPr id="195" name="Google Shape;195;p23"/>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96" name="Google Shape;196;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97" name="Google Shape;197;p23"/>
          <p:cNvSpPr txBox="1"/>
          <p:nvPr/>
        </p:nvSpPr>
        <p:spPr>
          <a:xfrm>
            <a:off x="304799" y="6376359"/>
            <a:ext cx="1227438"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050" u="none" cap="none" strike="noStrike">
                <a:solidFill>
                  <a:schemeClr val="lt1"/>
                </a:solidFill>
                <a:latin typeface="Calibri"/>
                <a:ea typeface="Calibri"/>
                <a:cs typeface="Calibri"/>
                <a:sym typeface="Calibri"/>
              </a:rPr>
              <a:t>1032251-01</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a:t>Where a WPS Comes From</a:t>
            </a:r>
            <a:endParaRPr/>
          </a:p>
        </p:txBody>
      </p:sp>
      <p:sp>
        <p:nvSpPr>
          <p:cNvPr id="115" name="Google Shape;115;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None/>
            </a:pPr>
            <a:r>
              <a:rPr lang="en-US" sz="1800" u="sng">
                <a:solidFill>
                  <a:schemeClr val="hlink"/>
                </a:solidFill>
                <a:hlinkClick action="ppaction://hlinksldjump" r:id="rId3"/>
              </a:rPr>
              <a:t>Welding Procedure Specifications (WPS)</a:t>
            </a:r>
            <a:endParaRPr sz="1800" u="sng">
              <a:solidFill>
                <a:schemeClr val="hlink"/>
              </a:solidFill>
              <a:hlinkClick action="ppaction://hlinksldjump" r:id="rId4"/>
            </a:endParaRPr>
          </a:p>
          <a:p>
            <a:pPr indent="0" lvl="0" marL="0" rtl="0" algn="l">
              <a:spcBef>
                <a:spcPts val="360"/>
              </a:spcBef>
              <a:spcAft>
                <a:spcPts val="0"/>
              </a:spcAft>
              <a:buClr>
                <a:schemeClr val="dk1"/>
              </a:buClr>
              <a:buSzPts val="1800"/>
              <a:buNone/>
            </a:pPr>
            <a:r>
              <a:rPr lang="en-US" sz="1800" u="sng">
                <a:solidFill>
                  <a:schemeClr val="hlink"/>
                </a:solidFill>
                <a:hlinkClick action="ppaction://hlinksldjump" r:id="rId5"/>
              </a:rPr>
              <a:t>Welding Code</a:t>
            </a:r>
            <a:endParaRPr sz="1800"/>
          </a:p>
          <a:p>
            <a:pPr indent="0" lvl="0" marL="0" rtl="0" algn="l">
              <a:spcBef>
                <a:spcPts val="360"/>
              </a:spcBef>
              <a:spcAft>
                <a:spcPts val="0"/>
              </a:spcAft>
              <a:buClr>
                <a:schemeClr val="dk1"/>
              </a:buClr>
              <a:buSzPts val="1800"/>
              <a:buNone/>
            </a:pPr>
            <a:r>
              <a:rPr lang="en-US" sz="1800" u="sng">
                <a:solidFill>
                  <a:schemeClr val="hlink"/>
                </a:solidFill>
                <a:hlinkClick action="ppaction://hlinksldjump" r:id="rId6"/>
              </a:rPr>
              <a:t>Steps to Qualifying a Welding Procedure and  Certifying a Welder</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7"/>
              </a:rPr>
              <a:t>Analyze Joint Design</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8"/>
              </a:rPr>
              <a:t>Write a Welding Procedure Specification</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9"/>
              </a:rPr>
              <a:t>Qualify Welding Procedure</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10"/>
              </a:rPr>
              <a:t>Qualify Welder</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11"/>
              </a:rPr>
              <a:t>Certify Welder</a:t>
            </a:r>
            <a:endParaRPr sz="1800"/>
          </a:p>
          <a:p>
            <a:pPr indent="0" lvl="0" marL="0" rtl="0" algn="l">
              <a:spcBef>
                <a:spcPts val="380"/>
              </a:spcBef>
              <a:spcAft>
                <a:spcPts val="0"/>
              </a:spcAft>
              <a:buClr>
                <a:schemeClr val="dk1"/>
              </a:buClr>
              <a:buSzPts val="1900"/>
              <a:buNone/>
            </a:pPr>
            <a:r>
              <a:t/>
            </a:r>
            <a:endParaRPr sz="1900"/>
          </a:p>
          <a:p>
            <a:pPr indent="0" lvl="0" marL="0" rtl="0" algn="l">
              <a:spcBef>
                <a:spcPts val="380"/>
              </a:spcBef>
              <a:spcAft>
                <a:spcPts val="0"/>
              </a:spcAft>
              <a:buClr>
                <a:schemeClr val="dk1"/>
              </a:buClr>
              <a:buSzPts val="1900"/>
              <a:buNone/>
            </a:pPr>
            <a:r>
              <a:t/>
            </a:r>
            <a:endParaRPr b="1" sz="1900"/>
          </a:p>
          <a:p>
            <a:pPr indent="0" lvl="0" marL="0" rtl="0" algn="l">
              <a:spcBef>
                <a:spcPts val="640"/>
              </a:spcBef>
              <a:spcAft>
                <a:spcPts val="0"/>
              </a:spcAft>
              <a:buClr>
                <a:schemeClr val="dk1"/>
              </a:buClr>
              <a:buSzPts val="3200"/>
              <a:buNone/>
            </a:pPr>
            <a:r>
              <a:t/>
            </a:r>
            <a:endParaRPr/>
          </a:p>
        </p:txBody>
      </p:sp>
      <p:sp>
        <p:nvSpPr>
          <p:cNvPr id="116" name="Google Shape;116;p14"/>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17" name="Google Shape;117;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Procedure Specifications</a:t>
            </a:r>
            <a:endParaRPr/>
          </a:p>
        </p:txBody>
      </p:sp>
      <p:sp>
        <p:nvSpPr>
          <p:cNvPr id="124" name="Google Shape;124;p15"/>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285750" lvl="1" marL="742950" rtl="0" algn="l">
              <a:spcBef>
                <a:spcPts val="0"/>
              </a:spcBef>
              <a:spcAft>
                <a:spcPts val="0"/>
              </a:spcAft>
              <a:buClr>
                <a:schemeClr val="dk1"/>
              </a:buClr>
              <a:buSzPts val="2400"/>
              <a:buChar char="–"/>
            </a:pPr>
            <a:r>
              <a:rPr lang="en-US" sz="2400">
                <a:latin typeface="Calibri"/>
                <a:ea typeface="Calibri"/>
                <a:cs typeface="Calibri"/>
                <a:sym typeface="Calibri"/>
              </a:rPr>
              <a:t>WPS are typically used by certified welders and derived from welding code standards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A company can select a welding code to use, or create own standards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If a welding code is selected by the company performing the welding, that company will use welding procedures based on the welding code</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A WPS can be prequalified by a welding code</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If a welding procedure does not exist for a design, the procedure must be qualified</a:t>
            </a:r>
            <a:endParaRPr/>
          </a:p>
        </p:txBody>
      </p:sp>
      <p:sp>
        <p:nvSpPr>
          <p:cNvPr id="125" name="Google Shape;125;p15"/>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26" name="Google Shape;126;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Code</a:t>
            </a:r>
            <a:endParaRPr/>
          </a:p>
        </p:txBody>
      </p:sp>
      <p:sp>
        <p:nvSpPr>
          <p:cNvPr id="133" name="Google Shape;133;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285750" lvl="1" marL="742950" rtl="0" algn="l">
              <a:spcBef>
                <a:spcPts val="0"/>
              </a:spcBef>
              <a:spcAft>
                <a:spcPts val="0"/>
              </a:spcAft>
              <a:buClr>
                <a:schemeClr val="dk1"/>
              </a:buClr>
              <a:buSzPts val="2400"/>
              <a:buChar char="–"/>
            </a:pPr>
            <a:r>
              <a:rPr lang="en-US" sz="2400">
                <a:latin typeface="Calibri"/>
                <a:ea typeface="Calibri"/>
                <a:cs typeface="Calibri"/>
                <a:sym typeface="Calibri"/>
              </a:rPr>
              <a:t>There are several different types of welding codes and procedures for all metals and uses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Welding codes come from organizations such as:</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Welding Society (AWS)</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Society of Mechanical Engineers (ASME)</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Petroleum Institute (API)</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International Organization for Standardization (ISO)</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Canadian Standards Association (CSA)</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European Committee for Standardization (CEN)</a:t>
            </a:r>
            <a:endParaRPr/>
          </a:p>
        </p:txBody>
      </p:sp>
      <p:sp>
        <p:nvSpPr>
          <p:cNvPr id="134" name="Google Shape;134;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35" name="Google Shape;135;p16"/>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Procedure Specification</a:t>
            </a:r>
            <a:endParaRPr/>
          </a:p>
        </p:txBody>
      </p:sp>
      <p:sp>
        <p:nvSpPr>
          <p:cNvPr id="142" name="Google Shape;142;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1" marL="0" rtl="0" algn="l">
              <a:spcBef>
                <a:spcPts val="0"/>
              </a:spcBef>
              <a:spcAft>
                <a:spcPts val="0"/>
              </a:spcAft>
              <a:buClr>
                <a:schemeClr val="dk1"/>
              </a:buClr>
              <a:buSzPts val="3200"/>
              <a:buNone/>
            </a:pPr>
            <a:r>
              <a:rPr b="1" lang="en-US" sz="3200">
                <a:latin typeface="Calibri"/>
                <a:ea typeface="Calibri"/>
                <a:cs typeface="Calibri"/>
                <a:sym typeface="Calibri"/>
              </a:rPr>
              <a:t>Steps to Qualifying a Welding Procedure and  Certifying a Welder</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Analyze joint design</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Write a Welding Procedure Specification</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Qualify welding procedure</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Qualify welder</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Certify welder</a:t>
            </a:r>
            <a:endParaRPr/>
          </a:p>
        </p:txBody>
      </p:sp>
      <p:sp>
        <p:nvSpPr>
          <p:cNvPr id="143" name="Google Shape;143;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44" name="Google Shape;144;p17"/>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51" name="Google Shape;151;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1: Analyze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Joint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 type</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Size of weld</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Location of weld</a:t>
            </a:r>
            <a:endParaRPr/>
          </a:p>
          <a:p>
            <a:pPr indent="-133350" lvl="1" marL="742950" rtl="0" algn="l">
              <a:spcBef>
                <a:spcPts val="480"/>
              </a:spcBef>
              <a:spcAft>
                <a:spcPts val="0"/>
              </a:spcAft>
              <a:buClr>
                <a:schemeClr val="dk1"/>
              </a:buClr>
              <a:buSzPts val="2400"/>
              <a:buNone/>
            </a:pPr>
            <a:r>
              <a:t/>
            </a:r>
            <a:endParaRPr sz="2400"/>
          </a:p>
          <a:p>
            <a:pPr indent="-133350" lvl="1" marL="742950" rtl="0" algn="l">
              <a:spcBef>
                <a:spcPts val="480"/>
              </a:spcBef>
              <a:spcAft>
                <a:spcPts val="0"/>
              </a:spcAft>
              <a:buClr>
                <a:schemeClr val="dk1"/>
              </a:buClr>
              <a:buSzPts val="2400"/>
              <a:buNone/>
            </a:pPr>
            <a:r>
              <a:t/>
            </a:r>
            <a:endParaRPr sz="2400"/>
          </a:p>
        </p:txBody>
      </p:sp>
      <p:sp>
        <p:nvSpPr>
          <p:cNvPr id="152" name="Google Shape;15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53" name="Google Shape;153;p18"/>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60" name="Google Shape;160;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2: Write a Welding Procedure Specification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or a Welding Engineer will write a WPS for the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In this step, the WPS is based on information in the welding code used by the company; it is essentially an educated guess on what would work</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This WPS will need to be tested by a skilled certified welder in the next step</a:t>
            </a:r>
            <a:endParaRPr/>
          </a:p>
          <a:p>
            <a:pPr indent="-101600" lvl="2" marL="1143000" rtl="0" algn="l">
              <a:spcBef>
                <a:spcPts val="400"/>
              </a:spcBef>
              <a:spcAft>
                <a:spcPts val="0"/>
              </a:spcAft>
              <a:buClr>
                <a:schemeClr val="dk1"/>
              </a:buClr>
              <a:buSzPts val="2000"/>
              <a:buNone/>
            </a:pPr>
            <a:r>
              <a:t/>
            </a:r>
            <a:endParaRPr sz="2000"/>
          </a:p>
          <a:p>
            <a:pPr indent="-101600" lvl="2" marL="1143000" rtl="0" algn="l">
              <a:spcBef>
                <a:spcPts val="400"/>
              </a:spcBef>
              <a:spcAft>
                <a:spcPts val="0"/>
              </a:spcAft>
              <a:buClr>
                <a:schemeClr val="dk1"/>
              </a:buClr>
              <a:buSzPts val="2000"/>
              <a:buNone/>
            </a:pPr>
            <a:r>
              <a:t/>
            </a:r>
            <a:endParaRPr sz="2000"/>
          </a:p>
        </p:txBody>
      </p:sp>
      <p:sp>
        <p:nvSpPr>
          <p:cNvPr id="161" name="Google Shape;16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62" name="Google Shape;162;p19"/>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69" name="Google Shape;169;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3: Qualify Welding Procedure</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welder performs welds in accordance to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Several specimens are welded</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Welded specimens are tested using destructive and/or nondestructive testing methods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Once all tests are passed, the procedure has been proven to work</a:t>
            </a:r>
            <a:endParaRPr/>
          </a:p>
          <a:p>
            <a:pPr indent="-101600" lvl="3" marL="1600200" rtl="0" algn="l">
              <a:spcBef>
                <a:spcPts val="400"/>
              </a:spcBef>
              <a:spcAft>
                <a:spcPts val="0"/>
              </a:spcAft>
              <a:buClr>
                <a:schemeClr val="dk1"/>
              </a:buClr>
              <a:buSzPts val="2000"/>
              <a:buNone/>
            </a:pPr>
            <a:r>
              <a:t/>
            </a:r>
            <a:endParaRPr/>
          </a:p>
        </p:txBody>
      </p:sp>
      <p:sp>
        <p:nvSpPr>
          <p:cNvPr id="170" name="Google Shape;17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71" name="Google Shape;171;p20"/>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u="sng"/>
              <a:t>Steps to a WPS</a:t>
            </a:r>
            <a:endParaRPr/>
          </a:p>
        </p:txBody>
      </p:sp>
      <p:sp>
        <p:nvSpPr>
          <p:cNvPr id="178" name="Google Shape;178;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4: Qualify Welder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Welders will take a welding qualification test in accordance to the qualified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 welder qualification test is typically similar to the one used to qualify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will test the weld specimens using destructive and/or nondestructive testing methods and determine whether the test passed or failed</a:t>
            </a:r>
            <a:endParaRPr/>
          </a:p>
          <a:p>
            <a:pPr indent="-101600" lvl="4" marL="2057400" rtl="0" algn="l">
              <a:spcBef>
                <a:spcPts val="400"/>
              </a:spcBef>
              <a:spcAft>
                <a:spcPts val="0"/>
              </a:spcAft>
              <a:buClr>
                <a:schemeClr val="dk1"/>
              </a:buClr>
              <a:buSzPts val="2000"/>
              <a:buNone/>
            </a:pPr>
            <a:r>
              <a:t/>
            </a:r>
            <a:endParaRPr/>
          </a:p>
        </p:txBody>
      </p:sp>
      <p:sp>
        <p:nvSpPr>
          <p:cNvPr id="179" name="Google Shape;17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80" name="Google Shape;180;p21"/>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Welding Curriculum PP templa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