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 name="Google Shape;91;p1: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 name="Google Shape;92;p1: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83" name="Google Shape;183;p1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1" name="Google Shape;191;p1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9" name="Google Shape;199;p1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10" name="Google Shape;210;p1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19" name="Google Shape;219;p1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28" name="Google Shape;228;p1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37" name="Google Shape;237;p1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45" name="Google Shape;245;p1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53" name="Google Shape;253;p1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1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63" name="Google Shape;263;p1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 name="Google Shape;99;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72" name="Google Shape;272;p2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2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82" name="Google Shape;282;p2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2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97" name="Google Shape;297;p2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2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06" name="Google Shape;306;p2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2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15" name="Google Shape;315;p2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2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23" name="Google Shape;323;p2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31" name="Google Shape;331;p2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2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39" name="Google Shape;339;p2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2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47" name="Google Shape;347;p2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2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55" name="Google Shape;355;p2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7" name="Google Shape;107;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4" name="Google Shape;114;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7" name="Google Shape;127;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9" name="Google Shape;139;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51" name="Google Shape;151;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63" name="Google Shape;163;p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72" name="Google Shape;172;p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 Id="rId4" Type="http://schemas.openxmlformats.org/officeDocument/2006/relationships/hyperlink" Target="http://www.realityworks.com/"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hyperlink" Target="http://www.realityworks.com/"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 Id="rId4" Type="http://schemas.openxmlformats.org/officeDocument/2006/relationships/hyperlink" Target="http://www.realityworks.com/" TargetMode="Externa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hyperlink" Target="http://www.realityworks.com/" TargetMode="Externa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7" name="Shape 17"/>
        <p:cNvGrpSpPr/>
        <p:nvPr/>
      </p:nvGrpSpPr>
      <p:grpSpPr>
        <a:xfrm>
          <a:off x="0" y="0"/>
          <a:ext cx="0" cy="0"/>
          <a:chOff x="0" y="0"/>
          <a:chExt cx="0" cy="0"/>
        </a:xfrm>
      </p:grpSpPr>
      <p:sp>
        <p:nvSpPr>
          <p:cNvPr id="18" name="Google Shape;18;p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0" name="Google Shape;20;p2"/>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1" name="Google Shape;21;p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22" name="Google Shape;22;p2"/>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23" name="Google Shape;23;p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 name="Google Shape;24;p2">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77" name="Shape 77"/>
        <p:cNvGrpSpPr/>
        <p:nvPr/>
      </p:nvGrpSpPr>
      <p:grpSpPr>
        <a:xfrm>
          <a:off x="0" y="0"/>
          <a:ext cx="0" cy="0"/>
          <a:chOff x="0" y="0"/>
          <a:chExt cx="0" cy="0"/>
        </a:xfrm>
      </p:grpSpPr>
      <p:sp>
        <p:nvSpPr>
          <p:cNvPr id="78" name="Google Shape;78;p11"/>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11"/>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0" name="Google Shape;80;p11"/>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1" name="Google Shape;81;p1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3" name="Shape 83"/>
        <p:cNvGrpSpPr/>
        <p:nvPr/>
      </p:nvGrpSpPr>
      <p:grpSpPr>
        <a:xfrm>
          <a:off x="0" y="0"/>
          <a:ext cx="0" cy="0"/>
          <a:chOff x="0" y="0"/>
          <a:chExt cx="0" cy="0"/>
        </a:xfrm>
      </p:grpSpPr>
      <p:sp>
        <p:nvSpPr>
          <p:cNvPr id="84" name="Google Shape;84;p1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12"/>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7" name="Google Shape;87;p1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5" name="Shape 25"/>
        <p:cNvGrpSpPr/>
        <p:nvPr/>
      </p:nvGrpSpPr>
      <p:grpSpPr>
        <a:xfrm>
          <a:off x="0" y="0"/>
          <a:ext cx="0" cy="0"/>
          <a:chOff x="0" y="0"/>
          <a:chExt cx="0" cy="0"/>
        </a:xfrm>
      </p:grpSpPr>
      <p:sp>
        <p:nvSpPr>
          <p:cNvPr id="26" name="Google Shape;26;p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8" name="Google Shape;28;p3"/>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9" name="Google Shape;29;p3"/>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 name="Google Shape;30;p3"/>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 name="Google Shape;31;p3"/>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3">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33" name="Shape 33"/>
        <p:cNvGrpSpPr/>
        <p:nvPr/>
      </p:nvGrpSpPr>
      <p:grpSpPr>
        <a:xfrm>
          <a:off x="0" y="0"/>
          <a:ext cx="0" cy="0"/>
          <a:chOff x="0" y="0"/>
          <a:chExt cx="0" cy="0"/>
        </a:xfrm>
      </p:grpSpPr>
      <p:sp>
        <p:nvSpPr>
          <p:cNvPr id="34" name="Google Shape;34;p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5" name="Google Shape;35;p4"/>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6" name="Google Shape;36;p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38" name="Shape 38"/>
        <p:cNvGrpSpPr/>
        <p:nvPr/>
      </p:nvGrpSpPr>
      <p:grpSpPr>
        <a:xfrm>
          <a:off x="0" y="0"/>
          <a:ext cx="0" cy="0"/>
          <a:chOff x="0" y="0"/>
          <a:chExt cx="0" cy="0"/>
        </a:xfrm>
      </p:grpSpPr>
      <p:sp>
        <p:nvSpPr>
          <p:cNvPr id="39" name="Google Shape;39;p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0" name="Google Shape;40;p5"/>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41" name="Google Shape;41;p5"/>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42" name="Google Shape;42;p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44" name="Shape 44"/>
        <p:cNvGrpSpPr/>
        <p:nvPr/>
      </p:nvGrpSpPr>
      <p:grpSpPr>
        <a:xfrm>
          <a:off x="0" y="0"/>
          <a:ext cx="0" cy="0"/>
          <a:chOff x="0" y="0"/>
          <a:chExt cx="0" cy="0"/>
        </a:xfrm>
      </p:grpSpPr>
      <p:sp>
        <p:nvSpPr>
          <p:cNvPr id="45" name="Google Shape;45;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6"/>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8" name="Google Shape;48;p6"/>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49" name="Google Shape;49;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 name="Google Shape;50;p6">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51" name="Google Shape;51;p6"/>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
        <p:nvSpPr>
          <p:cNvPr id="52" name="Google Shape;52;p6"/>
          <p:cNvSpPr txBox="1"/>
          <p:nvPr/>
        </p:nvSpPr>
        <p:spPr>
          <a:xfrm>
            <a:off x="378823" y="5791200"/>
            <a:ext cx="2438401" cy="2308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lang="en-US" sz="900">
                <a:solidFill>
                  <a:schemeClr val="lt1"/>
                </a:solidFill>
                <a:latin typeface="Calibri"/>
                <a:ea typeface="Calibri"/>
                <a:cs typeface="Calibri"/>
                <a:sym typeface="Calibri"/>
              </a:rPr>
              <a:t>1040821-01A </a:t>
            </a:r>
            <a:r>
              <a:rPr lang="en-US" sz="900">
                <a:solidFill>
                  <a:schemeClr val="lt1"/>
                </a:solidFill>
                <a:latin typeface="Arial"/>
                <a:ea typeface="Arial"/>
                <a:cs typeface="Arial"/>
                <a:sym typeface="Arial"/>
              </a:rPr>
              <a:t>	</a:t>
            </a:r>
            <a:r>
              <a:rPr lang="en-US" sz="900">
                <a:solidFill>
                  <a:schemeClr val="dk1"/>
                </a:solidFill>
                <a:latin typeface="Calibri"/>
                <a:ea typeface="Calibri"/>
                <a:cs typeface="Calibri"/>
                <a:sym typeface="Calibri"/>
              </a:rPr>
              <a:t>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53" name="Shape 53"/>
        <p:cNvGrpSpPr/>
        <p:nvPr/>
      </p:nvGrpSpPr>
      <p:grpSpPr>
        <a:xfrm>
          <a:off x="0" y="0"/>
          <a:ext cx="0" cy="0"/>
          <a:chOff x="0" y="0"/>
          <a:chExt cx="0" cy="0"/>
        </a:xfrm>
      </p:grpSpPr>
      <p:sp>
        <p:nvSpPr>
          <p:cNvPr id="54" name="Google Shape;54;p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6" name="Google Shape;56;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7" name="Google Shape;57;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58" name="Google Shape;58;p7"/>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59" name="Google Shape;59;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7">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61" name="Shape 61"/>
        <p:cNvGrpSpPr/>
        <p:nvPr/>
      </p:nvGrpSpPr>
      <p:grpSpPr>
        <a:xfrm>
          <a:off x="0" y="0"/>
          <a:ext cx="0" cy="0"/>
          <a:chOff x="0" y="0"/>
          <a:chExt cx="0" cy="0"/>
        </a:xfrm>
      </p:grpSpPr>
      <p:sp>
        <p:nvSpPr>
          <p:cNvPr id="62" name="Google Shape;62;p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64" name="Google Shape;64;p8"/>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65" name="Google Shape;65;p8"/>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 name="Google Shape;66;p8"/>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 name="Google Shape;67;p8">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8" name="Google Shape;68;p8"/>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69" name="Google Shape;69;p8"/>
          <p:cNvPicPr preferRelativeResize="0"/>
          <p:nvPr/>
        </p:nvPicPr>
        <p:blipFill rotWithShape="1">
          <a:blip r:embed="rId4">
            <a:alphaModFix/>
          </a:blip>
          <a:srcRect b="0" l="0" r="0" t="0"/>
          <a:stretch/>
        </p:blipFill>
        <p:spPr>
          <a:xfrm>
            <a:off x="1219200" y="1823276"/>
            <a:ext cx="1981200" cy="1981200"/>
          </a:xfrm>
          <a:prstGeom prst="rect">
            <a:avLst/>
          </a:prstGeom>
          <a:noFill/>
          <a:ln cap="flat" cmpd="sng" w="76200">
            <a:solidFill>
              <a:srgbClr val="FF0000"/>
            </a:solidFill>
            <a:prstDash val="solid"/>
            <a:round/>
            <a:headEnd len="sm" w="sm" type="none"/>
            <a:tailEnd len="sm" w="sm" type="none"/>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70" name="Shape 70"/>
        <p:cNvGrpSpPr/>
        <p:nvPr/>
      </p:nvGrpSpPr>
      <p:grpSpPr>
        <a:xfrm>
          <a:off x="0" y="0"/>
          <a:ext cx="0" cy="0"/>
          <a:chOff x="0" y="0"/>
          <a:chExt cx="0" cy="0"/>
        </a:xfrm>
      </p:grpSpPr>
      <p:sp>
        <p:nvSpPr>
          <p:cNvPr id="71" name="Google Shape;71;p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3" name="Shape 73"/>
        <p:cNvGrpSpPr/>
        <p:nvPr/>
      </p:nvGrpSpPr>
      <p:grpSpPr>
        <a:xfrm>
          <a:off x="0" y="0"/>
          <a:ext cx="0" cy="0"/>
          <a:chOff x="0" y="0"/>
          <a:chExt cx="0" cy="0"/>
        </a:xfrm>
      </p:grpSpPr>
      <p:sp>
        <p:nvSpPr>
          <p:cNvPr id="74" name="Google Shape;74;p1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5" name="Google Shape;75;p1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4.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2.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 name="Google Shape;11;p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1" i="1" sz="14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3" name="Google Shape;13;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4" name="Google Shape;14;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5" name="Google Shape;15;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 name="Google Shape;16;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7.jpg"/><Relationship Id="rId4" Type="http://schemas.openxmlformats.org/officeDocument/2006/relationships/image" Target="../media/image13.jpg"/><Relationship Id="rId5"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5.jp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2.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0.jpg"/><Relationship Id="rId4" Type="http://schemas.openxmlformats.org/officeDocument/2006/relationships/image" Target="../media/image26.jpg"/><Relationship Id="rId5" Type="http://schemas.openxmlformats.org/officeDocument/2006/relationships/image" Target="../media/image24.jpg"/><Relationship Id="rId6" Type="http://schemas.openxmlformats.org/officeDocument/2006/relationships/image" Target="../media/image2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3"/>
          <p:cNvSpPr/>
          <p:nvPr/>
        </p:nvSpPr>
        <p:spPr>
          <a:xfrm>
            <a:off x="7162800" y="6172200"/>
            <a:ext cx="1752600" cy="609600"/>
          </a:xfrm>
          <a:prstGeom prst="rect">
            <a:avLst/>
          </a:prstGeom>
          <a:solidFill>
            <a:srgbClr val="ED920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5" name="Google Shape;95;p1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96" name="Google Shape;96;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2"/>
          <p:cNvSpPr txBox="1"/>
          <p:nvPr>
            <p:ph type="title"/>
          </p:nvPr>
        </p:nvSpPr>
        <p:spPr>
          <a:xfrm>
            <a:off x="457200" y="533399"/>
            <a:ext cx="8229600" cy="10668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Individual Branch Circuits</a:t>
            </a:r>
            <a:endParaRPr/>
          </a:p>
        </p:txBody>
      </p:sp>
      <p:sp>
        <p:nvSpPr>
          <p:cNvPr id="186" name="Google Shape;186;p22"/>
          <p:cNvSpPr txBox="1"/>
          <p:nvPr>
            <p:ph idx="1" type="body"/>
          </p:nvPr>
        </p:nvSpPr>
        <p:spPr>
          <a:xfrm>
            <a:off x="457200" y="1828800"/>
            <a:ext cx="8229600" cy="4038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Individual branch circuits are a series of lights or outlets, or single larger loads.</a:t>
            </a:r>
            <a:endParaRPr/>
          </a:p>
          <a:p>
            <a:pPr indent="-342900" lvl="0" marL="342900" rtl="0" algn="l">
              <a:spcBef>
                <a:spcPts val="360"/>
              </a:spcBef>
              <a:spcAft>
                <a:spcPts val="0"/>
              </a:spcAft>
              <a:buClr>
                <a:schemeClr val="dk1"/>
              </a:buClr>
              <a:buSzPts val="1800"/>
              <a:buChar char="•"/>
            </a:pPr>
            <a:r>
              <a:rPr lang="en-US" sz="1800"/>
              <a:t>Branch circuits should be designed based on load capacity and location, then labeled appropriately.</a:t>
            </a:r>
            <a:endParaRPr/>
          </a:p>
          <a:p>
            <a:pPr indent="-285750" lvl="1" marL="742950" rtl="0" algn="l">
              <a:spcBef>
                <a:spcPts val="320"/>
              </a:spcBef>
              <a:spcAft>
                <a:spcPts val="0"/>
              </a:spcAft>
              <a:buClr>
                <a:schemeClr val="dk1"/>
              </a:buClr>
              <a:buSzPts val="1600"/>
              <a:buFont typeface="Arial"/>
              <a:buChar char="•"/>
            </a:pPr>
            <a:r>
              <a:rPr lang="en-US" sz="1600"/>
              <a:t>The National Electrical Code provides direction on branch circuit design and limitations</a:t>
            </a:r>
            <a:endParaRPr/>
          </a:p>
          <a:p>
            <a:pPr indent="-342900" lvl="0" marL="342900" rtl="0" algn="l">
              <a:spcBef>
                <a:spcPts val="360"/>
              </a:spcBef>
              <a:spcAft>
                <a:spcPts val="0"/>
              </a:spcAft>
              <a:buClr>
                <a:schemeClr val="dk1"/>
              </a:buClr>
              <a:buSzPts val="1800"/>
              <a:buChar char="•"/>
            </a:pPr>
            <a:r>
              <a:rPr lang="en-US" sz="1800"/>
              <a:t>Consider the maximum expected load. How many lights, or permanently-attached loads, will be on the same circuit? Must be less than the breaker rating. </a:t>
            </a:r>
            <a:endParaRPr/>
          </a:p>
          <a:p>
            <a:pPr indent="-342900" lvl="0" marL="342900" rtl="0" algn="l">
              <a:spcBef>
                <a:spcPts val="360"/>
              </a:spcBef>
              <a:spcAft>
                <a:spcPts val="0"/>
              </a:spcAft>
              <a:buClr>
                <a:schemeClr val="dk1"/>
              </a:buClr>
              <a:buSzPts val="1800"/>
              <a:buChar char="•"/>
            </a:pPr>
            <a:r>
              <a:rPr lang="en-US" sz="1800"/>
              <a:t>Some areas require dedicated branches such as laundry, small kitchen appliances, and bathrooms because of the expected load.</a:t>
            </a:r>
            <a:endParaRPr/>
          </a:p>
          <a:p>
            <a:pPr indent="-342900" lvl="0" marL="342900" rtl="0" algn="l">
              <a:spcBef>
                <a:spcPts val="360"/>
              </a:spcBef>
              <a:spcAft>
                <a:spcPts val="0"/>
              </a:spcAft>
              <a:buClr>
                <a:schemeClr val="dk1"/>
              </a:buClr>
              <a:buSzPts val="1800"/>
              <a:buChar char="•"/>
            </a:pPr>
            <a:r>
              <a:rPr lang="en-US" sz="1800"/>
              <a:t>Typical branches could include Bathroom, 1</a:t>
            </a:r>
            <a:r>
              <a:rPr baseline="30000" lang="en-US" sz="1800"/>
              <a:t>st</a:t>
            </a:r>
            <a:r>
              <a:rPr lang="en-US" sz="1800"/>
              <a:t> Floor Lights, 2</a:t>
            </a:r>
            <a:r>
              <a:rPr baseline="30000" lang="en-US" sz="1800"/>
              <a:t>nd</a:t>
            </a:r>
            <a:r>
              <a:rPr lang="en-US" sz="1800"/>
              <a:t> Floor Outlets, Kitchen Lights, Kitchen 20A outlets, Dishwasher, Dryer, Furnace, A/C, etc… </a:t>
            </a:r>
            <a:endParaRPr/>
          </a:p>
        </p:txBody>
      </p:sp>
      <p:sp>
        <p:nvSpPr>
          <p:cNvPr id="187" name="Google Shape;187;p2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88" name="Google Shape;188;p2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3"/>
          <p:cNvSpPr txBox="1"/>
          <p:nvPr>
            <p:ph type="title"/>
          </p:nvPr>
        </p:nvSpPr>
        <p:spPr>
          <a:xfrm>
            <a:off x="457200" y="533400"/>
            <a:ext cx="8229600" cy="1066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Individual Branch Circuits</a:t>
            </a:r>
            <a:endParaRPr/>
          </a:p>
        </p:txBody>
      </p:sp>
      <p:sp>
        <p:nvSpPr>
          <p:cNvPr id="194" name="Google Shape;194;p2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95" name="Google Shape;195;p2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196" name="Google Shape;196;p23"/>
          <p:cNvPicPr preferRelativeResize="0"/>
          <p:nvPr/>
        </p:nvPicPr>
        <p:blipFill rotWithShape="1">
          <a:blip r:embed="rId3">
            <a:alphaModFix/>
          </a:blip>
          <a:srcRect b="4426" l="0" r="0" t="0"/>
          <a:stretch/>
        </p:blipFill>
        <p:spPr>
          <a:xfrm>
            <a:off x="1176837" y="1295400"/>
            <a:ext cx="6781800" cy="4419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4"/>
          <p:cNvSpPr txBox="1"/>
          <p:nvPr>
            <p:ph type="title"/>
          </p:nvPr>
        </p:nvSpPr>
        <p:spPr>
          <a:xfrm>
            <a:off x="457200" y="457199"/>
            <a:ext cx="8229600" cy="11430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Types of Cable</a:t>
            </a:r>
            <a:endParaRPr/>
          </a:p>
        </p:txBody>
      </p:sp>
      <p:sp>
        <p:nvSpPr>
          <p:cNvPr id="202" name="Google Shape;202;p24"/>
          <p:cNvSpPr txBox="1"/>
          <p:nvPr>
            <p:ph idx="1" type="body"/>
          </p:nvPr>
        </p:nvSpPr>
        <p:spPr>
          <a:xfrm>
            <a:off x="457200" y="1828800"/>
            <a:ext cx="5867400" cy="3505201"/>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Nonmetallic sheathed cable (NM or “Romex”)</a:t>
            </a:r>
            <a:endParaRPr/>
          </a:p>
          <a:p>
            <a:pPr indent="-285750" lvl="1" marL="742950" rtl="0" algn="l">
              <a:spcBef>
                <a:spcPts val="320"/>
              </a:spcBef>
              <a:spcAft>
                <a:spcPts val="0"/>
              </a:spcAft>
              <a:buClr>
                <a:schemeClr val="dk1"/>
              </a:buClr>
              <a:buSzPts val="1600"/>
              <a:buFont typeface="Arial"/>
              <a:buChar char="•"/>
            </a:pPr>
            <a:r>
              <a:rPr lang="en-US" sz="1600"/>
              <a:t>Copper or aluminum wire covered with paper, rubber, or vinyl insulation</a:t>
            </a:r>
            <a:endParaRPr/>
          </a:p>
          <a:p>
            <a:pPr indent="-285750" lvl="1" marL="742950" rtl="0" algn="l">
              <a:spcBef>
                <a:spcPts val="320"/>
              </a:spcBef>
              <a:spcAft>
                <a:spcPts val="0"/>
              </a:spcAft>
              <a:buClr>
                <a:schemeClr val="dk1"/>
              </a:buClr>
              <a:buSzPts val="1600"/>
              <a:buFont typeface="Arial"/>
              <a:buChar char="•"/>
            </a:pPr>
            <a:r>
              <a:rPr lang="en-US" sz="1600"/>
              <a:t>Most commonly used indoor residential wire type</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Armored cable (AC or BX) </a:t>
            </a:r>
            <a:endParaRPr/>
          </a:p>
          <a:p>
            <a:pPr indent="-285750" lvl="1" marL="742950" rtl="0" algn="l">
              <a:spcBef>
                <a:spcPts val="320"/>
              </a:spcBef>
              <a:spcAft>
                <a:spcPts val="0"/>
              </a:spcAft>
              <a:buClr>
                <a:schemeClr val="dk1"/>
              </a:buClr>
              <a:buSzPts val="1600"/>
              <a:buFont typeface="Arial"/>
              <a:buChar char="•"/>
            </a:pPr>
            <a:r>
              <a:rPr lang="en-US" sz="1600"/>
              <a:t>Flexible metal sheath with individual insulated wires inside</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Conduit</a:t>
            </a:r>
            <a:endParaRPr/>
          </a:p>
          <a:p>
            <a:pPr indent="-285750" lvl="1" marL="742950" rtl="0" algn="l">
              <a:spcBef>
                <a:spcPts val="320"/>
              </a:spcBef>
              <a:spcAft>
                <a:spcPts val="0"/>
              </a:spcAft>
              <a:buClr>
                <a:schemeClr val="dk1"/>
              </a:buClr>
              <a:buSzPts val="1600"/>
              <a:buFont typeface="Arial"/>
              <a:buChar char="•"/>
            </a:pPr>
            <a:r>
              <a:rPr lang="en-US" sz="1600"/>
              <a:t>Tubing with individual insulated wires inside</a:t>
            </a:r>
            <a:endParaRPr/>
          </a:p>
          <a:p>
            <a:pPr indent="0" lvl="1" marL="457200" rtl="0" algn="l">
              <a:spcBef>
                <a:spcPts val="400"/>
              </a:spcBef>
              <a:spcAft>
                <a:spcPts val="0"/>
              </a:spcAft>
              <a:buClr>
                <a:schemeClr val="dk1"/>
              </a:buClr>
              <a:buSzPts val="2000"/>
              <a:buNone/>
            </a:pPr>
            <a:r>
              <a:t/>
            </a:r>
            <a:endParaRPr/>
          </a:p>
        </p:txBody>
      </p:sp>
      <p:sp>
        <p:nvSpPr>
          <p:cNvPr id="203" name="Google Shape;203;p2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04" name="Google Shape;204;p2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descr="File:Romex cable.agr.jpg" id="205" name="Google Shape;205;p24"/>
          <p:cNvPicPr preferRelativeResize="0"/>
          <p:nvPr/>
        </p:nvPicPr>
        <p:blipFill rotWithShape="1">
          <a:blip r:embed="rId3">
            <a:alphaModFix/>
          </a:blip>
          <a:srcRect b="0" l="0" r="0" t="0"/>
          <a:stretch/>
        </p:blipFill>
        <p:spPr>
          <a:xfrm>
            <a:off x="7086600" y="1676400"/>
            <a:ext cx="1597025" cy="1197769"/>
          </a:xfrm>
          <a:prstGeom prst="rect">
            <a:avLst/>
          </a:prstGeom>
          <a:noFill/>
          <a:ln>
            <a:noFill/>
          </a:ln>
        </p:spPr>
      </p:pic>
      <p:pic>
        <p:nvPicPr>
          <p:cNvPr descr="12/2C Aluminum Armored Health Care Facilities Cable" id="206" name="Google Shape;206;p24"/>
          <p:cNvPicPr preferRelativeResize="0"/>
          <p:nvPr/>
        </p:nvPicPr>
        <p:blipFill rotWithShape="1">
          <a:blip r:embed="rId4">
            <a:alphaModFix/>
          </a:blip>
          <a:srcRect b="0" l="0" r="0" t="0"/>
          <a:stretch/>
        </p:blipFill>
        <p:spPr>
          <a:xfrm>
            <a:off x="7239000" y="3048000"/>
            <a:ext cx="1524000" cy="1524000"/>
          </a:xfrm>
          <a:prstGeom prst="rect">
            <a:avLst/>
          </a:prstGeom>
          <a:noFill/>
          <a:ln>
            <a:noFill/>
          </a:ln>
        </p:spPr>
      </p:pic>
      <p:pic>
        <p:nvPicPr>
          <p:cNvPr id="207" name="Google Shape;207;p24"/>
          <p:cNvPicPr preferRelativeResize="0"/>
          <p:nvPr/>
        </p:nvPicPr>
        <p:blipFill rotWithShape="1">
          <a:blip r:embed="rId5">
            <a:alphaModFix/>
          </a:blip>
          <a:srcRect b="0" l="0" r="0" t="0"/>
          <a:stretch/>
        </p:blipFill>
        <p:spPr>
          <a:xfrm rot="5400000">
            <a:off x="7426294" y="4156106"/>
            <a:ext cx="1073212" cy="12954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5"/>
          <p:cNvSpPr txBox="1"/>
          <p:nvPr>
            <p:ph type="title"/>
          </p:nvPr>
        </p:nvSpPr>
        <p:spPr>
          <a:xfrm>
            <a:off x="457200" y="457200"/>
            <a:ext cx="8229600" cy="118268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Wire Types</a:t>
            </a:r>
            <a:endParaRPr/>
          </a:p>
        </p:txBody>
      </p:sp>
      <p:sp>
        <p:nvSpPr>
          <p:cNvPr id="213" name="Google Shape;213;p25"/>
          <p:cNvSpPr txBox="1"/>
          <p:nvPr>
            <p:ph idx="1" type="body"/>
          </p:nvPr>
        </p:nvSpPr>
        <p:spPr>
          <a:xfrm>
            <a:off x="457199" y="1828800"/>
            <a:ext cx="8229601" cy="38100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Copper is the most common type of household wire. Aluminum can be used, but if so, it must be a size larger.</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Sizes – the lower the gauge, the bigger the wire:</a:t>
            </a:r>
            <a:endParaRPr/>
          </a:p>
          <a:p>
            <a:pPr indent="-285750" lvl="1" marL="742950" rtl="0" algn="l">
              <a:spcBef>
                <a:spcPts val="320"/>
              </a:spcBef>
              <a:spcAft>
                <a:spcPts val="0"/>
              </a:spcAft>
              <a:buClr>
                <a:schemeClr val="dk1"/>
              </a:buClr>
              <a:buSzPts val="1600"/>
              <a:buFont typeface="Arial"/>
              <a:buChar char="•"/>
            </a:pPr>
            <a:r>
              <a:rPr lang="en-US" sz="1600"/>
              <a:t>14 Gauge – 15 amp circuits</a:t>
            </a:r>
            <a:endParaRPr/>
          </a:p>
          <a:p>
            <a:pPr indent="-285750" lvl="1" marL="742950" rtl="0" algn="l">
              <a:spcBef>
                <a:spcPts val="320"/>
              </a:spcBef>
              <a:spcAft>
                <a:spcPts val="0"/>
              </a:spcAft>
              <a:buClr>
                <a:schemeClr val="dk1"/>
              </a:buClr>
              <a:buSzPts val="1600"/>
              <a:buFont typeface="Arial"/>
              <a:buChar char="•"/>
            </a:pPr>
            <a:r>
              <a:rPr lang="en-US" sz="1600"/>
              <a:t>12 Gauge – 20 amp circuits</a:t>
            </a:r>
            <a:endParaRPr/>
          </a:p>
          <a:p>
            <a:pPr indent="-285750" lvl="1" marL="742950" rtl="0" algn="l">
              <a:spcBef>
                <a:spcPts val="320"/>
              </a:spcBef>
              <a:spcAft>
                <a:spcPts val="0"/>
              </a:spcAft>
              <a:buClr>
                <a:schemeClr val="dk1"/>
              </a:buClr>
              <a:buSzPts val="1600"/>
              <a:buFont typeface="Arial"/>
              <a:buChar char="•"/>
            </a:pPr>
            <a:r>
              <a:rPr lang="en-US" sz="1600"/>
              <a:t>10 Gauge – 30 amp circuits</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Wires have resistance and will lose power if                                                              they are too long, potentially damaging loads.                                                      Use larger size wires for longer runs.</a:t>
            </a:r>
            <a:endParaRPr/>
          </a:p>
        </p:txBody>
      </p:sp>
      <p:sp>
        <p:nvSpPr>
          <p:cNvPr id="214" name="Google Shape;214;p2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15" name="Google Shape;215;p2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216" name="Google Shape;216;p25"/>
          <p:cNvPicPr preferRelativeResize="0"/>
          <p:nvPr/>
        </p:nvPicPr>
        <p:blipFill rotWithShape="1">
          <a:blip r:embed="rId3">
            <a:alphaModFix/>
          </a:blip>
          <a:srcRect b="0" l="0" r="0" t="0"/>
          <a:stretch/>
        </p:blipFill>
        <p:spPr>
          <a:xfrm>
            <a:off x="5486400" y="3200400"/>
            <a:ext cx="3657600" cy="209803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6"/>
          <p:cNvSpPr txBox="1"/>
          <p:nvPr>
            <p:ph type="title"/>
          </p:nvPr>
        </p:nvSpPr>
        <p:spPr>
          <a:xfrm>
            <a:off x="457200" y="533400"/>
            <a:ext cx="8229600" cy="1066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Wire Identification</a:t>
            </a:r>
            <a:endParaRPr/>
          </a:p>
        </p:txBody>
      </p:sp>
      <p:sp>
        <p:nvSpPr>
          <p:cNvPr id="222" name="Google Shape;222;p26"/>
          <p:cNvSpPr txBox="1"/>
          <p:nvPr>
            <p:ph idx="1" type="body"/>
          </p:nvPr>
        </p:nvSpPr>
        <p:spPr>
          <a:xfrm>
            <a:off x="457200" y="1828800"/>
            <a:ext cx="8229600" cy="35052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Standards dictate that wires are marked with gauge, number of wires, grounding, voltage rating, and other ratings. </a:t>
            </a:r>
            <a:endParaRPr/>
          </a:p>
          <a:p>
            <a:pPr indent="0" lvl="1" marL="457200" rtl="0" algn="l">
              <a:spcBef>
                <a:spcPts val="400"/>
              </a:spcBef>
              <a:spcAft>
                <a:spcPts val="0"/>
              </a:spcAft>
              <a:buClr>
                <a:schemeClr val="dk1"/>
              </a:buClr>
              <a:buSzPts val="2000"/>
              <a:buNone/>
            </a:pPr>
            <a:r>
              <a:t/>
            </a:r>
            <a:endParaRPr/>
          </a:p>
        </p:txBody>
      </p:sp>
      <p:sp>
        <p:nvSpPr>
          <p:cNvPr id="223" name="Google Shape;223;p2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24" name="Google Shape;224;p2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225" name="Google Shape;225;p26"/>
          <p:cNvPicPr preferRelativeResize="0"/>
          <p:nvPr/>
        </p:nvPicPr>
        <p:blipFill rotWithShape="1">
          <a:blip r:embed="rId3">
            <a:alphaModFix/>
          </a:blip>
          <a:srcRect b="0" l="0" r="0" t="0"/>
          <a:stretch/>
        </p:blipFill>
        <p:spPr>
          <a:xfrm>
            <a:off x="1824537" y="2954624"/>
            <a:ext cx="5486400" cy="125355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27"/>
          <p:cNvSpPr txBox="1"/>
          <p:nvPr>
            <p:ph type="title"/>
          </p:nvPr>
        </p:nvSpPr>
        <p:spPr>
          <a:xfrm>
            <a:off x="457200" y="304800"/>
            <a:ext cx="8229600" cy="133511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Some Commonly Used </a:t>
            </a:r>
            <a:br>
              <a:rPr lang="en-US"/>
            </a:br>
            <a:r>
              <a:rPr lang="en-US"/>
              <a:t>Wire Types</a:t>
            </a:r>
            <a:endParaRPr/>
          </a:p>
        </p:txBody>
      </p:sp>
      <p:sp>
        <p:nvSpPr>
          <p:cNvPr id="231" name="Google Shape;231;p2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32" name="Google Shape;232;p2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33" name="Google Shape;233;p27"/>
          <p:cNvSpPr txBox="1"/>
          <p:nvPr>
            <p:ph idx="1" type="body"/>
          </p:nvPr>
        </p:nvSpPr>
        <p:spPr>
          <a:xfrm>
            <a:off x="457200" y="1828800"/>
            <a:ext cx="4038600" cy="4190999"/>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14-2  </a:t>
            </a:r>
            <a:endParaRPr/>
          </a:p>
          <a:p>
            <a:pPr indent="-285750" lvl="1" marL="742950" rtl="0" algn="l">
              <a:spcBef>
                <a:spcPts val="360"/>
              </a:spcBef>
              <a:spcAft>
                <a:spcPts val="0"/>
              </a:spcAft>
              <a:buClr>
                <a:schemeClr val="dk1"/>
              </a:buClr>
              <a:buSzPts val="1800"/>
              <a:buFont typeface="Arial"/>
              <a:buChar char="•"/>
            </a:pPr>
            <a:r>
              <a:rPr lang="en-US" sz="1800"/>
              <a:t>1 Black 14-gauge wire</a:t>
            </a:r>
            <a:endParaRPr/>
          </a:p>
          <a:p>
            <a:pPr indent="-285750" lvl="1" marL="742950" rtl="0" algn="l">
              <a:spcBef>
                <a:spcPts val="360"/>
              </a:spcBef>
              <a:spcAft>
                <a:spcPts val="0"/>
              </a:spcAft>
              <a:buClr>
                <a:schemeClr val="dk1"/>
              </a:buClr>
              <a:buSzPts val="1800"/>
              <a:buFont typeface="Arial"/>
              <a:buChar char="•"/>
            </a:pPr>
            <a:r>
              <a:rPr lang="en-US" sz="1800"/>
              <a:t>1 White 14-gauge wire</a:t>
            </a:r>
            <a:endParaRPr/>
          </a:p>
          <a:p>
            <a:pPr indent="-228600" lvl="0" marL="342900" rtl="0" algn="l">
              <a:spcBef>
                <a:spcPts val="360"/>
              </a:spcBef>
              <a:spcAft>
                <a:spcPts val="0"/>
              </a:spcAft>
              <a:buClr>
                <a:schemeClr val="dk1"/>
              </a:buClr>
              <a:buSzPts val="1800"/>
              <a:buNone/>
            </a:pPr>
            <a:r>
              <a:t/>
            </a:r>
            <a:endParaRPr sz="1800"/>
          </a:p>
          <a:p>
            <a:pPr indent="-228600" lvl="0" marL="342900" rtl="0" algn="l">
              <a:spcBef>
                <a:spcPts val="360"/>
              </a:spcBef>
              <a:spcAft>
                <a:spcPts val="0"/>
              </a:spcAft>
              <a:buClr>
                <a:schemeClr val="dk1"/>
              </a:buClr>
              <a:buSzPts val="1800"/>
              <a:buNone/>
            </a:pPr>
            <a:r>
              <a:t/>
            </a:r>
            <a:endParaRPr sz="1800"/>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14-2 with ground  </a:t>
            </a:r>
            <a:endParaRPr/>
          </a:p>
          <a:p>
            <a:pPr indent="-285750" lvl="1" marL="742950" rtl="0" algn="l">
              <a:spcBef>
                <a:spcPts val="360"/>
              </a:spcBef>
              <a:spcAft>
                <a:spcPts val="0"/>
              </a:spcAft>
              <a:buClr>
                <a:schemeClr val="dk1"/>
              </a:buClr>
              <a:buSzPts val="1800"/>
              <a:buFont typeface="Arial"/>
              <a:buChar char="•"/>
            </a:pPr>
            <a:r>
              <a:rPr lang="en-US" sz="1800"/>
              <a:t>1 Black 14-gauge wire </a:t>
            </a:r>
            <a:endParaRPr/>
          </a:p>
          <a:p>
            <a:pPr indent="-285750" lvl="1" marL="742950" rtl="0" algn="l">
              <a:spcBef>
                <a:spcPts val="360"/>
              </a:spcBef>
              <a:spcAft>
                <a:spcPts val="0"/>
              </a:spcAft>
              <a:buClr>
                <a:schemeClr val="dk1"/>
              </a:buClr>
              <a:buSzPts val="1800"/>
              <a:buFont typeface="Arial"/>
              <a:buChar char="•"/>
            </a:pPr>
            <a:r>
              <a:rPr lang="en-US" sz="1800"/>
              <a:t>1 White 14-gauge wire</a:t>
            </a:r>
            <a:endParaRPr/>
          </a:p>
          <a:p>
            <a:pPr indent="-285750" lvl="1" marL="742950" rtl="0" algn="l">
              <a:spcBef>
                <a:spcPts val="360"/>
              </a:spcBef>
              <a:spcAft>
                <a:spcPts val="0"/>
              </a:spcAft>
              <a:buClr>
                <a:schemeClr val="dk1"/>
              </a:buClr>
              <a:buSzPts val="1800"/>
              <a:buFont typeface="Arial"/>
              <a:buChar char="•"/>
            </a:pPr>
            <a:r>
              <a:rPr lang="en-US" sz="1800"/>
              <a:t>1 Green or bare 14-gauge ground wire</a:t>
            </a:r>
            <a:endParaRPr/>
          </a:p>
        </p:txBody>
      </p:sp>
      <p:sp>
        <p:nvSpPr>
          <p:cNvPr id="234" name="Google Shape;234;p27"/>
          <p:cNvSpPr txBox="1"/>
          <p:nvPr/>
        </p:nvSpPr>
        <p:spPr>
          <a:xfrm>
            <a:off x="4648200" y="1828800"/>
            <a:ext cx="4038600" cy="4519640"/>
          </a:xfrm>
          <a:prstGeom prst="rect">
            <a:avLst/>
          </a:prstGeom>
          <a:noFill/>
          <a:ln>
            <a:noFill/>
          </a:ln>
        </p:spPr>
        <p:txBody>
          <a:bodyPr anchorCtr="0" anchor="t" bIns="45700" lIns="91425" spcFirstLastPara="1" rIns="91425" wrap="square" tIns="45700">
            <a:noAutofit/>
          </a:bodyPr>
          <a:lstStyle/>
          <a:p>
            <a:pPr indent="-228600" lvl="0" marL="228600" marR="0" rtl="0" algn="l">
              <a:lnSpc>
                <a:spcPct val="9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12-2 with ground </a:t>
            </a:r>
            <a:endParaRPr/>
          </a:p>
          <a:p>
            <a:pPr indent="-228600" lvl="1" marL="685800" marR="0" rtl="0" algn="l">
              <a:lnSpc>
                <a:spcPct val="90000"/>
              </a:lnSpc>
              <a:spcBef>
                <a:spcPts val="5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1 Black 12-gauge wire </a:t>
            </a:r>
            <a:endParaRPr/>
          </a:p>
          <a:p>
            <a:pPr indent="-228600" lvl="1" marL="685800" marR="0" rtl="0" algn="l">
              <a:lnSpc>
                <a:spcPct val="90000"/>
              </a:lnSpc>
              <a:spcBef>
                <a:spcPts val="5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1 White 12-gauge wire</a:t>
            </a:r>
            <a:endParaRPr/>
          </a:p>
          <a:p>
            <a:pPr indent="-228600" lvl="1" marL="685800" marR="0" rtl="0" algn="l">
              <a:lnSpc>
                <a:spcPct val="90000"/>
              </a:lnSpc>
              <a:spcBef>
                <a:spcPts val="5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1 Green or bare 12-gauge ground wire</a:t>
            </a:r>
            <a:endParaRPr/>
          </a:p>
          <a:p>
            <a:pPr indent="0" lvl="0" marL="0" marR="0" rtl="0" algn="l">
              <a:lnSpc>
                <a:spcPct val="90000"/>
              </a:lnSpc>
              <a:spcBef>
                <a:spcPts val="1000"/>
              </a:spcBef>
              <a:spcAft>
                <a:spcPts val="0"/>
              </a:spcAft>
              <a:buClr>
                <a:schemeClr val="dk1"/>
              </a:buClr>
              <a:buSzPts val="1800"/>
              <a:buFont typeface="Arial"/>
              <a:buNone/>
            </a:pPr>
            <a:r>
              <a:t/>
            </a:r>
            <a:endParaRPr sz="1800">
              <a:solidFill>
                <a:schemeClr val="dk1"/>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1800"/>
              <a:buFont typeface="Arial"/>
              <a:buChar char="•"/>
            </a:pPr>
            <a:r>
              <a:rPr lang="en-US" sz="1800">
                <a:solidFill>
                  <a:schemeClr val="dk1"/>
                </a:solidFill>
                <a:latin typeface="Arial"/>
                <a:ea typeface="Arial"/>
                <a:cs typeface="Arial"/>
                <a:sym typeface="Arial"/>
              </a:rPr>
              <a:t>12-3 with ground </a:t>
            </a:r>
            <a:endParaRPr/>
          </a:p>
          <a:p>
            <a:pPr indent="-228600" lvl="1" marL="685800" marR="0" rtl="0" algn="l">
              <a:lnSpc>
                <a:spcPct val="90000"/>
              </a:lnSpc>
              <a:spcBef>
                <a:spcPts val="5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1 Black 12-gauge wire</a:t>
            </a:r>
            <a:endParaRPr/>
          </a:p>
          <a:p>
            <a:pPr indent="-228600" lvl="1" marL="685800" marR="0" rtl="0" algn="l">
              <a:lnSpc>
                <a:spcPct val="90000"/>
              </a:lnSpc>
              <a:spcBef>
                <a:spcPts val="5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1 Red 12-gauge wire</a:t>
            </a:r>
            <a:endParaRPr/>
          </a:p>
          <a:p>
            <a:pPr indent="-228600" lvl="1" marL="685800" marR="0" rtl="0" algn="l">
              <a:lnSpc>
                <a:spcPct val="90000"/>
              </a:lnSpc>
              <a:spcBef>
                <a:spcPts val="5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1 White 12-gauge wire</a:t>
            </a:r>
            <a:endParaRPr/>
          </a:p>
          <a:p>
            <a:pPr indent="-228600" lvl="1" marL="685800" marR="0" rtl="0" algn="l">
              <a:lnSpc>
                <a:spcPct val="90000"/>
              </a:lnSpc>
              <a:spcBef>
                <a:spcPts val="5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1 Green or bare 12-gauge ground wire</a:t>
            </a:r>
            <a:endParaRPr/>
          </a:p>
          <a:p>
            <a:pPr indent="-114300" lvl="0" marL="228600" marR="0" rtl="0" algn="l">
              <a:lnSpc>
                <a:spcPct val="90000"/>
              </a:lnSpc>
              <a:spcBef>
                <a:spcPts val="1000"/>
              </a:spcBef>
              <a:spcAft>
                <a:spcPts val="0"/>
              </a:spcAft>
              <a:buClr>
                <a:schemeClr val="dk1"/>
              </a:buClr>
              <a:buSzPts val="1800"/>
              <a:buFont typeface="Arial"/>
              <a:buNone/>
            </a:pPr>
            <a:r>
              <a:t/>
            </a:r>
            <a:endParaRPr sz="1800">
              <a:solidFill>
                <a:schemeClr val="dk1"/>
              </a:solidFill>
              <a:latin typeface="Arial"/>
              <a:ea typeface="Arial"/>
              <a:cs typeface="Arial"/>
              <a:sym typeface="Arial"/>
            </a:endParaRPr>
          </a:p>
          <a:p>
            <a:pPr indent="-50800" lvl="0" marL="228600" marR="0" rtl="0" algn="l">
              <a:lnSpc>
                <a:spcPct val="90000"/>
              </a:lnSpc>
              <a:spcBef>
                <a:spcPts val="1000"/>
              </a:spcBef>
              <a:spcAft>
                <a:spcPts val="0"/>
              </a:spcAft>
              <a:buClr>
                <a:schemeClr val="dk1"/>
              </a:buClr>
              <a:buSzPts val="2800"/>
              <a:buFont typeface="Arial"/>
              <a:buNone/>
            </a:pPr>
            <a:r>
              <a:t/>
            </a:r>
            <a:endParaRPr sz="28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28"/>
          <p:cNvSpPr txBox="1"/>
          <p:nvPr>
            <p:ph type="title"/>
          </p:nvPr>
        </p:nvSpPr>
        <p:spPr>
          <a:xfrm>
            <a:off x="457200" y="533400"/>
            <a:ext cx="8229600" cy="10668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Running Wire</a:t>
            </a:r>
            <a:endParaRPr/>
          </a:p>
        </p:txBody>
      </p:sp>
      <p:sp>
        <p:nvSpPr>
          <p:cNvPr id="240" name="Google Shape;240;p28"/>
          <p:cNvSpPr txBox="1"/>
          <p:nvPr>
            <p:ph idx="1" type="body"/>
          </p:nvPr>
        </p:nvSpPr>
        <p:spPr>
          <a:xfrm>
            <a:off x="457200" y="1828800"/>
            <a:ext cx="8229600" cy="4419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When running wire from one location to another:</a:t>
            </a:r>
            <a:endParaRPr/>
          </a:p>
          <a:p>
            <a:pPr indent="-285750" lvl="1" marL="742950" rtl="0" algn="l">
              <a:spcBef>
                <a:spcPts val="320"/>
              </a:spcBef>
              <a:spcAft>
                <a:spcPts val="0"/>
              </a:spcAft>
              <a:buClr>
                <a:schemeClr val="dk1"/>
              </a:buClr>
              <a:buSzPts val="1600"/>
              <a:buFont typeface="Arial"/>
              <a:buChar char="•"/>
            </a:pPr>
            <a:r>
              <a:rPr lang="en-US" sz="1600"/>
              <a:t>Leave 6-8 inches of wire extending from box to work with.</a:t>
            </a:r>
            <a:endParaRPr/>
          </a:p>
          <a:p>
            <a:pPr indent="-285750" lvl="1" marL="742950" rtl="0" algn="l">
              <a:spcBef>
                <a:spcPts val="320"/>
              </a:spcBef>
              <a:spcAft>
                <a:spcPts val="0"/>
              </a:spcAft>
              <a:buClr>
                <a:schemeClr val="dk1"/>
              </a:buClr>
              <a:buSzPts val="1600"/>
              <a:buFont typeface="Arial"/>
              <a:buChar char="•"/>
            </a:pPr>
            <a:r>
              <a:rPr lang="en-US" sz="1600"/>
              <a:t>NM (non-metallic) wire should be routed through the studs, at least 1.5 inches from edge to avoid damage from nails (otherwise, metal plates must be used to protect the wire)</a:t>
            </a:r>
            <a:endParaRPr/>
          </a:p>
          <a:p>
            <a:pPr indent="-285750" lvl="1" marL="742950" rtl="0" algn="l">
              <a:spcBef>
                <a:spcPts val="320"/>
              </a:spcBef>
              <a:spcAft>
                <a:spcPts val="0"/>
              </a:spcAft>
              <a:buClr>
                <a:schemeClr val="dk1"/>
              </a:buClr>
              <a:buSzPts val="1600"/>
              <a:buFont typeface="Arial"/>
              <a:buChar char="•"/>
            </a:pPr>
            <a:r>
              <a:rPr lang="en-US" sz="1600"/>
              <a:t>Anchor wire to wall every 4.5 feet with a strap or staple</a:t>
            </a:r>
            <a:endParaRPr/>
          </a:p>
          <a:p>
            <a:pPr indent="-342900" lvl="0" marL="342900" rtl="0" algn="l">
              <a:spcBef>
                <a:spcPts val="360"/>
              </a:spcBef>
              <a:spcAft>
                <a:spcPts val="0"/>
              </a:spcAft>
              <a:buClr>
                <a:schemeClr val="dk1"/>
              </a:buClr>
              <a:buSzPts val="1800"/>
              <a:buChar char="•"/>
            </a:pPr>
            <a:r>
              <a:rPr lang="en-US" sz="1800"/>
              <a:t>Plastic or nonmetallic boxes:</a:t>
            </a:r>
            <a:endParaRPr/>
          </a:p>
          <a:p>
            <a:pPr indent="-285750" lvl="1" marL="742950" rtl="0" algn="l">
              <a:spcBef>
                <a:spcPts val="320"/>
              </a:spcBef>
              <a:spcAft>
                <a:spcPts val="0"/>
              </a:spcAft>
              <a:buClr>
                <a:schemeClr val="dk1"/>
              </a:buClr>
              <a:buSzPts val="1600"/>
              <a:buFont typeface="Arial"/>
              <a:buChar char="•"/>
            </a:pPr>
            <a:r>
              <a:rPr lang="en-US" sz="1600"/>
              <a:t>Anchor wire within 8 inches of a plastic box</a:t>
            </a:r>
            <a:endParaRPr/>
          </a:p>
          <a:p>
            <a:pPr indent="-285750" lvl="1" marL="742950" rtl="0" algn="l">
              <a:spcBef>
                <a:spcPts val="320"/>
              </a:spcBef>
              <a:spcAft>
                <a:spcPts val="0"/>
              </a:spcAft>
              <a:buClr>
                <a:schemeClr val="dk1"/>
              </a:buClr>
              <a:buSzPts val="1600"/>
              <a:buFont typeface="Arial"/>
              <a:buChar char="•"/>
            </a:pPr>
            <a:r>
              <a:rPr lang="en-US" sz="1600"/>
              <a:t>At least ½ inch of sheathing must enter the box</a:t>
            </a:r>
            <a:endParaRPr/>
          </a:p>
          <a:p>
            <a:pPr indent="-342900" lvl="0" marL="342900" rtl="0" algn="l">
              <a:spcBef>
                <a:spcPts val="360"/>
              </a:spcBef>
              <a:spcAft>
                <a:spcPts val="0"/>
              </a:spcAft>
              <a:buClr>
                <a:schemeClr val="dk1"/>
              </a:buClr>
              <a:buSzPts val="1800"/>
              <a:buChar char="•"/>
            </a:pPr>
            <a:r>
              <a:rPr lang="en-US" sz="1800"/>
              <a:t>Metal boxes:</a:t>
            </a:r>
            <a:endParaRPr/>
          </a:p>
          <a:p>
            <a:pPr indent="-285750" lvl="1" marL="742950" rtl="0" algn="l">
              <a:spcBef>
                <a:spcPts val="320"/>
              </a:spcBef>
              <a:spcAft>
                <a:spcPts val="0"/>
              </a:spcAft>
              <a:buClr>
                <a:schemeClr val="dk1"/>
              </a:buClr>
              <a:buSzPts val="1600"/>
              <a:buFont typeface="Arial"/>
              <a:buChar char="•"/>
            </a:pPr>
            <a:r>
              <a:rPr lang="en-US" sz="1600"/>
              <a:t>Anchor wire within 12 inches of a box</a:t>
            </a:r>
            <a:endParaRPr/>
          </a:p>
          <a:p>
            <a:pPr indent="-285750" lvl="1" marL="742950" rtl="0" algn="l">
              <a:spcBef>
                <a:spcPts val="320"/>
              </a:spcBef>
              <a:spcAft>
                <a:spcPts val="0"/>
              </a:spcAft>
              <a:buClr>
                <a:schemeClr val="dk1"/>
              </a:buClr>
              <a:buSzPts val="1600"/>
              <a:buFont typeface="Arial"/>
              <a:buChar char="•"/>
            </a:pPr>
            <a:r>
              <a:rPr lang="en-US" sz="1600"/>
              <a:t>Use strain relief clamp on box</a:t>
            </a:r>
            <a:endParaRPr/>
          </a:p>
          <a:p>
            <a:pPr indent="-285750" lvl="1" marL="742950" rtl="0" algn="l">
              <a:spcBef>
                <a:spcPts val="320"/>
              </a:spcBef>
              <a:spcAft>
                <a:spcPts val="0"/>
              </a:spcAft>
              <a:buClr>
                <a:schemeClr val="dk1"/>
              </a:buClr>
              <a:buSzPts val="1600"/>
              <a:buFont typeface="Arial"/>
              <a:buChar char="•"/>
            </a:pPr>
            <a:r>
              <a:rPr lang="en-US" sz="1600"/>
              <a:t>Strip sheathing to back of box</a:t>
            </a:r>
            <a:endParaRPr/>
          </a:p>
          <a:p>
            <a:pPr indent="0" lvl="1" marL="457200" rtl="0" algn="l">
              <a:spcBef>
                <a:spcPts val="400"/>
              </a:spcBef>
              <a:spcAft>
                <a:spcPts val="0"/>
              </a:spcAft>
              <a:buClr>
                <a:schemeClr val="dk1"/>
              </a:buClr>
              <a:buSzPts val="2000"/>
              <a:buNone/>
            </a:pPr>
            <a:r>
              <a:t/>
            </a:r>
            <a:endParaRPr/>
          </a:p>
        </p:txBody>
      </p:sp>
      <p:sp>
        <p:nvSpPr>
          <p:cNvPr id="241" name="Google Shape;241;p2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42" name="Google Shape;242;p2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29"/>
          <p:cNvSpPr txBox="1"/>
          <p:nvPr>
            <p:ph type="title"/>
          </p:nvPr>
        </p:nvSpPr>
        <p:spPr>
          <a:xfrm>
            <a:off x="457200" y="304800"/>
            <a:ext cx="8229600" cy="1295399"/>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Some Commonly Used </a:t>
            </a:r>
            <a:br>
              <a:rPr lang="en-US"/>
            </a:br>
            <a:r>
              <a:rPr lang="en-US"/>
              <a:t>Wire Techniques</a:t>
            </a:r>
            <a:endParaRPr/>
          </a:p>
        </p:txBody>
      </p:sp>
      <p:sp>
        <p:nvSpPr>
          <p:cNvPr id="248" name="Google Shape;248;p2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49" name="Google Shape;249;p2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250" name="Google Shape;250;p29"/>
          <p:cNvPicPr preferRelativeResize="0"/>
          <p:nvPr/>
        </p:nvPicPr>
        <p:blipFill rotWithShape="1">
          <a:blip r:embed="rId3">
            <a:alphaModFix/>
          </a:blip>
          <a:srcRect b="8051" l="0" r="0" t="10609"/>
          <a:stretch/>
        </p:blipFill>
        <p:spPr>
          <a:xfrm>
            <a:off x="912518" y="2209800"/>
            <a:ext cx="7310438" cy="35052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0"/>
          <p:cNvSpPr txBox="1"/>
          <p:nvPr>
            <p:ph type="title"/>
          </p:nvPr>
        </p:nvSpPr>
        <p:spPr>
          <a:xfrm>
            <a:off x="457200" y="533401"/>
            <a:ext cx="8229600" cy="1066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Stripping Wire</a:t>
            </a:r>
            <a:endParaRPr/>
          </a:p>
        </p:txBody>
      </p:sp>
      <p:sp>
        <p:nvSpPr>
          <p:cNvPr id="256" name="Google Shape;256;p30"/>
          <p:cNvSpPr txBox="1"/>
          <p:nvPr>
            <p:ph idx="1" type="body"/>
          </p:nvPr>
        </p:nvSpPr>
        <p:spPr>
          <a:xfrm>
            <a:off x="457200" y="1828800"/>
            <a:ext cx="5486400" cy="41910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NM wire is the most commonly used wire in residential applications.</a:t>
            </a:r>
            <a:endParaRPr/>
          </a:p>
          <a:p>
            <a:pPr indent="-342900" lvl="0" marL="342900" rtl="0" algn="l">
              <a:spcBef>
                <a:spcPts val="360"/>
              </a:spcBef>
              <a:spcAft>
                <a:spcPts val="0"/>
              </a:spcAft>
              <a:buClr>
                <a:schemeClr val="dk1"/>
              </a:buClr>
              <a:buSzPts val="1800"/>
              <a:buChar char="•"/>
            </a:pPr>
            <a:r>
              <a:rPr lang="en-US" sz="1800"/>
              <a:t>Some tools, such as the Klein tool shown here, can directly cut the sheath at the desired length, and the loose sheath can then be pulled off. This can still damage the individual wire insulation, so use a light pressure with it until you become comfortable using this tool.</a:t>
            </a:r>
            <a:endParaRPr/>
          </a:p>
          <a:p>
            <a:pPr indent="-342900" lvl="0" marL="342900" rtl="0" algn="l">
              <a:spcBef>
                <a:spcPts val="360"/>
              </a:spcBef>
              <a:spcAft>
                <a:spcPts val="0"/>
              </a:spcAft>
              <a:buClr>
                <a:schemeClr val="dk1"/>
              </a:buClr>
              <a:buSzPts val="1800"/>
              <a:buChar char="•"/>
            </a:pPr>
            <a:r>
              <a:rPr lang="en-US" sz="1800"/>
              <a:t>Other tools/methods involve using a tool to score or slit the sheath down the center to the desired length. The sheath is then manually peeled off of the wires and cut off with a utility knife or side cutting pliers.</a:t>
            </a:r>
            <a:endParaRPr/>
          </a:p>
          <a:p>
            <a:pPr indent="-190500" lvl="0" marL="342900" rtl="0" algn="l">
              <a:spcBef>
                <a:spcPts val="480"/>
              </a:spcBef>
              <a:spcAft>
                <a:spcPts val="0"/>
              </a:spcAft>
              <a:buClr>
                <a:schemeClr val="dk1"/>
              </a:buClr>
              <a:buSzPts val="2400"/>
              <a:buNone/>
            </a:pPr>
            <a:r>
              <a:t/>
            </a:r>
            <a:endParaRPr/>
          </a:p>
        </p:txBody>
      </p:sp>
      <p:sp>
        <p:nvSpPr>
          <p:cNvPr id="257" name="Google Shape;257;p3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58" name="Google Shape;258;p3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259" name="Google Shape;259;p30"/>
          <p:cNvPicPr preferRelativeResize="0"/>
          <p:nvPr/>
        </p:nvPicPr>
        <p:blipFill rotWithShape="1">
          <a:blip r:embed="rId3">
            <a:alphaModFix/>
          </a:blip>
          <a:srcRect b="0" l="0" r="0" t="0"/>
          <a:stretch/>
        </p:blipFill>
        <p:spPr>
          <a:xfrm>
            <a:off x="6248400" y="2362200"/>
            <a:ext cx="2499499" cy="1371600"/>
          </a:xfrm>
          <a:prstGeom prst="rect">
            <a:avLst/>
          </a:prstGeom>
          <a:noFill/>
          <a:ln>
            <a:noFill/>
          </a:ln>
        </p:spPr>
      </p:pic>
      <p:pic>
        <p:nvPicPr>
          <p:cNvPr id="260" name="Google Shape;260;p30"/>
          <p:cNvPicPr preferRelativeResize="0"/>
          <p:nvPr/>
        </p:nvPicPr>
        <p:blipFill rotWithShape="1">
          <a:blip r:embed="rId4">
            <a:alphaModFix/>
          </a:blip>
          <a:srcRect b="0" l="0" r="0" t="0"/>
          <a:stretch/>
        </p:blipFill>
        <p:spPr>
          <a:xfrm>
            <a:off x="6858000" y="4191000"/>
            <a:ext cx="1752600" cy="116644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31"/>
          <p:cNvSpPr txBox="1"/>
          <p:nvPr>
            <p:ph type="title"/>
          </p:nvPr>
        </p:nvSpPr>
        <p:spPr>
          <a:xfrm>
            <a:off x="457200" y="533399"/>
            <a:ext cx="8229600" cy="10668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Stripping Wire</a:t>
            </a:r>
            <a:endParaRPr/>
          </a:p>
        </p:txBody>
      </p:sp>
      <p:sp>
        <p:nvSpPr>
          <p:cNvPr id="266" name="Google Shape;266;p31"/>
          <p:cNvSpPr txBox="1"/>
          <p:nvPr>
            <p:ph idx="1" type="body"/>
          </p:nvPr>
        </p:nvSpPr>
        <p:spPr>
          <a:xfrm>
            <a:off x="457200" y="1828800"/>
            <a:ext cx="8238391" cy="3429001"/>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Regardless of method, remove the sheath 6 inches or more from the end of your cable, depending on your needs. </a:t>
            </a:r>
            <a:endParaRPr/>
          </a:p>
          <a:p>
            <a:pPr indent="-342900" lvl="0" marL="342900" rtl="0" algn="l">
              <a:spcBef>
                <a:spcPts val="360"/>
              </a:spcBef>
              <a:spcAft>
                <a:spcPts val="0"/>
              </a:spcAft>
              <a:buClr>
                <a:schemeClr val="dk1"/>
              </a:buClr>
              <a:buSzPts val="1800"/>
              <a:buChar char="•"/>
            </a:pPr>
            <a:r>
              <a:rPr lang="en-US" sz="1800"/>
              <a:t>Then, use a utility knife, stripping tool, or standard wire stripping pliers to trim the insulation from each wire ½ inch to 1 inch from the end, again depending on what kind of connection you are making.</a:t>
            </a:r>
            <a:endParaRPr/>
          </a:p>
          <a:p>
            <a:pPr indent="-190500" lvl="0" marL="342900" rtl="0" algn="l">
              <a:spcBef>
                <a:spcPts val="480"/>
              </a:spcBef>
              <a:spcAft>
                <a:spcPts val="0"/>
              </a:spcAft>
              <a:buClr>
                <a:schemeClr val="dk1"/>
              </a:buClr>
              <a:buSzPts val="2400"/>
              <a:buNone/>
            </a:pPr>
            <a:r>
              <a:t/>
            </a:r>
            <a:endParaRPr/>
          </a:p>
        </p:txBody>
      </p:sp>
      <p:sp>
        <p:nvSpPr>
          <p:cNvPr id="267" name="Google Shape;267;p3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68" name="Google Shape;268;p3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descr="File:Klein wire strippers.jpg" id="269" name="Google Shape;269;p31"/>
          <p:cNvPicPr preferRelativeResize="0"/>
          <p:nvPr>
            <p:ph idx="2" type="body"/>
          </p:nvPr>
        </p:nvPicPr>
        <p:blipFill rotWithShape="1">
          <a:blip r:embed="rId3">
            <a:alphaModFix/>
          </a:blip>
          <a:srcRect b="0" l="0" r="0" t="0"/>
          <a:stretch/>
        </p:blipFill>
        <p:spPr>
          <a:xfrm rot="-5400000">
            <a:off x="3939658" y="3003885"/>
            <a:ext cx="1256157" cy="256358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02" name="Google Shape;102;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03" name="Google Shape;103;p14"/>
          <p:cNvSpPr txBox="1"/>
          <p:nvPr>
            <p:ph type="title"/>
          </p:nvPr>
        </p:nvSpPr>
        <p:spPr>
          <a:xfrm>
            <a:off x="3429000" y="1676400"/>
            <a:ext cx="4800600" cy="2367724"/>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4400"/>
              <a:buFont typeface="Arial"/>
              <a:buNone/>
            </a:pPr>
            <a:r>
              <a:rPr lang="en-US"/>
              <a:t>RealCareer™ Electric Wiring Curriculum</a:t>
            </a:r>
            <a:endParaRPr/>
          </a:p>
        </p:txBody>
      </p:sp>
      <p:pic>
        <p:nvPicPr>
          <p:cNvPr id="104" name="Google Shape;104;p14"/>
          <p:cNvPicPr preferRelativeResize="0"/>
          <p:nvPr/>
        </p:nvPicPr>
        <p:blipFill rotWithShape="1">
          <a:blip r:embed="rId3">
            <a:alphaModFix/>
          </a:blip>
          <a:srcRect b="0" l="0" r="0" t="0"/>
          <a:stretch/>
        </p:blipFill>
        <p:spPr>
          <a:xfrm>
            <a:off x="1295400" y="1752600"/>
            <a:ext cx="1890713" cy="189071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2"/>
          <p:cNvSpPr txBox="1"/>
          <p:nvPr>
            <p:ph type="title"/>
          </p:nvPr>
        </p:nvSpPr>
        <p:spPr>
          <a:xfrm>
            <a:off x="457200" y="533399"/>
            <a:ext cx="8229600" cy="10668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Splicing Wire</a:t>
            </a:r>
            <a:endParaRPr/>
          </a:p>
        </p:txBody>
      </p:sp>
      <p:sp>
        <p:nvSpPr>
          <p:cNvPr id="275" name="Google Shape;275;p32"/>
          <p:cNvSpPr txBox="1"/>
          <p:nvPr>
            <p:ph idx="1" type="body"/>
          </p:nvPr>
        </p:nvSpPr>
        <p:spPr>
          <a:xfrm>
            <a:off x="457200" y="1828800"/>
            <a:ext cx="6781800" cy="4114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Electrical Boxes</a:t>
            </a:r>
            <a:endParaRPr/>
          </a:p>
          <a:p>
            <a:pPr indent="-285750" lvl="1" marL="742950" rtl="0" algn="l">
              <a:spcBef>
                <a:spcPts val="320"/>
              </a:spcBef>
              <a:spcAft>
                <a:spcPts val="0"/>
              </a:spcAft>
              <a:buClr>
                <a:schemeClr val="dk1"/>
              </a:buClr>
              <a:buSzPts val="1600"/>
              <a:buFont typeface="Arial"/>
              <a:buChar char="•"/>
            </a:pPr>
            <a:r>
              <a:rPr lang="en-US" sz="1600"/>
              <a:t>Code requires all splices or wire connections to be contained within an accessible box.</a:t>
            </a:r>
            <a:endParaRPr/>
          </a:p>
          <a:p>
            <a:pPr indent="-228600" lvl="2" marL="1143000" rtl="0" algn="l">
              <a:spcBef>
                <a:spcPts val="320"/>
              </a:spcBef>
              <a:spcAft>
                <a:spcPts val="0"/>
              </a:spcAft>
              <a:buClr>
                <a:schemeClr val="dk1"/>
              </a:buClr>
              <a:buSzPts val="1600"/>
              <a:buChar char="•"/>
            </a:pPr>
            <a:r>
              <a:rPr lang="en-US" sz="1600"/>
              <a:t>Facilitates troubleshooting and future work </a:t>
            </a:r>
            <a:endParaRPr/>
          </a:p>
          <a:p>
            <a:pPr indent="-285750" lvl="1" marL="742950" rtl="0" algn="l">
              <a:spcBef>
                <a:spcPts val="320"/>
              </a:spcBef>
              <a:spcAft>
                <a:spcPts val="0"/>
              </a:spcAft>
              <a:buClr>
                <a:schemeClr val="dk1"/>
              </a:buClr>
              <a:buSzPts val="1600"/>
              <a:buFont typeface="Arial"/>
              <a:buChar char="•"/>
            </a:pPr>
            <a:r>
              <a:rPr lang="en-US" sz="1600"/>
              <a:t>Splices can share a box with a switch or fixture</a:t>
            </a:r>
            <a:endParaRPr/>
          </a:p>
          <a:p>
            <a:pPr indent="-285750" lvl="1" marL="742950" rtl="0" algn="l">
              <a:spcBef>
                <a:spcPts val="320"/>
              </a:spcBef>
              <a:spcAft>
                <a:spcPts val="0"/>
              </a:spcAft>
              <a:buClr>
                <a:schemeClr val="dk1"/>
              </a:buClr>
              <a:buSzPts val="1600"/>
              <a:buFont typeface="Arial"/>
              <a:buChar char="•"/>
            </a:pPr>
            <a:r>
              <a:rPr lang="en-US" sz="1600"/>
              <a:t>Many sizes available – don’t overload the box</a:t>
            </a:r>
            <a:endParaRPr/>
          </a:p>
          <a:p>
            <a:pPr indent="-342900" lvl="0" marL="342900" rtl="0" algn="l">
              <a:spcBef>
                <a:spcPts val="360"/>
              </a:spcBef>
              <a:spcAft>
                <a:spcPts val="0"/>
              </a:spcAft>
              <a:buClr>
                <a:schemeClr val="dk1"/>
              </a:buClr>
              <a:buSzPts val="1800"/>
              <a:buChar char="•"/>
            </a:pPr>
            <a:r>
              <a:rPr lang="en-US" sz="1800"/>
              <a:t>Splices</a:t>
            </a:r>
            <a:endParaRPr/>
          </a:p>
          <a:p>
            <a:pPr indent="-285750" lvl="1" marL="742950" rtl="0" algn="l">
              <a:spcBef>
                <a:spcPts val="320"/>
              </a:spcBef>
              <a:spcAft>
                <a:spcPts val="0"/>
              </a:spcAft>
              <a:buClr>
                <a:schemeClr val="dk1"/>
              </a:buClr>
              <a:buSzPts val="1600"/>
              <a:buFont typeface="Arial"/>
              <a:buChar char="•"/>
            </a:pPr>
            <a:r>
              <a:rPr lang="en-US" sz="1600"/>
              <a:t>Use an appropriate size wire nut!</a:t>
            </a:r>
            <a:endParaRPr/>
          </a:p>
          <a:p>
            <a:pPr indent="-285750" lvl="1" marL="742950" rtl="0" algn="l">
              <a:spcBef>
                <a:spcPts val="320"/>
              </a:spcBef>
              <a:spcAft>
                <a:spcPts val="0"/>
              </a:spcAft>
              <a:buClr>
                <a:schemeClr val="dk1"/>
              </a:buClr>
              <a:buSzPts val="1600"/>
              <a:buFont typeface="Arial"/>
              <a:buChar char="•"/>
            </a:pPr>
            <a:r>
              <a:rPr lang="en-US" sz="1600"/>
              <a:t>Strip off about 1 inch of insulation from each wire</a:t>
            </a:r>
            <a:endParaRPr/>
          </a:p>
          <a:p>
            <a:pPr indent="-285750" lvl="1" marL="742950" rtl="0" algn="l">
              <a:spcBef>
                <a:spcPts val="320"/>
              </a:spcBef>
              <a:spcAft>
                <a:spcPts val="0"/>
              </a:spcAft>
              <a:buClr>
                <a:schemeClr val="dk1"/>
              </a:buClr>
              <a:buSzPts val="1600"/>
              <a:buFont typeface="Arial"/>
              <a:buChar char="•"/>
            </a:pPr>
            <a:r>
              <a:rPr lang="en-US" sz="1600"/>
              <a:t>Twist wires together tightly </a:t>
            </a:r>
            <a:endParaRPr/>
          </a:p>
          <a:p>
            <a:pPr indent="-285750" lvl="1" marL="742950" rtl="0" algn="l">
              <a:spcBef>
                <a:spcPts val="320"/>
              </a:spcBef>
              <a:spcAft>
                <a:spcPts val="0"/>
              </a:spcAft>
              <a:buClr>
                <a:schemeClr val="dk1"/>
              </a:buClr>
              <a:buSzPts val="1600"/>
              <a:buFont typeface="Arial"/>
              <a:buChar char="•"/>
            </a:pPr>
            <a:r>
              <a:rPr lang="en-US" sz="1600"/>
              <a:t>Trim the ends if uneven</a:t>
            </a:r>
            <a:endParaRPr/>
          </a:p>
          <a:p>
            <a:pPr indent="-285750" lvl="1" marL="742950" rtl="0" algn="l">
              <a:spcBef>
                <a:spcPts val="320"/>
              </a:spcBef>
              <a:spcAft>
                <a:spcPts val="0"/>
              </a:spcAft>
              <a:buClr>
                <a:schemeClr val="dk1"/>
              </a:buClr>
              <a:buSzPts val="1600"/>
              <a:buFont typeface="Arial"/>
              <a:buChar char="•"/>
            </a:pPr>
            <a:r>
              <a:rPr lang="en-US" sz="1600"/>
              <a:t>Screw the wire nut on clockwise until bare wire is                     completely covered by the wire nut.</a:t>
            </a:r>
            <a:endParaRPr/>
          </a:p>
          <a:p>
            <a:pPr indent="0" lvl="1" marL="457200" rtl="0" algn="l">
              <a:spcBef>
                <a:spcPts val="400"/>
              </a:spcBef>
              <a:spcAft>
                <a:spcPts val="0"/>
              </a:spcAft>
              <a:buClr>
                <a:schemeClr val="dk1"/>
              </a:buClr>
              <a:buSzPts val="2000"/>
              <a:buNone/>
            </a:pPr>
            <a:r>
              <a:t/>
            </a:r>
            <a:endParaRPr/>
          </a:p>
        </p:txBody>
      </p:sp>
      <p:sp>
        <p:nvSpPr>
          <p:cNvPr id="276" name="Google Shape;276;p3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77" name="Google Shape;277;p3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278" name="Google Shape;278;p32"/>
          <p:cNvPicPr preferRelativeResize="0"/>
          <p:nvPr/>
        </p:nvPicPr>
        <p:blipFill rotWithShape="1">
          <a:blip r:embed="rId3">
            <a:alphaModFix/>
          </a:blip>
          <a:srcRect b="0" l="0" r="0" t="0"/>
          <a:stretch/>
        </p:blipFill>
        <p:spPr>
          <a:xfrm>
            <a:off x="6553200" y="3810000"/>
            <a:ext cx="2332259" cy="1573800"/>
          </a:xfrm>
          <a:prstGeom prst="rect">
            <a:avLst/>
          </a:prstGeom>
          <a:noFill/>
          <a:ln>
            <a:noFill/>
          </a:ln>
        </p:spPr>
      </p:pic>
      <p:pic>
        <p:nvPicPr>
          <p:cNvPr id="279" name="Google Shape;279;p32"/>
          <p:cNvPicPr preferRelativeResize="0"/>
          <p:nvPr/>
        </p:nvPicPr>
        <p:blipFill rotWithShape="1">
          <a:blip r:embed="rId4">
            <a:alphaModFix/>
          </a:blip>
          <a:srcRect b="0" l="0" r="0" t="0"/>
          <a:stretch/>
        </p:blipFill>
        <p:spPr>
          <a:xfrm>
            <a:off x="7040194" y="1910849"/>
            <a:ext cx="1842453" cy="17409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33"/>
          <p:cNvSpPr txBox="1"/>
          <p:nvPr>
            <p:ph type="title"/>
          </p:nvPr>
        </p:nvSpPr>
        <p:spPr>
          <a:xfrm>
            <a:off x="457200" y="579437"/>
            <a:ext cx="8229600" cy="104461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Outlets</a:t>
            </a:r>
            <a:endParaRPr/>
          </a:p>
        </p:txBody>
      </p:sp>
      <p:sp>
        <p:nvSpPr>
          <p:cNvPr id="285" name="Google Shape;285;p3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86" name="Google Shape;286;p3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87" name="Google Shape;287;p33"/>
          <p:cNvSpPr txBox="1"/>
          <p:nvPr>
            <p:ph idx="1" type="body"/>
          </p:nvPr>
        </p:nvSpPr>
        <p:spPr>
          <a:xfrm>
            <a:off x="430823" y="3410521"/>
            <a:ext cx="2031262" cy="2057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600"/>
              <a:buNone/>
            </a:pPr>
            <a:r>
              <a:rPr b="1" lang="en-US" sz="1600"/>
              <a:t>15A non-grounded </a:t>
            </a:r>
            <a:endParaRPr/>
          </a:p>
          <a:p>
            <a:pPr indent="-285750" lvl="1" marL="285750" rtl="0" algn="l">
              <a:spcBef>
                <a:spcPts val="280"/>
              </a:spcBef>
              <a:spcAft>
                <a:spcPts val="0"/>
              </a:spcAft>
              <a:buClr>
                <a:schemeClr val="dk1"/>
              </a:buClr>
              <a:buSzPts val="1400"/>
              <a:buChar char="–"/>
            </a:pPr>
            <a:r>
              <a:rPr lang="en-US" sz="1400"/>
              <a:t>Use for legacy installations</a:t>
            </a:r>
            <a:endParaRPr/>
          </a:p>
          <a:p>
            <a:pPr indent="-285750" lvl="1" marL="285750" rtl="0" algn="l">
              <a:spcBef>
                <a:spcPts val="280"/>
              </a:spcBef>
              <a:spcAft>
                <a:spcPts val="0"/>
              </a:spcAft>
              <a:buClr>
                <a:schemeClr val="dk1"/>
              </a:buClr>
              <a:buSzPts val="1400"/>
              <a:buChar char="–"/>
            </a:pPr>
            <a:r>
              <a:rPr lang="en-US" sz="1400"/>
              <a:t>Never install a grounded outlet when you don’t actually have a ground!</a:t>
            </a:r>
            <a:endParaRPr/>
          </a:p>
        </p:txBody>
      </p:sp>
      <p:sp>
        <p:nvSpPr>
          <p:cNvPr id="288" name="Google Shape;288;p33"/>
          <p:cNvSpPr txBox="1"/>
          <p:nvPr>
            <p:ph idx="1" type="body"/>
          </p:nvPr>
        </p:nvSpPr>
        <p:spPr>
          <a:xfrm>
            <a:off x="2536820" y="3406367"/>
            <a:ext cx="1667128" cy="1371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600"/>
              <a:buNone/>
            </a:pPr>
            <a:r>
              <a:rPr b="1" lang="en-US" sz="1600"/>
              <a:t>15A grounded </a:t>
            </a:r>
            <a:endParaRPr/>
          </a:p>
          <a:p>
            <a:pPr indent="-285750" lvl="1" marL="290513" rtl="0" algn="l">
              <a:spcBef>
                <a:spcPts val="280"/>
              </a:spcBef>
              <a:spcAft>
                <a:spcPts val="0"/>
              </a:spcAft>
              <a:buClr>
                <a:schemeClr val="dk1"/>
              </a:buClr>
              <a:buSzPts val="1400"/>
              <a:buChar char="–"/>
            </a:pPr>
            <a:r>
              <a:rPr lang="en-US" sz="1400"/>
              <a:t>Very common</a:t>
            </a:r>
            <a:endParaRPr/>
          </a:p>
          <a:p>
            <a:pPr indent="-285750" lvl="1" marL="290513" rtl="0" algn="l">
              <a:spcBef>
                <a:spcPts val="280"/>
              </a:spcBef>
              <a:spcAft>
                <a:spcPts val="0"/>
              </a:spcAft>
              <a:buClr>
                <a:schemeClr val="dk1"/>
              </a:buClr>
              <a:buSzPts val="1400"/>
              <a:buChar char="–"/>
            </a:pPr>
            <a:r>
              <a:rPr lang="en-US" sz="1400"/>
              <a:t>Used for most applications</a:t>
            </a:r>
            <a:endParaRPr/>
          </a:p>
        </p:txBody>
      </p:sp>
      <p:sp>
        <p:nvSpPr>
          <p:cNvPr id="289" name="Google Shape;289;p33"/>
          <p:cNvSpPr txBox="1"/>
          <p:nvPr>
            <p:ph idx="1" type="body"/>
          </p:nvPr>
        </p:nvSpPr>
        <p:spPr>
          <a:xfrm>
            <a:off x="6660261" y="3406367"/>
            <a:ext cx="2066016" cy="248488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600"/>
              <a:buNone/>
            </a:pPr>
            <a:r>
              <a:rPr b="1" lang="en-US" sz="1600"/>
              <a:t>15A GFCI  </a:t>
            </a:r>
            <a:endParaRPr/>
          </a:p>
          <a:p>
            <a:pPr indent="-285750" lvl="1" marL="285750" rtl="0" algn="l">
              <a:spcBef>
                <a:spcPts val="280"/>
              </a:spcBef>
              <a:spcAft>
                <a:spcPts val="0"/>
              </a:spcAft>
              <a:buClr>
                <a:schemeClr val="dk1"/>
              </a:buClr>
              <a:buSzPts val="1400"/>
              <a:buChar char="–"/>
            </a:pPr>
            <a:r>
              <a:rPr lang="en-US" sz="1400"/>
              <a:t>Use in applications with higher risk of shorts, such as bathrooms and kitchens</a:t>
            </a:r>
            <a:endParaRPr/>
          </a:p>
          <a:p>
            <a:pPr indent="-285750" lvl="1" marL="285750" rtl="0" algn="l">
              <a:spcBef>
                <a:spcPts val="280"/>
              </a:spcBef>
              <a:spcAft>
                <a:spcPts val="0"/>
              </a:spcAft>
              <a:buClr>
                <a:schemeClr val="dk1"/>
              </a:buClr>
              <a:buSzPts val="1400"/>
              <a:buChar char="–"/>
            </a:pPr>
            <a:r>
              <a:rPr lang="en-US" sz="1400"/>
              <a:t>Disconnects HOT from the outlet if sees un-expected ground loop current</a:t>
            </a:r>
            <a:endParaRPr/>
          </a:p>
        </p:txBody>
      </p:sp>
      <p:sp>
        <p:nvSpPr>
          <p:cNvPr id="290" name="Google Shape;290;p33"/>
          <p:cNvSpPr txBox="1"/>
          <p:nvPr>
            <p:ph idx="1" type="body"/>
          </p:nvPr>
        </p:nvSpPr>
        <p:spPr>
          <a:xfrm>
            <a:off x="4449772" y="3406367"/>
            <a:ext cx="2143594" cy="2209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600"/>
              <a:buNone/>
            </a:pPr>
            <a:r>
              <a:rPr b="1" lang="en-US" sz="1600"/>
              <a:t>20A grounded </a:t>
            </a:r>
            <a:endParaRPr/>
          </a:p>
          <a:p>
            <a:pPr indent="-285750" lvl="1" marL="290513" rtl="0" algn="l">
              <a:spcBef>
                <a:spcPts val="280"/>
              </a:spcBef>
              <a:spcAft>
                <a:spcPts val="0"/>
              </a:spcAft>
              <a:buClr>
                <a:schemeClr val="dk1"/>
              </a:buClr>
              <a:buSzPts val="1400"/>
              <a:buChar char="–"/>
            </a:pPr>
            <a:r>
              <a:rPr lang="en-US" sz="1400"/>
              <a:t>Use for 20A circuits</a:t>
            </a:r>
            <a:endParaRPr/>
          </a:p>
          <a:p>
            <a:pPr indent="-285750" lvl="1" marL="290513" rtl="0" algn="l">
              <a:spcBef>
                <a:spcPts val="280"/>
              </a:spcBef>
              <a:spcAft>
                <a:spcPts val="0"/>
              </a:spcAft>
              <a:buClr>
                <a:schemeClr val="dk1"/>
              </a:buClr>
              <a:buSzPts val="1400"/>
              <a:buChar char="–"/>
            </a:pPr>
            <a:r>
              <a:rPr lang="en-US" sz="1400"/>
              <a:t>Accepts standard 15 plugs, as well as specialized 20A plugs</a:t>
            </a:r>
            <a:endParaRPr/>
          </a:p>
          <a:p>
            <a:pPr indent="-285750" lvl="1" marL="290513" rtl="0" algn="l">
              <a:spcBef>
                <a:spcPts val="280"/>
              </a:spcBef>
              <a:spcAft>
                <a:spcPts val="0"/>
              </a:spcAft>
              <a:buClr>
                <a:schemeClr val="dk1"/>
              </a:buClr>
              <a:buSzPts val="1400"/>
              <a:buChar char="–"/>
            </a:pPr>
            <a:r>
              <a:rPr lang="en-US" sz="1400"/>
              <a:t>Don’t install on a 15A circuit! </a:t>
            </a:r>
            <a:endParaRPr/>
          </a:p>
        </p:txBody>
      </p:sp>
      <p:pic>
        <p:nvPicPr>
          <p:cNvPr descr="Cooper 736W-BOX Duplex Outlets" id="291" name="Google Shape;291;p33"/>
          <p:cNvPicPr preferRelativeResize="0"/>
          <p:nvPr/>
        </p:nvPicPr>
        <p:blipFill rotWithShape="1">
          <a:blip r:embed="rId3">
            <a:alphaModFix/>
          </a:blip>
          <a:srcRect b="0" l="0" r="0" t="0"/>
          <a:stretch/>
        </p:blipFill>
        <p:spPr>
          <a:xfrm>
            <a:off x="685799" y="1710918"/>
            <a:ext cx="1485900" cy="1485900"/>
          </a:xfrm>
          <a:prstGeom prst="rect">
            <a:avLst/>
          </a:prstGeom>
          <a:noFill/>
          <a:ln>
            <a:noFill/>
          </a:ln>
        </p:spPr>
      </p:pic>
      <p:pic>
        <p:nvPicPr>
          <p:cNvPr descr="Leviton T5320-SW Duplex Outlets" id="292" name="Google Shape;292;p33"/>
          <p:cNvPicPr preferRelativeResize="0"/>
          <p:nvPr/>
        </p:nvPicPr>
        <p:blipFill rotWithShape="1">
          <a:blip r:embed="rId4">
            <a:alphaModFix/>
          </a:blip>
          <a:srcRect b="0" l="0" r="0" t="0"/>
          <a:stretch/>
        </p:blipFill>
        <p:spPr>
          <a:xfrm>
            <a:off x="2646484" y="1729968"/>
            <a:ext cx="1447800" cy="1447800"/>
          </a:xfrm>
          <a:prstGeom prst="rect">
            <a:avLst/>
          </a:prstGeom>
          <a:noFill/>
          <a:ln>
            <a:noFill/>
          </a:ln>
        </p:spPr>
      </p:pic>
      <p:pic>
        <p:nvPicPr>
          <p:cNvPr descr="Leviton TBR20-T Duplex Outlets" id="293" name="Google Shape;293;p33"/>
          <p:cNvPicPr preferRelativeResize="0"/>
          <p:nvPr/>
        </p:nvPicPr>
        <p:blipFill rotWithShape="1">
          <a:blip r:embed="rId5">
            <a:alphaModFix/>
          </a:blip>
          <a:srcRect b="6252" l="0" r="0" t="0"/>
          <a:stretch/>
        </p:blipFill>
        <p:spPr>
          <a:xfrm>
            <a:off x="4567737" y="1562710"/>
            <a:ext cx="1905000" cy="1785899"/>
          </a:xfrm>
          <a:prstGeom prst="rect">
            <a:avLst/>
          </a:prstGeom>
          <a:noFill/>
          <a:ln>
            <a:noFill/>
          </a:ln>
        </p:spPr>
      </p:pic>
      <p:pic>
        <p:nvPicPr>
          <p:cNvPr descr="Leviton G5262-WTW GFCI Outlets" id="294" name="Google Shape;294;p33"/>
          <p:cNvPicPr preferRelativeResize="0"/>
          <p:nvPr/>
        </p:nvPicPr>
        <p:blipFill rotWithShape="1">
          <a:blip r:embed="rId6">
            <a:alphaModFix/>
          </a:blip>
          <a:srcRect b="12286" l="9416" r="663" t="6895"/>
          <a:stretch/>
        </p:blipFill>
        <p:spPr>
          <a:xfrm>
            <a:off x="6586237" y="1562710"/>
            <a:ext cx="1987062" cy="17858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34"/>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Wiring Diagrams</a:t>
            </a:r>
            <a:endParaRPr/>
          </a:p>
        </p:txBody>
      </p:sp>
      <p:sp>
        <p:nvSpPr>
          <p:cNvPr id="300" name="Google Shape;300;p34"/>
          <p:cNvSpPr txBox="1"/>
          <p:nvPr>
            <p:ph idx="1" type="body"/>
          </p:nvPr>
        </p:nvSpPr>
        <p:spPr>
          <a:xfrm>
            <a:off x="483577" y="1828800"/>
            <a:ext cx="8203224" cy="3962397"/>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For simple wiring projects, replacements, or add-ons, many fixtures will come with instructions that specify critical mounting dimensions, safety procedures, wire connections, and setup instructions</a:t>
            </a:r>
            <a:endParaRPr/>
          </a:p>
        </p:txBody>
      </p:sp>
      <p:sp>
        <p:nvSpPr>
          <p:cNvPr id="301" name="Google Shape;301;p3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302" name="Google Shape;302;p3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303" name="Google Shape;303;p34"/>
          <p:cNvPicPr preferRelativeResize="0"/>
          <p:nvPr/>
        </p:nvPicPr>
        <p:blipFill rotWithShape="1">
          <a:blip r:embed="rId3">
            <a:alphaModFix/>
          </a:blip>
          <a:srcRect b="0" l="0" r="0" t="0"/>
          <a:stretch/>
        </p:blipFill>
        <p:spPr>
          <a:xfrm>
            <a:off x="2438400" y="2957913"/>
            <a:ext cx="4851943" cy="285194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35"/>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Wiring Diagrams</a:t>
            </a:r>
            <a:endParaRPr/>
          </a:p>
        </p:txBody>
      </p:sp>
      <p:sp>
        <p:nvSpPr>
          <p:cNvPr id="309" name="Google Shape;309;p35"/>
          <p:cNvSpPr txBox="1"/>
          <p:nvPr>
            <p:ph idx="1" type="body"/>
          </p:nvPr>
        </p:nvSpPr>
        <p:spPr>
          <a:xfrm>
            <a:off x="448408" y="1828800"/>
            <a:ext cx="4809392" cy="3962397"/>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For new construction or large wiring projects, you may have some form of wiring diagram or blueprint. </a:t>
            </a:r>
            <a:endParaRPr/>
          </a:p>
          <a:p>
            <a:pPr indent="-342900" lvl="0" marL="342900" rtl="0" algn="l">
              <a:spcBef>
                <a:spcPts val="360"/>
              </a:spcBef>
              <a:spcAft>
                <a:spcPts val="0"/>
              </a:spcAft>
              <a:buClr>
                <a:schemeClr val="dk1"/>
              </a:buClr>
              <a:buSzPts val="1800"/>
              <a:buChar char="•"/>
            </a:pPr>
            <a:r>
              <a:rPr lang="en-US" sz="1800"/>
              <a:t>Diagrams often show location of outlets, switches, fans, etc., but don’t always detail connections, branch circuits, etc. </a:t>
            </a:r>
            <a:endParaRPr/>
          </a:p>
          <a:p>
            <a:pPr indent="-342900" lvl="0" marL="342900" rtl="0" algn="l">
              <a:spcBef>
                <a:spcPts val="360"/>
              </a:spcBef>
              <a:spcAft>
                <a:spcPts val="0"/>
              </a:spcAft>
              <a:buClr>
                <a:schemeClr val="dk1"/>
              </a:buClr>
              <a:buSzPts val="1800"/>
              <a:buChar char="•"/>
            </a:pPr>
            <a:r>
              <a:rPr lang="en-US" sz="1800"/>
              <a:t>They usually have a legend or key to understand symbols used (see Slide #24).</a:t>
            </a:r>
            <a:endParaRPr/>
          </a:p>
          <a:p>
            <a:pPr indent="-342900" lvl="0" marL="342900" rtl="0" algn="l">
              <a:spcBef>
                <a:spcPts val="360"/>
              </a:spcBef>
              <a:spcAft>
                <a:spcPts val="0"/>
              </a:spcAft>
              <a:buClr>
                <a:schemeClr val="dk1"/>
              </a:buClr>
              <a:buSzPts val="1800"/>
              <a:buChar char="•"/>
            </a:pPr>
            <a:r>
              <a:rPr lang="en-US" sz="1800"/>
              <a:t>They may have a bill of materials or materials list as well. </a:t>
            </a:r>
            <a:endParaRPr/>
          </a:p>
        </p:txBody>
      </p:sp>
      <p:sp>
        <p:nvSpPr>
          <p:cNvPr id="310" name="Google Shape;310;p3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311" name="Google Shape;311;p3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312" name="Google Shape;312;p35"/>
          <p:cNvPicPr preferRelativeResize="0"/>
          <p:nvPr/>
        </p:nvPicPr>
        <p:blipFill rotWithShape="1">
          <a:blip r:embed="rId3">
            <a:alphaModFix/>
          </a:blip>
          <a:srcRect b="0" l="0" r="0" t="0"/>
          <a:stretch/>
        </p:blipFill>
        <p:spPr>
          <a:xfrm>
            <a:off x="5181600" y="1905000"/>
            <a:ext cx="3543300" cy="294597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36"/>
          <p:cNvSpPr txBox="1"/>
          <p:nvPr>
            <p:ph type="title"/>
          </p:nvPr>
        </p:nvSpPr>
        <p:spPr>
          <a:xfrm>
            <a:off x="457200" y="381001"/>
            <a:ext cx="8229600" cy="1293226"/>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Common Wiring Diagram Symbols</a:t>
            </a:r>
            <a:endParaRPr/>
          </a:p>
        </p:txBody>
      </p:sp>
      <p:sp>
        <p:nvSpPr>
          <p:cNvPr id="318" name="Google Shape;318;p3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319" name="Google Shape;319;p3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320" name="Google Shape;320;p36"/>
          <p:cNvPicPr preferRelativeResize="0"/>
          <p:nvPr/>
        </p:nvPicPr>
        <p:blipFill rotWithShape="1">
          <a:blip r:embed="rId3">
            <a:alphaModFix/>
          </a:blip>
          <a:srcRect b="0" l="0" r="0" t="0"/>
          <a:stretch/>
        </p:blipFill>
        <p:spPr>
          <a:xfrm>
            <a:off x="2286000" y="2002869"/>
            <a:ext cx="4549157" cy="399309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37"/>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Troubleshooting Safety</a:t>
            </a:r>
            <a:endParaRPr/>
          </a:p>
        </p:txBody>
      </p:sp>
      <p:sp>
        <p:nvSpPr>
          <p:cNvPr id="326" name="Google Shape;326;p37"/>
          <p:cNvSpPr txBox="1"/>
          <p:nvPr>
            <p:ph idx="1" type="body"/>
          </p:nvPr>
        </p:nvSpPr>
        <p:spPr>
          <a:xfrm>
            <a:off x="457200" y="1828800"/>
            <a:ext cx="8229600" cy="3657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Never work on live wires! </a:t>
            </a:r>
            <a:endParaRPr/>
          </a:p>
          <a:p>
            <a:pPr indent="-342900" lvl="0" marL="342900" rtl="0" algn="l">
              <a:spcBef>
                <a:spcPts val="360"/>
              </a:spcBef>
              <a:spcAft>
                <a:spcPts val="0"/>
              </a:spcAft>
              <a:buClr>
                <a:schemeClr val="dk1"/>
              </a:buClr>
              <a:buSzPts val="1800"/>
              <a:buChar char="•"/>
            </a:pPr>
            <a:r>
              <a:rPr lang="en-US" sz="1800"/>
              <a:t>Remove power as necessary (turn off a breaker, or the main breaker) before checking connections and tightening screws. </a:t>
            </a:r>
            <a:endParaRPr/>
          </a:p>
          <a:p>
            <a:pPr indent="-342900" lvl="0" marL="342900" rtl="0" algn="l">
              <a:spcBef>
                <a:spcPts val="360"/>
              </a:spcBef>
              <a:spcAft>
                <a:spcPts val="0"/>
              </a:spcAft>
              <a:buClr>
                <a:schemeClr val="dk1"/>
              </a:buClr>
              <a:buSzPts val="1800"/>
              <a:buChar char="•"/>
            </a:pPr>
            <a:r>
              <a:rPr lang="en-US" sz="1800"/>
              <a:t>Never “solve” a blown fuse or tripped breaker problem by using a larger fuse or breaker! This defeats the purpose of the overcurrent protection and can damage wires and fixtures not rated to handle the increased current!</a:t>
            </a:r>
            <a:endParaRPr/>
          </a:p>
          <a:p>
            <a:pPr indent="-342900" lvl="0" marL="342900" rtl="0" algn="l">
              <a:spcBef>
                <a:spcPts val="360"/>
              </a:spcBef>
              <a:spcAft>
                <a:spcPts val="0"/>
              </a:spcAft>
              <a:buClr>
                <a:schemeClr val="dk1"/>
              </a:buClr>
              <a:buSzPts val="1800"/>
              <a:buChar char="•"/>
            </a:pPr>
            <a:r>
              <a:rPr lang="en-US" sz="1800"/>
              <a:t>Lockout/Tagout! </a:t>
            </a:r>
            <a:endParaRPr/>
          </a:p>
          <a:p>
            <a:pPr indent="-285750" lvl="1" marL="742950" rtl="0" algn="l">
              <a:spcBef>
                <a:spcPts val="320"/>
              </a:spcBef>
              <a:spcAft>
                <a:spcPts val="0"/>
              </a:spcAft>
              <a:buClr>
                <a:schemeClr val="dk1"/>
              </a:buClr>
              <a:buSzPts val="1600"/>
              <a:buFont typeface="Arial"/>
              <a:buChar char="•"/>
            </a:pPr>
            <a:r>
              <a:rPr lang="en-US" sz="1600"/>
              <a:t>We may not have full-blown lockout/tagout equipment at home, but we can still take steps to prevent someone from unwittingly energizing a circuit we may be working on elsewhere in the home! </a:t>
            </a:r>
            <a:endParaRPr/>
          </a:p>
        </p:txBody>
      </p:sp>
      <p:sp>
        <p:nvSpPr>
          <p:cNvPr id="327" name="Google Shape;327;p3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328" name="Google Shape;328;p3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38"/>
          <p:cNvSpPr txBox="1"/>
          <p:nvPr>
            <p:ph type="title"/>
          </p:nvPr>
        </p:nvSpPr>
        <p:spPr>
          <a:xfrm>
            <a:off x="228601" y="579437"/>
            <a:ext cx="8610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Troubleshooting Wiring Issues</a:t>
            </a:r>
            <a:endParaRPr/>
          </a:p>
        </p:txBody>
      </p:sp>
      <p:sp>
        <p:nvSpPr>
          <p:cNvPr id="334" name="Google Shape;334;p38"/>
          <p:cNvSpPr txBox="1"/>
          <p:nvPr>
            <p:ph idx="1" type="body"/>
          </p:nvPr>
        </p:nvSpPr>
        <p:spPr>
          <a:xfrm>
            <a:off x="457200" y="1828800"/>
            <a:ext cx="8229600" cy="3733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If troubleshooting equipment that plugs in:</a:t>
            </a:r>
            <a:endParaRPr/>
          </a:p>
          <a:p>
            <a:pPr indent="-285750" lvl="1" marL="742950" rtl="0" algn="l">
              <a:spcBef>
                <a:spcPts val="320"/>
              </a:spcBef>
              <a:spcAft>
                <a:spcPts val="0"/>
              </a:spcAft>
              <a:buClr>
                <a:schemeClr val="dk1"/>
              </a:buClr>
              <a:buSzPts val="1600"/>
              <a:buFont typeface="Arial"/>
              <a:buChar char="•"/>
            </a:pPr>
            <a:r>
              <a:rPr lang="en-US" sz="1600"/>
              <a:t>Test the equipment on another outlet, or another circuit altogether to determine whether the problem lies in the outlet or in the equipment. </a:t>
            </a:r>
            <a:endParaRPr/>
          </a:p>
          <a:p>
            <a:pPr indent="-285750" lvl="1" marL="742950" rtl="0" algn="l">
              <a:spcBef>
                <a:spcPts val="320"/>
              </a:spcBef>
              <a:spcAft>
                <a:spcPts val="0"/>
              </a:spcAft>
              <a:buClr>
                <a:schemeClr val="dk1"/>
              </a:buClr>
              <a:buSzPts val="1600"/>
              <a:buFont typeface="Arial"/>
              <a:buChar char="•"/>
            </a:pPr>
            <a:r>
              <a:rPr lang="en-US" sz="1600"/>
              <a:t>Cords are a major failure point in electrical equipment. Inspect them for wear points that could expose the conducting wire inside, leading to shorts. Some cords can be safely replaced or repaired. </a:t>
            </a:r>
            <a:endParaRPr/>
          </a:p>
          <a:p>
            <a:pPr indent="-285750" lvl="1" marL="742950" rtl="0" algn="l">
              <a:spcBef>
                <a:spcPts val="320"/>
              </a:spcBef>
              <a:spcAft>
                <a:spcPts val="0"/>
              </a:spcAft>
              <a:buClr>
                <a:schemeClr val="dk1"/>
              </a:buClr>
              <a:buSzPts val="1600"/>
              <a:buFont typeface="Arial"/>
              <a:buChar char="•"/>
            </a:pPr>
            <a:r>
              <a:rPr lang="en-US" sz="1600"/>
              <a:t>Check the fuses:</a:t>
            </a:r>
            <a:endParaRPr/>
          </a:p>
          <a:p>
            <a:pPr indent="-228600" lvl="2" marL="1143000" rtl="0" algn="l">
              <a:spcBef>
                <a:spcPts val="280"/>
              </a:spcBef>
              <a:spcAft>
                <a:spcPts val="0"/>
              </a:spcAft>
              <a:buClr>
                <a:schemeClr val="dk1"/>
              </a:buClr>
              <a:buSzPts val="1400"/>
              <a:buChar char="•"/>
            </a:pPr>
            <a:r>
              <a:rPr lang="en-US" sz="1400"/>
              <a:t>Are they installed properly?</a:t>
            </a:r>
            <a:endParaRPr/>
          </a:p>
          <a:p>
            <a:pPr indent="-228600" lvl="2" marL="1143000" rtl="0" algn="l">
              <a:spcBef>
                <a:spcPts val="280"/>
              </a:spcBef>
              <a:spcAft>
                <a:spcPts val="0"/>
              </a:spcAft>
              <a:buClr>
                <a:schemeClr val="dk1"/>
              </a:buClr>
              <a:buSzPts val="1400"/>
              <a:buChar char="•"/>
            </a:pPr>
            <a:r>
              <a:rPr lang="en-US" sz="1400"/>
              <a:t>Are they blown?</a:t>
            </a:r>
            <a:endParaRPr/>
          </a:p>
          <a:p>
            <a:pPr indent="-228600" lvl="2" marL="1143000" rtl="0" algn="l">
              <a:spcBef>
                <a:spcPts val="280"/>
              </a:spcBef>
              <a:spcAft>
                <a:spcPts val="0"/>
              </a:spcAft>
              <a:buClr>
                <a:schemeClr val="dk1"/>
              </a:buClr>
              <a:buSzPts val="1400"/>
              <a:buChar char="•"/>
            </a:pPr>
            <a:r>
              <a:rPr lang="en-US" sz="1400"/>
              <a:t>Do they need to be replaced? </a:t>
            </a:r>
            <a:endParaRPr/>
          </a:p>
        </p:txBody>
      </p:sp>
      <p:sp>
        <p:nvSpPr>
          <p:cNvPr id="335" name="Google Shape;335;p3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336" name="Google Shape;336;p3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39"/>
          <p:cNvSpPr txBox="1"/>
          <p:nvPr>
            <p:ph type="title"/>
          </p:nvPr>
        </p:nvSpPr>
        <p:spPr>
          <a:xfrm>
            <a:off x="304799" y="579437"/>
            <a:ext cx="8382001"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Troubleshooting Wiring Issues</a:t>
            </a:r>
            <a:endParaRPr/>
          </a:p>
        </p:txBody>
      </p:sp>
      <p:sp>
        <p:nvSpPr>
          <p:cNvPr id="342" name="Google Shape;342;p39"/>
          <p:cNvSpPr txBox="1"/>
          <p:nvPr>
            <p:ph idx="1" type="body"/>
          </p:nvPr>
        </p:nvSpPr>
        <p:spPr>
          <a:xfrm>
            <a:off x="457200" y="1828800"/>
            <a:ext cx="8073828" cy="3733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Narrow down the failure:</a:t>
            </a:r>
            <a:endParaRPr/>
          </a:p>
          <a:p>
            <a:pPr indent="-285750" lvl="1" marL="742950" rtl="0" algn="l">
              <a:spcBef>
                <a:spcPts val="320"/>
              </a:spcBef>
              <a:spcAft>
                <a:spcPts val="0"/>
              </a:spcAft>
              <a:buClr>
                <a:schemeClr val="dk1"/>
              </a:buClr>
              <a:buSzPts val="1600"/>
              <a:buFont typeface="Arial"/>
              <a:buChar char="•"/>
            </a:pPr>
            <a:r>
              <a:rPr lang="en-US" sz="1600"/>
              <a:t>Test other items on the same circuit where the problem was initially identified. Is one outlet bad, or is everything on that circuit? Test other circuits within the home. Check to see if neighbors are having the same problem. House-wide failures are most likely to be grid power failures, not internal failures. </a:t>
            </a:r>
            <a:endParaRPr/>
          </a:p>
          <a:p>
            <a:pPr indent="-285750" lvl="1" marL="742950" rtl="0" algn="l">
              <a:spcBef>
                <a:spcPts val="320"/>
              </a:spcBef>
              <a:spcAft>
                <a:spcPts val="0"/>
              </a:spcAft>
              <a:buClr>
                <a:schemeClr val="dk1"/>
              </a:buClr>
              <a:buSzPts val="1600"/>
              <a:buFont typeface="Arial"/>
              <a:buChar char="•"/>
            </a:pPr>
            <a:r>
              <a:rPr lang="en-US" sz="1600"/>
              <a:t>Check breakers and fuses – it is possible that a momentary overage caused one to blow. </a:t>
            </a:r>
            <a:endParaRPr/>
          </a:p>
          <a:p>
            <a:pPr indent="-285750" lvl="1" marL="742950" rtl="0" algn="l">
              <a:spcBef>
                <a:spcPts val="320"/>
              </a:spcBef>
              <a:spcAft>
                <a:spcPts val="0"/>
              </a:spcAft>
              <a:buClr>
                <a:schemeClr val="dk1"/>
              </a:buClr>
              <a:buSzPts val="1600"/>
              <a:buFont typeface="Arial"/>
              <a:buChar char="•"/>
            </a:pPr>
            <a:r>
              <a:rPr lang="en-US" sz="1600"/>
              <a:t>If the problem persists, check for environmental factors. What is “new” that may have caused the fault? Are too many loads connected to the circuit? </a:t>
            </a:r>
            <a:endParaRPr/>
          </a:p>
        </p:txBody>
      </p:sp>
      <p:sp>
        <p:nvSpPr>
          <p:cNvPr id="343" name="Google Shape;343;p3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344" name="Google Shape;344;p3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0"/>
          <p:cNvSpPr txBox="1"/>
          <p:nvPr>
            <p:ph type="title"/>
          </p:nvPr>
        </p:nvSpPr>
        <p:spPr>
          <a:xfrm>
            <a:off x="304799" y="579437"/>
            <a:ext cx="8382001"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Troubleshooting Wiring Issues</a:t>
            </a:r>
            <a:endParaRPr/>
          </a:p>
        </p:txBody>
      </p:sp>
      <p:sp>
        <p:nvSpPr>
          <p:cNvPr id="350" name="Google Shape;350;p40"/>
          <p:cNvSpPr txBox="1"/>
          <p:nvPr>
            <p:ph idx="1" type="body"/>
          </p:nvPr>
        </p:nvSpPr>
        <p:spPr>
          <a:xfrm>
            <a:off x="457200" y="1828800"/>
            <a:ext cx="8229600" cy="3657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Getting into the details:</a:t>
            </a:r>
            <a:endParaRPr/>
          </a:p>
          <a:p>
            <a:pPr indent="-285750" lvl="1" marL="742950" rtl="0" algn="l">
              <a:spcBef>
                <a:spcPts val="320"/>
              </a:spcBef>
              <a:spcAft>
                <a:spcPts val="0"/>
              </a:spcAft>
              <a:buClr>
                <a:schemeClr val="dk1"/>
              </a:buClr>
              <a:buSzPts val="1600"/>
              <a:buFont typeface="Arial"/>
              <a:buChar char="•"/>
            </a:pPr>
            <a:r>
              <a:rPr lang="en-US" sz="1600"/>
              <a:t>Shut down the circuit! Don’t work on a live circuit!</a:t>
            </a:r>
            <a:endParaRPr/>
          </a:p>
          <a:p>
            <a:pPr indent="-285750" lvl="1" marL="742950" rtl="0" algn="l">
              <a:spcBef>
                <a:spcPts val="320"/>
              </a:spcBef>
              <a:spcAft>
                <a:spcPts val="0"/>
              </a:spcAft>
              <a:buClr>
                <a:schemeClr val="dk1"/>
              </a:buClr>
              <a:buSzPts val="1600"/>
              <a:buFont typeface="Arial"/>
              <a:buChar char="•"/>
            </a:pPr>
            <a:r>
              <a:rPr lang="en-US" sz="1600"/>
              <a:t>Inspect the fixtures that you have identified as suspicious:</a:t>
            </a:r>
            <a:endParaRPr/>
          </a:p>
          <a:p>
            <a:pPr indent="-228600" lvl="2" marL="1143000" rtl="0" algn="l">
              <a:spcBef>
                <a:spcPts val="320"/>
              </a:spcBef>
              <a:spcAft>
                <a:spcPts val="0"/>
              </a:spcAft>
              <a:buClr>
                <a:schemeClr val="dk1"/>
              </a:buClr>
              <a:buSzPts val="1600"/>
              <a:buChar char="•"/>
            </a:pPr>
            <a:r>
              <a:rPr lang="en-US" sz="1600"/>
              <a:t>Look for signs of a failed outlet, switch, or light fixture (burnt smell, visual signs of arcing/sparks)</a:t>
            </a:r>
            <a:endParaRPr/>
          </a:p>
          <a:p>
            <a:pPr indent="-285750" lvl="1" marL="742950" rtl="0" algn="l">
              <a:spcBef>
                <a:spcPts val="320"/>
              </a:spcBef>
              <a:spcAft>
                <a:spcPts val="0"/>
              </a:spcAft>
              <a:buClr>
                <a:schemeClr val="dk1"/>
              </a:buClr>
              <a:buSzPts val="1600"/>
              <a:buFont typeface="Arial"/>
              <a:buChar char="•"/>
            </a:pPr>
            <a:r>
              <a:rPr lang="en-US" sz="1600"/>
              <a:t>Check switches:</a:t>
            </a:r>
            <a:endParaRPr/>
          </a:p>
          <a:p>
            <a:pPr indent="-228600" lvl="2" marL="1143000" rtl="0" algn="l">
              <a:spcBef>
                <a:spcPts val="320"/>
              </a:spcBef>
              <a:spcAft>
                <a:spcPts val="0"/>
              </a:spcAft>
              <a:buClr>
                <a:schemeClr val="dk1"/>
              </a:buClr>
              <a:buSzPts val="1600"/>
              <a:buChar char="•"/>
            </a:pPr>
            <a:r>
              <a:rPr lang="en-US" sz="1600"/>
              <a:t>Use the continuity or resistance setting on a multimeter to test whether switches are closing and opening wires as expected</a:t>
            </a:r>
            <a:endParaRPr/>
          </a:p>
          <a:p>
            <a:pPr indent="-285750" lvl="1" marL="742950" rtl="0" algn="l">
              <a:spcBef>
                <a:spcPts val="320"/>
              </a:spcBef>
              <a:spcAft>
                <a:spcPts val="0"/>
              </a:spcAft>
              <a:buClr>
                <a:schemeClr val="dk1"/>
              </a:buClr>
              <a:buSzPts val="1600"/>
              <a:buFont typeface="Arial"/>
              <a:buChar char="•"/>
            </a:pPr>
            <a:r>
              <a:rPr lang="en-US" sz="1600"/>
              <a:t>Check connections:</a:t>
            </a:r>
            <a:endParaRPr/>
          </a:p>
          <a:p>
            <a:pPr indent="-228600" lvl="2" marL="1143000" rtl="0" algn="l">
              <a:spcBef>
                <a:spcPts val="320"/>
              </a:spcBef>
              <a:spcAft>
                <a:spcPts val="0"/>
              </a:spcAft>
              <a:buClr>
                <a:schemeClr val="dk1"/>
              </a:buClr>
              <a:buSzPts val="1600"/>
              <a:buChar char="•"/>
            </a:pPr>
            <a:r>
              <a:rPr lang="en-US" sz="1600"/>
              <a:t>Verify that wires are tightly connected to outlets, switches, and other fixtures</a:t>
            </a:r>
            <a:endParaRPr/>
          </a:p>
          <a:p>
            <a:pPr indent="-285750" lvl="1" marL="742950" rtl="0" algn="l">
              <a:spcBef>
                <a:spcPts val="320"/>
              </a:spcBef>
              <a:spcAft>
                <a:spcPts val="0"/>
              </a:spcAft>
              <a:buClr>
                <a:schemeClr val="dk1"/>
              </a:buClr>
              <a:buSzPts val="1600"/>
              <a:buFont typeface="Arial"/>
              <a:buChar char="•"/>
            </a:pPr>
            <a:r>
              <a:rPr lang="en-US" sz="1600"/>
              <a:t>If stumped, call an electrician.</a:t>
            </a:r>
            <a:endParaRPr/>
          </a:p>
        </p:txBody>
      </p:sp>
      <p:sp>
        <p:nvSpPr>
          <p:cNvPr id="351" name="Google Shape;351;p4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352" name="Google Shape;352;p4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4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358" name="Google Shape;358;p41"/>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359" name="Google Shape;359;p41"/>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5"/>
          <p:cNvSpPr txBox="1"/>
          <p:nvPr>
            <p:ph type="title"/>
          </p:nvPr>
        </p:nvSpPr>
        <p:spPr>
          <a:xfrm>
            <a:off x="457200" y="2514600"/>
            <a:ext cx="8229600" cy="1524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Lesson 3 – Basic Wiring Skills</a:t>
            </a:r>
            <a:endParaRPr/>
          </a:p>
        </p:txBody>
      </p:sp>
      <p:sp>
        <p:nvSpPr>
          <p:cNvPr id="110" name="Google Shape;110;p1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11" name="Google Shape;111;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6"/>
          <p:cNvSpPr txBox="1"/>
          <p:nvPr>
            <p:ph type="title"/>
          </p:nvPr>
        </p:nvSpPr>
        <p:spPr>
          <a:xfrm>
            <a:off x="457200" y="304800"/>
            <a:ext cx="8229600" cy="1302742"/>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How Does Electricity Get to The Home?</a:t>
            </a:r>
            <a:endParaRPr/>
          </a:p>
        </p:txBody>
      </p:sp>
      <p:sp>
        <p:nvSpPr>
          <p:cNvPr id="117" name="Google Shape;117;p16"/>
          <p:cNvSpPr txBox="1"/>
          <p:nvPr>
            <p:ph idx="1" type="body"/>
          </p:nvPr>
        </p:nvSpPr>
        <p:spPr>
          <a:xfrm>
            <a:off x="457200" y="1828800"/>
            <a:ext cx="8153400" cy="3276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“The grid” is a network of power sources, high-voltage transmission lines, and distribution lines that deliver power to individual customers.</a:t>
            </a:r>
            <a:endParaRPr/>
          </a:p>
        </p:txBody>
      </p:sp>
      <p:sp>
        <p:nvSpPr>
          <p:cNvPr id="118" name="Google Shape;118;p1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19" name="Google Shape;119;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grpSp>
        <p:nvGrpSpPr>
          <p:cNvPr id="120" name="Google Shape;120;p16"/>
          <p:cNvGrpSpPr/>
          <p:nvPr/>
        </p:nvGrpSpPr>
        <p:grpSpPr>
          <a:xfrm>
            <a:off x="2310881" y="2515271"/>
            <a:ext cx="4369837" cy="2572544"/>
            <a:chOff x="4757057" y="2447528"/>
            <a:chExt cx="4369837" cy="2572544"/>
          </a:xfrm>
        </p:grpSpPr>
        <p:pic>
          <p:nvPicPr>
            <p:cNvPr id="121" name="Google Shape;121;p16"/>
            <p:cNvPicPr preferRelativeResize="0"/>
            <p:nvPr/>
          </p:nvPicPr>
          <p:blipFill rotWithShape="1">
            <a:blip r:embed="rId3">
              <a:alphaModFix/>
            </a:blip>
            <a:srcRect b="0" l="0" r="0" t="0"/>
            <a:stretch/>
          </p:blipFill>
          <p:spPr>
            <a:xfrm>
              <a:off x="4757057" y="2447528"/>
              <a:ext cx="3200400" cy="2572544"/>
            </a:xfrm>
            <a:prstGeom prst="rect">
              <a:avLst/>
            </a:prstGeom>
            <a:noFill/>
            <a:ln>
              <a:noFill/>
            </a:ln>
          </p:spPr>
        </p:pic>
        <p:sp>
          <p:nvSpPr>
            <p:cNvPr id="122" name="Google Shape;122;p16"/>
            <p:cNvSpPr txBox="1"/>
            <p:nvPr/>
          </p:nvSpPr>
          <p:spPr>
            <a:xfrm>
              <a:off x="8060094" y="3318573"/>
              <a:ext cx="1066800" cy="5232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2800" u="none" cap="none" strike="noStrike">
                  <a:solidFill>
                    <a:schemeClr val="dk1"/>
                  </a:solidFill>
                  <a:latin typeface="Calibri"/>
                  <a:ea typeface="Calibri"/>
                  <a:cs typeface="Calibri"/>
                  <a:sym typeface="Calibri"/>
                </a:rPr>
                <a:t>GRID</a:t>
              </a:r>
              <a:endParaRPr/>
            </a:p>
          </p:txBody>
        </p:sp>
        <p:sp>
          <p:nvSpPr>
            <p:cNvPr id="123" name="Google Shape;123;p16"/>
            <p:cNvSpPr/>
            <p:nvPr/>
          </p:nvSpPr>
          <p:spPr>
            <a:xfrm rot="8813352">
              <a:off x="7827602" y="3946329"/>
              <a:ext cx="609600" cy="166068"/>
            </a:xfrm>
            <a:prstGeom prst="rightArrow">
              <a:avLst>
                <a:gd fmla="val 50000" name="adj1"/>
                <a:gd fmla="val 50000" name="adj2"/>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4" name="Google Shape;124;p16"/>
            <p:cNvSpPr/>
            <p:nvPr/>
          </p:nvSpPr>
          <p:spPr>
            <a:xfrm rot="-9446841">
              <a:off x="7755293" y="3113843"/>
              <a:ext cx="609600" cy="166068"/>
            </a:xfrm>
            <a:prstGeom prst="rightArrow">
              <a:avLst>
                <a:gd fmla="val 50000" name="adj1"/>
                <a:gd fmla="val 50000" name="adj2"/>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7"/>
          <p:cNvSpPr txBox="1"/>
          <p:nvPr>
            <p:ph type="title"/>
          </p:nvPr>
        </p:nvSpPr>
        <p:spPr>
          <a:xfrm>
            <a:off x="457200" y="304800"/>
            <a:ext cx="8236258" cy="1277145"/>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How Does Electricity Get to The Home?</a:t>
            </a:r>
            <a:endParaRPr/>
          </a:p>
        </p:txBody>
      </p:sp>
      <p:sp>
        <p:nvSpPr>
          <p:cNvPr id="130" name="Google Shape;130;p17"/>
          <p:cNvSpPr txBox="1"/>
          <p:nvPr>
            <p:ph idx="1" type="body"/>
          </p:nvPr>
        </p:nvSpPr>
        <p:spPr>
          <a:xfrm>
            <a:off x="457200" y="1828800"/>
            <a:ext cx="5035858" cy="42672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AutoNum type="arabicPeriod"/>
            </a:pPr>
            <a:r>
              <a:rPr lang="en-US" sz="1800"/>
              <a:t>Power Source</a:t>
            </a:r>
            <a:endParaRPr/>
          </a:p>
          <a:p>
            <a:pPr indent="-342900" lvl="0" marL="342900" rtl="0" algn="l">
              <a:spcBef>
                <a:spcPts val="360"/>
              </a:spcBef>
              <a:spcAft>
                <a:spcPts val="0"/>
              </a:spcAft>
              <a:buClr>
                <a:schemeClr val="dk1"/>
              </a:buClr>
              <a:buSzPts val="1800"/>
              <a:buAutoNum type="arabicPeriod"/>
            </a:pPr>
            <a:r>
              <a:rPr lang="en-US" sz="1800"/>
              <a:t>Grid</a:t>
            </a:r>
            <a:endParaRPr/>
          </a:p>
          <a:p>
            <a:pPr indent="-342900" lvl="0" marL="342900" rtl="0" algn="l">
              <a:spcBef>
                <a:spcPts val="360"/>
              </a:spcBef>
              <a:spcAft>
                <a:spcPts val="0"/>
              </a:spcAft>
              <a:buClr>
                <a:schemeClr val="dk1"/>
              </a:buClr>
              <a:buSzPts val="1800"/>
              <a:buAutoNum type="arabicPeriod"/>
            </a:pPr>
            <a:r>
              <a:rPr lang="en-US" sz="1800"/>
              <a:t>Homes and where it is stepped up</a:t>
            </a:r>
            <a:endParaRPr/>
          </a:p>
          <a:p>
            <a:pPr indent="0" lvl="0" marL="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Electricity is produced by a power source such as a hydroelectric dam, nuclear power plant, wind turbine, solar panel, or coal plant.</a:t>
            </a:r>
            <a:endParaRPr/>
          </a:p>
          <a:p>
            <a:pPr indent="-342900" lvl="0" marL="342900" rtl="0" algn="l">
              <a:spcBef>
                <a:spcPts val="360"/>
              </a:spcBef>
              <a:spcAft>
                <a:spcPts val="0"/>
              </a:spcAft>
              <a:buClr>
                <a:schemeClr val="dk1"/>
              </a:buClr>
              <a:buSzPts val="1800"/>
              <a:buChar char="•"/>
            </a:pPr>
            <a:r>
              <a:rPr lang="en-US" sz="1800"/>
              <a:t>The voltage is stepped up before it is transmitted. This lowers the current (remember P = V x I). This lessens power lost by resistance in the transmission lines, which can add up over extended distances.</a:t>
            </a:r>
            <a:endParaRPr/>
          </a:p>
        </p:txBody>
      </p:sp>
      <p:sp>
        <p:nvSpPr>
          <p:cNvPr id="131" name="Google Shape;131;p1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32" name="Google Shape;132;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133" name="Google Shape;133;p17"/>
          <p:cNvPicPr preferRelativeResize="0"/>
          <p:nvPr/>
        </p:nvPicPr>
        <p:blipFill rotWithShape="1">
          <a:blip r:embed="rId3">
            <a:alphaModFix/>
          </a:blip>
          <a:srcRect b="0" l="0" r="0" t="0"/>
          <a:stretch/>
        </p:blipFill>
        <p:spPr>
          <a:xfrm>
            <a:off x="5493058" y="2286000"/>
            <a:ext cx="3200400" cy="2572544"/>
          </a:xfrm>
          <a:prstGeom prst="rect">
            <a:avLst/>
          </a:prstGeom>
          <a:noFill/>
          <a:ln>
            <a:noFill/>
          </a:ln>
        </p:spPr>
      </p:pic>
      <p:sp>
        <p:nvSpPr>
          <p:cNvPr id="134" name="Google Shape;134;p17"/>
          <p:cNvSpPr/>
          <p:nvPr/>
        </p:nvSpPr>
        <p:spPr>
          <a:xfrm>
            <a:off x="5264458" y="2057398"/>
            <a:ext cx="457200" cy="457200"/>
          </a:xfrm>
          <a:prstGeom prst="ellipse">
            <a:avLst/>
          </a:prstGeom>
          <a:solidFill>
            <a:srgbClr val="D99593"/>
          </a:solidFill>
          <a:ln cap="flat" cmpd="sng" w="25400">
            <a:solidFill>
              <a:srgbClr val="95373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u="none" cap="none" strike="noStrike">
                <a:solidFill>
                  <a:schemeClr val="lt1"/>
                </a:solidFill>
                <a:latin typeface="Calibri"/>
                <a:ea typeface="Calibri"/>
                <a:cs typeface="Calibri"/>
                <a:sym typeface="Calibri"/>
              </a:rPr>
              <a:t>1</a:t>
            </a:r>
            <a:endParaRPr/>
          </a:p>
        </p:txBody>
      </p:sp>
      <p:sp>
        <p:nvSpPr>
          <p:cNvPr id="135" name="Google Shape;135;p17"/>
          <p:cNvSpPr/>
          <p:nvPr/>
        </p:nvSpPr>
        <p:spPr>
          <a:xfrm>
            <a:off x="8420198" y="2590800"/>
            <a:ext cx="457200" cy="457200"/>
          </a:xfrm>
          <a:prstGeom prst="ellipse">
            <a:avLst/>
          </a:prstGeom>
          <a:solidFill>
            <a:srgbClr val="D99593"/>
          </a:solidFill>
          <a:ln cap="flat" cmpd="sng" w="25400">
            <a:solidFill>
              <a:srgbClr val="95373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u="none" cap="none" strike="noStrike">
                <a:solidFill>
                  <a:schemeClr val="lt1"/>
                </a:solidFill>
                <a:latin typeface="Calibri"/>
                <a:ea typeface="Calibri"/>
                <a:cs typeface="Calibri"/>
                <a:sym typeface="Calibri"/>
              </a:rPr>
              <a:t>2</a:t>
            </a:r>
            <a:endParaRPr/>
          </a:p>
        </p:txBody>
      </p:sp>
      <p:sp>
        <p:nvSpPr>
          <p:cNvPr id="136" name="Google Shape;136;p17"/>
          <p:cNvSpPr/>
          <p:nvPr/>
        </p:nvSpPr>
        <p:spPr>
          <a:xfrm>
            <a:off x="6407458" y="4858544"/>
            <a:ext cx="457200" cy="457200"/>
          </a:xfrm>
          <a:prstGeom prst="ellipse">
            <a:avLst/>
          </a:prstGeom>
          <a:solidFill>
            <a:srgbClr val="D99593"/>
          </a:solidFill>
          <a:ln cap="flat" cmpd="sng" w="25400">
            <a:solidFill>
              <a:srgbClr val="95373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u="none" cap="none" strike="noStrike">
                <a:solidFill>
                  <a:schemeClr val="lt1"/>
                </a:solidFill>
                <a:latin typeface="Calibri"/>
                <a:ea typeface="Calibri"/>
                <a:cs typeface="Calibri"/>
                <a:sym typeface="Calibri"/>
              </a:rPr>
              <a:t>3</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8"/>
          <p:cNvSpPr txBox="1"/>
          <p:nvPr>
            <p:ph type="title"/>
          </p:nvPr>
        </p:nvSpPr>
        <p:spPr>
          <a:xfrm>
            <a:off x="457200" y="304800"/>
            <a:ext cx="8229600" cy="12954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How Does Electricity Get to The Home?</a:t>
            </a:r>
            <a:endParaRPr/>
          </a:p>
        </p:txBody>
      </p:sp>
      <p:sp>
        <p:nvSpPr>
          <p:cNvPr id="142" name="Google Shape;142;p18"/>
          <p:cNvSpPr txBox="1"/>
          <p:nvPr>
            <p:ph idx="1" type="body"/>
          </p:nvPr>
        </p:nvSpPr>
        <p:spPr>
          <a:xfrm>
            <a:off x="474784" y="1828800"/>
            <a:ext cx="8212016"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Once electricity nears its destination, it is stepped down at a substation to a manageable voltage level (typically around 7,200V).</a:t>
            </a:r>
            <a:endParaRPr/>
          </a:p>
          <a:p>
            <a:pPr indent="-342900" lvl="0" marL="342900" rtl="0" algn="l">
              <a:spcBef>
                <a:spcPts val="360"/>
              </a:spcBef>
              <a:spcAft>
                <a:spcPts val="0"/>
              </a:spcAft>
              <a:buClr>
                <a:schemeClr val="dk1"/>
              </a:buClr>
              <a:buSzPts val="1800"/>
              <a:buChar char="•"/>
            </a:pPr>
            <a:r>
              <a:rPr lang="en-US" sz="1800"/>
              <a:t>Distribution lines take this lower voltage from the substation out to neighborhoods and businesses.</a:t>
            </a:r>
            <a:endParaRPr/>
          </a:p>
        </p:txBody>
      </p:sp>
      <p:sp>
        <p:nvSpPr>
          <p:cNvPr id="143" name="Google Shape;143;p1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44" name="Google Shape;144;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grpSp>
        <p:nvGrpSpPr>
          <p:cNvPr id="145" name="Google Shape;145;p18"/>
          <p:cNvGrpSpPr/>
          <p:nvPr/>
        </p:nvGrpSpPr>
        <p:grpSpPr>
          <a:xfrm>
            <a:off x="2686089" y="3106607"/>
            <a:ext cx="3698276" cy="3101443"/>
            <a:chOff x="5334000" y="2514600"/>
            <a:chExt cx="3698276" cy="3101443"/>
          </a:xfrm>
        </p:grpSpPr>
        <p:pic>
          <p:nvPicPr>
            <p:cNvPr id="146" name="Google Shape;146;p18"/>
            <p:cNvPicPr preferRelativeResize="0"/>
            <p:nvPr/>
          </p:nvPicPr>
          <p:blipFill rotWithShape="1">
            <a:blip r:embed="rId3">
              <a:alphaModFix/>
            </a:blip>
            <a:srcRect b="0" l="0" r="0" t="0"/>
            <a:stretch/>
          </p:blipFill>
          <p:spPr>
            <a:xfrm>
              <a:off x="5334000" y="2514600"/>
              <a:ext cx="3200400" cy="2572544"/>
            </a:xfrm>
            <a:prstGeom prst="rect">
              <a:avLst/>
            </a:prstGeom>
            <a:noFill/>
            <a:ln>
              <a:noFill/>
            </a:ln>
          </p:spPr>
        </p:pic>
        <p:sp>
          <p:nvSpPr>
            <p:cNvPr id="147" name="Google Shape;147;p18"/>
            <p:cNvSpPr/>
            <p:nvPr/>
          </p:nvSpPr>
          <p:spPr>
            <a:xfrm rot="2958619">
              <a:off x="7983238" y="3979964"/>
              <a:ext cx="457200" cy="1770915"/>
            </a:xfrm>
            <a:prstGeom prst="rightBrace">
              <a:avLst>
                <a:gd fmla="val 8333" name="adj1"/>
                <a:gd fmla="val 50000" name="adj2"/>
              </a:avLst>
            </a:pr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8" name="Google Shape;148;p18"/>
            <p:cNvSpPr txBox="1"/>
            <p:nvPr/>
          </p:nvSpPr>
          <p:spPr>
            <a:xfrm>
              <a:off x="8056861" y="5074594"/>
              <a:ext cx="726477" cy="27699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200" u="none" cap="none" strike="noStrike">
                  <a:solidFill>
                    <a:schemeClr val="dk1"/>
                  </a:solidFill>
                  <a:latin typeface="Calibri"/>
                  <a:ea typeface="Calibri"/>
                  <a:cs typeface="Calibri"/>
                  <a:sym typeface="Calibri"/>
                </a:rPr>
                <a:t>7200V</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19"/>
          <p:cNvSpPr txBox="1"/>
          <p:nvPr>
            <p:ph type="title"/>
          </p:nvPr>
        </p:nvSpPr>
        <p:spPr>
          <a:xfrm>
            <a:off x="457200" y="304801"/>
            <a:ext cx="8229600" cy="1295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How Does Electricity Get to The Home?</a:t>
            </a:r>
            <a:endParaRPr/>
          </a:p>
        </p:txBody>
      </p:sp>
      <p:sp>
        <p:nvSpPr>
          <p:cNvPr id="154" name="Google Shape;154;p19"/>
          <p:cNvSpPr txBox="1"/>
          <p:nvPr>
            <p:ph idx="1" type="body"/>
          </p:nvPr>
        </p:nvSpPr>
        <p:spPr>
          <a:xfrm>
            <a:off x="457200" y="1828800"/>
            <a:ext cx="8229600" cy="23622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The final step-down occurs at a pole transformer outside your home, where the voltage is dropped down to 240V.</a:t>
            </a:r>
            <a:endParaRPr/>
          </a:p>
          <a:p>
            <a:pPr indent="-342900" lvl="0" marL="342900" rtl="0" algn="l">
              <a:spcBef>
                <a:spcPts val="360"/>
              </a:spcBef>
              <a:spcAft>
                <a:spcPts val="0"/>
              </a:spcAft>
              <a:buClr>
                <a:schemeClr val="dk1"/>
              </a:buClr>
              <a:buSzPts val="1800"/>
              <a:buChar char="•"/>
            </a:pPr>
            <a:r>
              <a:rPr lang="en-US" sz="1800"/>
              <a:t>240V enters your home (service drop or entrance).</a:t>
            </a:r>
            <a:endParaRPr/>
          </a:p>
        </p:txBody>
      </p:sp>
      <p:sp>
        <p:nvSpPr>
          <p:cNvPr id="155" name="Google Shape;155;p1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56" name="Google Shape;156;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grpSp>
        <p:nvGrpSpPr>
          <p:cNvPr id="157" name="Google Shape;157;p19"/>
          <p:cNvGrpSpPr/>
          <p:nvPr/>
        </p:nvGrpSpPr>
        <p:grpSpPr>
          <a:xfrm>
            <a:off x="2967537" y="2818995"/>
            <a:ext cx="3200400" cy="3201207"/>
            <a:chOff x="5105400" y="2514600"/>
            <a:chExt cx="3200400" cy="3201207"/>
          </a:xfrm>
        </p:grpSpPr>
        <p:pic>
          <p:nvPicPr>
            <p:cNvPr id="158" name="Google Shape;158;p19"/>
            <p:cNvPicPr preferRelativeResize="0"/>
            <p:nvPr/>
          </p:nvPicPr>
          <p:blipFill rotWithShape="1">
            <a:blip r:embed="rId3">
              <a:alphaModFix/>
            </a:blip>
            <a:srcRect b="0" l="0" r="0" t="0"/>
            <a:stretch/>
          </p:blipFill>
          <p:spPr>
            <a:xfrm>
              <a:off x="5105400" y="2514600"/>
              <a:ext cx="3200400" cy="2572544"/>
            </a:xfrm>
            <a:prstGeom prst="rect">
              <a:avLst/>
            </a:prstGeom>
            <a:noFill/>
            <a:ln>
              <a:noFill/>
            </a:ln>
          </p:spPr>
        </p:pic>
        <p:sp>
          <p:nvSpPr>
            <p:cNvPr id="159" name="Google Shape;159;p19"/>
            <p:cNvSpPr/>
            <p:nvPr/>
          </p:nvSpPr>
          <p:spPr>
            <a:xfrm rot="4521848">
              <a:off x="6364482" y="4512136"/>
              <a:ext cx="457200" cy="1380640"/>
            </a:xfrm>
            <a:prstGeom prst="rightBrace">
              <a:avLst>
                <a:gd fmla="val 8333" name="adj1"/>
                <a:gd fmla="val 50000" name="adj2"/>
              </a:avLst>
            </a:pr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0" name="Google Shape;160;p19"/>
            <p:cNvSpPr txBox="1"/>
            <p:nvPr/>
          </p:nvSpPr>
          <p:spPr>
            <a:xfrm>
              <a:off x="6400800" y="5438808"/>
              <a:ext cx="566376" cy="27699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200" u="none" cap="none" strike="noStrike">
                  <a:solidFill>
                    <a:schemeClr val="dk1"/>
                  </a:solidFill>
                  <a:latin typeface="Calibri"/>
                  <a:ea typeface="Calibri"/>
                  <a:cs typeface="Calibri"/>
                  <a:sym typeface="Calibri"/>
                </a:rPr>
                <a:t>240V</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0"/>
          <p:cNvSpPr txBox="1"/>
          <p:nvPr>
            <p:ph type="title"/>
          </p:nvPr>
        </p:nvSpPr>
        <p:spPr>
          <a:xfrm>
            <a:off x="457200" y="304800"/>
            <a:ext cx="8229600" cy="1295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How Is Electricity Distributed Within a Home?</a:t>
            </a:r>
            <a:endParaRPr/>
          </a:p>
        </p:txBody>
      </p:sp>
      <p:sp>
        <p:nvSpPr>
          <p:cNvPr id="166" name="Google Shape;166;p20"/>
          <p:cNvSpPr txBox="1"/>
          <p:nvPr>
            <p:ph idx="1" type="body"/>
          </p:nvPr>
        </p:nvSpPr>
        <p:spPr>
          <a:xfrm>
            <a:off x="457200" y="1828800"/>
            <a:ext cx="4529637"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Electricity enters your home as 240V. </a:t>
            </a:r>
            <a:endParaRPr/>
          </a:p>
          <a:p>
            <a:pPr indent="-342900" lvl="0" marL="342900" rtl="0" algn="l">
              <a:spcBef>
                <a:spcPts val="360"/>
              </a:spcBef>
              <a:spcAft>
                <a:spcPts val="0"/>
              </a:spcAft>
              <a:buClr>
                <a:schemeClr val="dk1"/>
              </a:buClr>
              <a:buSzPts val="1800"/>
              <a:buChar char="•"/>
            </a:pPr>
            <a:r>
              <a:rPr lang="en-US" sz="1800"/>
              <a:t>It goes through a meter, so the utility company can get paid for electricity you use. </a:t>
            </a:r>
            <a:endParaRPr/>
          </a:p>
          <a:p>
            <a:pPr indent="-342900" lvl="0" marL="342900" rtl="0" algn="l">
              <a:spcBef>
                <a:spcPts val="360"/>
              </a:spcBef>
              <a:spcAft>
                <a:spcPts val="0"/>
              </a:spcAft>
              <a:buClr>
                <a:schemeClr val="dk1"/>
              </a:buClr>
              <a:buSzPts val="1800"/>
              <a:buChar char="•"/>
            </a:pPr>
            <a:r>
              <a:rPr lang="en-US" sz="1800"/>
              <a:t>It enters your main panel as two 120V service lines.</a:t>
            </a:r>
            <a:endParaRPr/>
          </a:p>
          <a:p>
            <a:pPr indent="-342900" lvl="0" marL="342900" rtl="0" algn="l">
              <a:spcBef>
                <a:spcPts val="360"/>
              </a:spcBef>
              <a:spcAft>
                <a:spcPts val="0"/>
              </a:spcAft>
              <a:buClr>
                <a:schemeClr val="dk1"/>
              </a:buClr>
              <a:buSzPts val="1800"/>
              <a:buChar char="•"/>
            </a:pPr>
            <a:r>
              <a:rPr lang="en-US" sz="1800"/>
              <a:t>Household circuits can be split between these service lines.</a:t>
            </a:r>
            <a:endParaRPr/>
          </a:p>
          <a:p>
            <a:pPr indent="-342900" lvl="0" marL="342900" rtl="0" algn="l">
              <a:spcBef>
                <a:spcPts val="360"/>
              </a:spcBef>
              <a:spcAft>
                <a:spcPts val="0"/>
              </a:spcAft>
              <a:buClr>
                <a:schemeClr val="dk1"/>
              </a:buClr>
              <a:buSzPts val="1800"/>
              <a:buChar char="•"/>
            </a:pPr>
            <a:r>
              <a:rPr lang="en-US" sz="1800"/>
              <a:t>240V loads can be placed across these service lines to get the higher voltage. </a:t>
            </a:r>
            <a:endParaRPr/>
          </a:p>
        </p:txBody>
      </p:sp>
      <p:sp>
        <p:nvSpPr>
          <p:cNvPr id="167" name="Google Shape;167;p2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68" name="Google Shape;168;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169" name="Google Shape;169;p20"/>
          <p:cNvPicPr preferRelativeResize="0"/>
          <p:nvPr/>
        </p:nvPicPr>
        <p:blipFill rotWithShape="1">
          <a:blip r:embed="rId3">
            <a:alphaModFix/>
          </a:blip>
          <a:srcRect b="0" l="0" r="0" t="0"/>
          <a:stretch/>
        </p:blipFill>
        <p:spPr>
          <a:xfrm>
            <a:off x="5231427" y="1828800"/>
            <a:ext cx="3455373" cy="369236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1"/>
          <p:cNvSpPr txBox="1"/>
          <p:nvPr>
            <p:ph type="title"/>
          </p:nvPr>
        </p:nvSpPr>
        <p:spPr>
          <a:xfrm>
            <a:off x="457200" y="533399"/>
            <a:ext cx="8229600" cy="10668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The Main Panel</a:t>
            </a:r>
            <a:endParaRPr/>
          </a:p>
        </p:txBody>
      </p:sp>
      <p:sp>
        <p:nvSpPr>
          <p:cNvPr id="175" name="Google Shape;175;p21"/>
          <p:cNvSpPr txBox="1"/>
          <p:nvPr>
            <p:ph idx="1" type="body"/>
          </p:nvPr>
        </p:nvSpPr>
        <p:spPr>
          <a:xfrm>
            <a:off x="465992" y="1820008"/>
            <a:ext cx="4106008" cy="3971192"/>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Splits incoming 120V/240V supply into individually protected branch circuits.</a:t>
            </a:r>
            <a:endParaRPr/>
          </a:p>
          <a:p>
            <a:pPr indent="-342900" lvl="0" marL="342900" rtl="0" algn="l">
              <a:spcBef>
                <a:spcPts val="360"/>
              </a:spcBef>
              <a:spcAft>
                <a:spcPts val="0"/>
              </a:spcAft>
              <a:buClr>
                <a:schemeClr val="dk1"/>
              </a:buClr>
              <a:buSzPts val="1800"/>
              <a:buChar char="•"/>
            </a:pPr>
            <a:r>
              <a:rPr lang="en-US" sz="1800"/>
              <a:t>A Main Circuit Breaker will disconnect power to the entire panel. </a:t>
            </a:r>
            <a:endParaRPr/>
          </a:p>
          <a:p>
            <a:pPr indent="-342900" lvl="0" marL="342900" rtl="0" algn="l">
              <a:spcBef>
                <a:spcPts val="360"/>
              </a:spcBef>
              <a:spcAft>
                <a:spcPts val="0"/>
              </a:spcAft>
              <a:buClr>
                <a:schemeClr val="dk1"/>
              </a:buClr>
              <a:buSzPts val="1800"/>
              <a:buChar char="•"/>
            </a:pPr>
            <a:r>
              <a:rPr lang="en-US" sz="1800"/>
              <a:t>Each branch circuit has a 15A or 20A breaker that will disconnect power to that branch when the current level is exceeded. </a:t>
            </a:r>
            <a:endParaRPr/>
          </a:p>
        </p:txBody>
      </p:sp>
      <p:sp>
        <p:nvSpPr>
          <p:cNvPr id="176" name="Google Shape;176;p2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77" name="Google Shape;177;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178" name="Google Shape;178;p21"/>
          <p:cNvPicPr preferRelativeResize="0"/>
          <p:nvPr/>
        </p:nvPicPr>
        <p:blipFill rotWithShape="1">
          <a:blip r:embed="rId3">
            <a:alphaModFix/>
          </a:blip>
          <a:srcRect b="0" l="0" r="0" t="0"/>
          <a:stretch/>
        </p:blipFill>
        <p:spPr>
          <a:xfrm>
            <a:off x="4867275" y="1676400"/>
            <a:ext cx="3819525" cy="3736233"/>
          </a:xfrm>
          <a:prstGeom prst="rect">
            <a:avLst/>
          </a:prstGeom>
          <a:noFill/>
          <a:ln>
            <a:noFill/>
          </a:ln>
        </p:spPr>
      </p:pic>
      <p:sp>
        <p:nvSpPr>
          <p:cNvPr id="179" name="Google Shape;179;p21"/>
          <p:cNvSpPr txBox="1"/>
          <p:nvPr/>
        </p:nvSpPr>
        <p:spPr>
          <a:xfrm>
            <a:off x="4986837" y="1828800"/>
            <a:ext cx="728163"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180" name="Google Shape;180;p21"/>
          <p:cNvCxnSpPr/>
          <p:nvPr/>
        </p:nvCxnSpPr>
        <p:spPr>
          <a:xfrm rot="10800000">
            <a:off x="7239000" y="4191000"/>
            <a:ext cx="533400" cy="76200"/>
          </a:xfrm>
          <a:prstGeom prst="straightConnector1">
            <a:avLst/>
          </a:prstGeom>
          <a:noFill/>
          <a:ln cap="flat" cmpd="sng" w="9525">
            <a:solidFill>
              <a:srgbClr val="7F7F7F"/>
            </a:solidFill>
            <a:prstDash val="solid"/>
            <a:round/>
            <a:headEnd len="sm" w="sm" type="none"/>
            <a:tailEnd len="med" w="med" type="triangle"/>
          </a:ln>
        </p:spPr>
      </p:cxn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