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68580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slide" Target="slides/slide20.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4820"/>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4820"/>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4820"/>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 name="Google Shape;91;p1: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 name="Google Shape;92;p1: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0: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67" name="Google Shape;167;p1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75" name="Google Shape;175;p1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83" name="Google Shape;183;p1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1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1" name="Google Shape;191;p1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9" name="Google Shape;199;p1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07" name="Google Shape;207;p1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6: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17" name="Google Shape;217;p1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17: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26" name="Google Shape;226;p1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8: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36" name="Google Shape;236;p1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19: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44" name="Google Shape;244;p1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 name="Google Shape;99;p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20: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53" name="Google Shape;253;p2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7" name="Google Shape;107;p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4" name="Google Shape;114;p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2" name="Google Shape;122;p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6: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2" name="Google Shape;132;p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7: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2" name="Google Shape;142;p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8: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51" name="Google Shape;151;p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9: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59" name="Google Shape;159;p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 Id="rId4" Type="http://schemas.openxmlformats.org/officeDocument/2006/relationships/hyperlink" Target="http://www.realityworks.com/"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realityworks.com/"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hyperlink" Target="http://www.realityworks.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hyperlink" Target="http://www.realityworks.com/" TargetMode="Externa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realityworks.com/" TargetMode="Externa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7" name="Shape 17"/>
        <p:cNvGrpSpPr/>
        <p:nvPr/>
      </p:nvGrpSpPr>
      <p:grpSpPr>
        <a:xfrm>
          <a:off x="0" y="0"/>
          <a:ext cx="0" cy="0"/>
          <a:chOff x="0" y="0"/>
          <a:chExt cx="0" cy="0"/>
        </a:xfrm>
      </p:grpSpPr>
      <p:sp>
        <p:nvSpPr>
          <p:cNvPr id="18" name="Google Shape;18;p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0" name="Google Shape;20;p2"/>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1" name="Google Shape;21;p2"/>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22" name="Google Shape;22;p2"/>
          <p:cNvPicPr preferRelativeResize="0"/>
          <p:nvPr/>
        </p:nvPicPr>
        <p:blipFill rotWithShape="1">
          <a:blip r:embed="rId3">
            <a:alphaModFix/>
          </a:blip>
          <a:srcRect b="0" l="0" r="0" t="0"/>
          <a:stretch/>
        </p:blipFill>
        <p:spPr>
          <a:xfrm>
            <a:off x="1857829" y="2257014"/>
            <a:ext cx="5428342" cy="1581972"/>
          </a:xfrm>
          <a:prstGeom prst="rect">
            <a:avLst/>
          </a:prstGeom>
          <a:noFill/>
          <a:ln>
            <a:noFill/>
          </a:ln>
        </p:spPr>
      </p:pic>
      <p:sp>
        <p:nvSpPr>
          <p:cNvPr id="23" name="Google Shape;23;p2"/>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 name="Google Shape;24;p2">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t with Caption" type="objTx">
  <p:cSld name="OBJECT_WITH_CAPTION_TEXT">
    <p:spTree>
      <p:nvGrpSpPr>
        <p:cNvPr id="77" name="Shape 77"/>
        <p:cNvGrpSpPr/>
        <p:nvPr/>
      </p:nvGrpSpPr>
      <p:grpSpPr>
        <a:xfrm>
          <a:off x="0" y="0"/>
          <a:ext cx="0" cy="0"/>
          <a:chOff x="0" y="0"/>
          <a:chExt cx="0" cy="0"/>
        </a:xfrm>
      </p:grpSpPr>
      <p:sp>
        <p:nvSpPr>
          <p:cNvPr id="78" name="Google Shape;78;p11"/>
          <p:cNvSpPr txBox="1"/>
          <p:nvPr>
            <p:ph type="title"/>
          </p:nvPr>
        </p:nvSpPr>
        <p:spPr>
          <a:xfrm>
            <a:off x="457204" y="609600"/>
            <a:ext cx="3008313" cy="8255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11"/>
          <p:cNvSpPr txBox="1"/>
          <p:nvPr>
            <p:ph idx="1" type="body"/>
          </p:nvPr>
        </p:nvSpPr>
        <p:spPr>
          <a:xfrm>
            <a:off x="3575050" y="609601"/>
            <a:ext cx="5111750" cy="5167409"/>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0" name="Google Shape;80;p11"/>
          <p:cNvSpPr txBox="1"/>
          <p:nvPr>
            <p:ph idx="2" type="body"/>
          </p:nvPr>
        </p:nvSpPr>
        <p:spPr>
          <a:xfrm>
            <a:off x="457204" y="1435105"/>
            <a:ext cx="3008313" cy="435609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1" name="Google Shape;81;p1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1"/>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with Caption" type="picTx">
  <p:cSld name="PICTURE_WITH_CAPTION_TEXT">
    <p:spTree>
      <p:nvGrpSpPr>
        <p:cNvPr id="83" name="Shape 83"/>
        <p:cNvGrpSpPr/>
        <p:nvPr/>
      </p:nvGrpSpPr>
      <p:grpSpPr>
        <a:xfrm>
          <a:off x="0" y="0"/>
          <a:ext cx="0" cy="0"/>
          <a:chOff x="0" y="0"/>
          <a:chExt cx="0" cy="0"/>
        </a:xfrm>
      </p:grpSpPr>
      <p:sp>
        <p:nvSpPr>
          <p:cNvPr id="84" name="Google Shape;84;p1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5" name="Google Shape;85;p12"/>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6" name="Google Shape;86;p12"/>
          <p:cNvSpPr txBox="1"/>
          <p:nvPr>
            <p:ph idx="1" type="body"/>
          </p:nvPr>
        </p:nvSpPr>
        <p:spPr>
          <a:xfrm>
            <a:off x="1792288" y="5367341"/>
            <a:ext cx="5486400" cy="50006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7" name="Google Shape;87;p1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5" name="Shape 25"/>
        <p:cNvGrpSpPr/>
        <p:nvPr/>
      </p:nvGrpSpPr>
      <p:grpSpPr>
        <a:xfrm>
          <a:off x="0" y="0"/>
          <a:ext cx="0" cy="0"/>
          <a:chOff x="0" y="0"/>
          <a:chExt cx="0" cy="0"/>
        </a:xfrm>
      </p:grpSpPr>
      <p:sp>
        <p:nvSpPr>
          <p:cNvPr id="26" name="Google Shape;26;p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8" name="Google Shape;28;p3"/>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9" name="Google Shape;29;p3"/>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0" name="Google Shape;30;p3"/>
          <p:cNvSpPr txBox="1"/>
          <p:nvPr>
            <p:ph type="title"/>
          </p:nvPr>
        </p:nvSpPr>
        <p:spPr>
          <a:xfrm>
            <a:off x="457200" y="1692322"/>
            <a:ext cx="8229600" cy="2727277"/>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 name="Google Shape;31;p3"/>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 name="Google Shape;32;p3">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33" name="Shape 33"/>
        <p:cNvGrpSpPr/>
        <p:nvPr/>
      </p:nvGrpSpPr>
      <p:grpSpPr>
        <a:xfrm>
          <a:off x="0" y="0"/>
          <a:ext cx="0" cy="0"/>
          <a:chOff x="0" y="0"/>
          <a:chExt cx="0" cy="0"/>
        </a:xfrm>
      </p:grpSpPr>
      <p:sp>
        <p:nvSpPr>
          <p:cNvPr id="34" name="Google Shape;34;p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5" name="Google Shape;35;p4"/>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6" name="Google Shape;36;p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38" name="Shape 38"/>
        <p:cNvGrpSpPr/>
        <p:nvPr/>
      </p:nvGrpSpPr>
      <p:grpSpPr>
        <a:xfrm>
          <a:off x="0" y="0"/>
          <a:ext cx="0" cy="0"/>
          <a:chOff x="0" y="0"/>
          <a:chExt cx="0" cy="0"/>
        </a:xfrm>
      </p:grpSpPr>
      <p:sp>
        <p:nvSpPr>
          <p:cNvPr id="39" name="Google Shape;39;p5"/>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0" name="Google Shape;40;p5"/>
          <p:cNvSpPr txBox="1"/>
          <p:nvPr>
            <p:ph idx="1" type="body"/>
          </p:nvPr>
        </p:nvSpPr>
        <p:spPr>
          <a:xfrm>
            <a:off x="457200" y="1752603"/>
            <a:ext cx="4040188"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41" name="Google Shape;41;p5"/>
          <p:cNvSpPr txBox="1"/>
          <p:nvPr>
            <p:ph idx="2" type="body"/>
          </p:nvPr>
        </p:nvSpPr>
        <p:spPr>
          <a:xfrm>
            <a:off x="4645029" y="1752603"/>
            <a:ext cx="4041775"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42" name="Google Shape;42;p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44" name="Shape 44"/>
        <p:cNvGrpSpPr/>
        <p:nvPr/>
      </p:nvGrpSpPr>
      <p:grpSpPr>
        <a:xfrm>
          <a:off x="0" y="0"/>
          <a:ext cx="0" cy="0"/>
          <a:chOff x="0" y="0"/>
          <a:chExt cx="0" cy="0"/>
        </a:xfrm>
      </p:grpSpPr>
      <p:sp>
        <p:nvSpPr>
          <p:cNvPr id="45" name="Google Shape;45;p6"/>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6"/>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48" name="Google Shape;48;p6"/>
          <p:cNvPicPr preferRelativeResize="0"/>
          <p:nvPr/>
        </p:nvPicPr>
        <p:blipFill rotWithShape="1">
          <a:blip r:embed="rId2">
            <a:alphaModFix/>
          </a:blip>
          <a:srcRect b="0" l="0" r="0" t="37216"/>
          <a:stretch/>
        </p:blipFill>
        <p:spPr>
          <a:xfrm>
            <a:off x="1304138" y="2514599"/>
            <a:ext cx="6620662" cy="1871145"/>
          </a:xfrm>
          <a:prstGeom prst="rect">
            <a:avLst/>
          </a:prstGeom>
          <a:noFill/>
          <a:ln>
            <a:noFill/>
          </a:ln>
        </p:spPr>
      </p:pic>
      <p:sp>
        <p:nvSpPr>
          <p:cNvPr id="49" name="Google Shape;49;p6"/>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 name="Google Shape;50;p6">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51" name="Google Shape;51;p6"/>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
        <p:nvSpPr>
          <p:cNvPr id="52" name="Google Shape;52;p6"/>
          <p:cNvSpPr txBox="1"/>
          <p:nvPr/>
        </p:nvSpPr>
        <p:spPr>
          <a:xfrm>
            <a:off x="378823" y="5791200"/>
            <a:ext cx="2438401" cy="2616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lang="en-US" sz="1100">
                <a:solidFill>
                  <a:schemeClr val="lt1"/>
                </a:solidFill>
                <a:latin typeface="Calibri"/>
                <a:ea typeface="Calibri"/>
                <a:cs typeface="Calibri"/>
                <a:sym typeface="Calibri"/>
              </a:rPr>
              <a:t>1040821-01A</a:t>
            </a:r>
            <a:r>
              <a:rPr lang="en-US" sz="900">
                <a:solidFill>
                  <a:schemeClr val="lt1"/>
                </a:solidFill>
                <a:latin typeface="Arial"/>
                <a:ea typeface="Arial"/>
                <a:cs typeface="Arial"/>
                <a:sym typeface="Arial"/>
              </a:rPr>
              <a:t>	</a:t>
            </a:r>
            <a:r>
              <a:rPr lang="en-US" sz="900">
                <a:solidFill>
                  <a:schemeClr val="dk1"/>
                </a:solidFill>
                <a:latin typeface="Calibri"/>
                <a:ea typeface="Calibri"/>
                <a:cs typeface="Calibri"/>
                <a:sym typeface="Calibri"/>
              </a:rPr>
              <a:t>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53" name="Shape 53"/>
        <p:cNvGrpSpPr/>
        <p:nvPr/>
      </p:nvGrpSpPr>
      <p:grpSpPr>
        <a:xfrm>
          <a:off x="0" y="0"/>
          <a:ext cx="0" cy="0"/>
          <a:chOff x="0" y="0"/>
          <a:chExt cx="0" cy="0"/>
        </a:xfrm>
      </p:grpSpPr>
      <p:sp>
        <p:nvSpPr>
          <p:cNvPr id="54" name="Google Shape;54;p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6" name="Google Shape;56;p7"/>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7" name="Google Shape;57;p7"/>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58" name="Google Shape;58;p7"/>
          <p:cNvPicPr preferRelativeResize="0"/>
          <p:nvPr/>
        </p:nvPicPr>
        <p:blipFill rotWithShape="1">
          <a:blip r:embed="rId3">
            <a:alphaModFix/>
          </a:blip>
          <a:srcRect b="0" l="0" r="0" t="0"/>
          <a:stretch/>
        </p:blipFill>
        <p:spPr>
          <a:xfrm>
            <a:off x="2590800" y="1617894"/>
            <a:ext cx="3962400" cy="3352192"/>
          </a:xfrm>
          <a:prstGeom prst="rect">
            <a:avLst/>
          </a:prstGeom>
          <a:noFill/>
          <a:ln>
            <a:noFill/>
          </a:ln>
        </p:spPr>
      </p:pic>
      <p:sp>
        <p:nvSpPr>
          <p:cNvPr id="59" name="Google Shape;59;p7"/>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 name="Google Shape;60;p7">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61" name="Shape 61"/>
        <p:cNvGrpSpPr/>
        <p:nvPr/>
      </p:nvGrpSpPr>
      <p:grpSpPr>
        <a:xfrm>
          <a:off x="0" y="0"/>
          <a:ext cx="0" cy="0"/>
          <a:chOff x="0" y="0"/>
          <a:chExt cx="0" cy="0"/>
        </a:xfrm>
      </p:grpSpPr>
      <p:sp>
        <p:nvSpPr>
          <p:cNvPr id="62" name="Google Shape;62;p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64" name="Google Shape;64;p8"/>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65" name="Google Shape;65;p8"/>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 name="Google Shape;66;p8"/>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 name="Google Shape;67;p8">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8" name="Google Shape;68;p8"/>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69" name="Google Shape;69;p8"/>
          <p:cNvPicPr preferRelativeResize="0"/>
          <p:nvPr/>
        </p:nvPicPr>
        <p:blipFill rotWithShape="1">
          <a:blip r:embed="rId4">
            <a:alphaModFix/>
          </a:blip>
          <a:srcRect b="0" l="0" r="0" t="0"/>
          <a:stretch/>
        </p:blipFill>
        <p:spPr>
          <a:xfrm>
            <a:off x="1219200" y="1823276"/>
            <a:ext cx="1981200" cy="1981200"/>
          </a:xfrm>
          <a:prstGeom prst="rect">
            <a:avLst/>
          </a:prstGeom>
          <a:noFill/>
          <a:ln cap="flat" cmpd="sng" w="76200">
            <a:solidFill>
              <a:srgbClr val="FF0000"/>
            </a:solidFill>
            <a:prstDash val="solid"/>
            <a:round/>
            <a:headEnd len="sm" w="sm" type="none"/>
            <a:tailEnd len="sm" w="sm" type="none"/>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70" name="Shape 70"/>
        <p:cNvGrpSpPr/>
        <p:nvPr/>
      </p:nvGrpSpPr>
      <p:grpSpPr>
        <a:xfrm>
          <a:off x="0" y="0"/>
          <a:ext cx="0" cy="0"/>
          <a:chOff x="0" y="0"/>
          <a:chExt cx="0" cy="0"/>
        </a:xfrm>
      </p:grpSpPr>
      <p:sp>
        <p:nvSpPr>
          <p:cNvPr id="71" name="Google Shape;71;p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type="titleOnly">
  <p:cSld name="TITLE_ONLY">
    <p:spTree>
      <p:nvGrpSpPr>
        <p:cNvPr id="73" name="Shape 73"/>
        <p:cNvGrpSpPr/>
        <p:nvPr/>
      </p:nvGrpSpPr>
      <p:grpSpPr>
        <a:xfrm>
          <a:off x="0" y="0"/>
          <a:ext cx="0" cy="0"/>
          <a:chOff x="0" y="0"/>
          <a:chExt cx="0" cy="0"/>
        </a:xfrm>
      </p:grpSpPr>
      <p:sp>
        <p:nvSpPr>
          <p:cNvPr id="74" name="Google Shape;74;p1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5" name="Google Shape;75;p1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hyperlink" Target="http://www.realityworks.com/" TargetMode="External"/><Relationship Id="rId2" Type="http://schemas.openxmlformats.org/officeDocument/2006/relationships/image" Target="../media/image4.png"/><Relationship Id="rId3" Type="http://schemas.openxmlformats.org/officeDocument/2006/relationships/hyperlink" Target="http://www.realityworks.com/" TargetMode="External"/><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1.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096000"/>
            <a:ext cx="9144000" cy="762000"/>
          </a:xfrm>
          <a:prstGeom prst="rect">
            <a:avLst/>
          </a:prstGeom>
          <a:solidFill>
            <a:srgbClr val="ED9205"/>
          </a:solidFill>
          <a:ln>
            <a:noFill/>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 name="Google Shape;11;p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1" i="1" sz="14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lt1"/>
                </a:solidFill>
                <a:latin typeface="Arial"/>
                <a:ea typeface="Arial"/>
                <a:cs typeface="Arial"/>
                <a:sym typeface="Arial"/>
              </a:defRPr>
            </a:lvl1pPr>
            <a:lvl2pPr indent="0" lvl="1" marL="0" marR="0" rtl="0" algn="ctr">
              <a:spcBef>
                <a:spcPts val="0"/>
              </a:spcBef>
              <a:buNone/>
              <a:defRPr b="0" i="0" sz="1000" u="none" cap="none" strike="noStrike">
                <a:solidFill>
                  <a:schemeClr val="lt1"/>
                </a:solidFill>
                <a:latin typeface="Arial"/>
                <a:ea typeface="Arial"/>
                <a:cs typeface="Arial"/>
                <a:sym typeface="Arial"/>
              </a:defRPr>
            </a:lvl2pPr>
            <a:lvl3pPr indent="0" lvl="2" marL="0" marR="0" rtl="0" algn="ctr">
              <a:spcBef>
                <a:spcPts val="0"/>
              </a:spcBef>
              <a:buNone/>
              <a:defRPr b="0" i="0" sz="1000" u="none" cap="none" strike="noStrike">
                <a:solidFill>
                  <a:schemeClr val="lt1"/>
                </a:solidFill>
                <a:latin typeface="Arial"/>
                <a:ea typeface="Arial"/>
                <a:cs typeface="Arial"/>
                <a:sym typeface="Arial"/>
              </a:defRPr>
            </a:lvl3pPr>
            <a:lvl4pPr indent="0" lvl="3" marL="0" marR="0" rtl="0" algn="ctr">
              <a:spcBef>
                <a:spcPts val="0"/>
              </a:spcBef>
              <a:buNone/>
              <a:defRPr b="0" i="0" sz="1000" u="none" cap="none" strike="noStrike">
                <a:solidFill>
                  <a:schemeClr val="lt1"/>
                </a:solidFill>
                <a:latin typeface="Arial"/>
                <a:ea typeface="Arial"/>
                <a:cs typeface="Arial"/>
                <a:sym typeface="Arial"/>
              </a:defRPr>
            </a:lvl4pPr>
            <a:lvl5pPr indent="0" lvl="4" marL="0" marR="0" rtl="0" algn="ctr">
              <a:spcBef>
                <a:spcPts val="0"/>
              </a:spcBef>
              <a:buNone/>
              <a:defRPr b="0" i="0" sz="1000" u="none" cap="none" strike="noStrike">
                <a:solidFill>
                  <a:schemeClr val="lt1"/>
                </a:solidFill>
                <a:latin typeface="Arial"/>
                <a:ea typeface="Arial"/>
                <a:cs typeface="Arial"/>
                <a:sym typeface="Arial"/>
              </a:defRPr>
            </a:lvl5pPr>
            <a:lvl6pPr indent="0" lvl="5" marL="0" marR="0" rtl="0" algn="ctr">
              <a:spcBef>
                <a:spcPts val="0"/>
              </a:spcBef>
              <a:buNone/>
              <a:defRPr b="0" i="0" sz="1000" u="none" cap="none" strike="noStrike">
                <a:solidFill>
                  <a:schemeClr val="lt1"/>
                </a:solidFill>
                <a:latin typeface="Arial"/>
                <a:ea typeface="Arial"/>
                <a:cs typeface="Arial"/>
                <a:sym typeface="Arial"/>
              </a:defRPr>
            </a:lvl6pPr>
            <a:lvl7pPr indent="0" lvl="6" marL="0" marR="0" rtl="0" algn="ctr">
              <a:spcBef>
                <a:spcPts val="0"/>
              </a:spcBef>
              <a:buNone/>
              <a:defRPr b="0" i="0" sz="1000" u="none" cap="none" strike="noStrike">
                <a:solidFill>
                  <a:schemeClr val="lt1"/>
                </a:solidFill>
                <a:latin typeface="Arial"/>
                <a:ea typeface="Arial"/>
                <a:cs typeface="Arial"/>
                <a:sym typeface="Arial"/>
              </a:defRPr>
            </a:lvl7pPr>
            <a:lvl8pPr indent="0" lvl="7" marL="0" marR="0" rtl="0" algn="ctr">
              <a:spcBef>
                <a:spcPts val="0"/>
              </a:spcBef>
              <a:buNone/>
              <a:defRPr b="0" i="0" sz="1000" u="none" cap="none" strike="noStrike">
                <a:solidFill>
                  <a:schemeClr val="lt1"/>
                </a:solidFill>
                <a:latin typeface="Arial"/>
                <a:ea typeface="Arial"/>
                <a:cs typeface="Arial"/>
                <a:sym typeface="Arial"/>
              </a:defRPr>
            </a:lvl8pPr>
            <a:lvl9pPr indent="0" lvl="8" marL="0" marR="0" rtl="0" algn="ctr">
              <a:spcBef>
                <a:spcPts val="0"/>
              </a:spcBef>
              <a:buNone/>
              <a:defRPr b="0" i="0" sz="1000" u="none" cap="none" strike="noStrike">
                <a:solidFill>
                  <a:schemeClr val="lt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
        <p:nvSpPr>
          <p:cNvPr id="13" name="Google Shape;13;p1">
            <a:hlinkClick r:id="rId1"/>
          </p:cNvPr>
          <p:cNvSpPr/>
          <p:nvPr/>
        </p:nvSpPr>
        <p:spPr>
          <a:xfrm>
            <a:off x="6705600" y="533400"/>
            <a:ext cx="1828800" cy="32384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4" name="Google Shape;14;p1"/>
          <p:cNvPicPr preferRelativeResize="0"/>
          <p:nvPr/>
        </p:nvPicPr>
        <p:blipFill rotWithShape="1">
          <a:blip r:embed="rId2">
            <a:alphaModFix/>
          </a:blip>
          <a:srcRect b="0" l="0" r="0" t="0"/>
          <a:stretch/>
        </p:blipFill>
        <p:spPr>
          <a:xfrm>
            <a:off x="7382810" y="6270741"/>
            <a:ext cx="1464980" cy="426937"/>
          </a:xfrm>
          <a:prstGeom prst="rect">
            <a:avLst/>
          </a:prstGeom>
          <a:noFill/>
          <a:ln>
            <a:noFill/>
          </a:ln>
        </p:spPr>
      </p:pic>
      <p:sp>
        <p:nvSpPr>
          <p:cNvPr id="15" name="Google Shape;15;p1"/>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 name="Google Shape;16;p1">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3"/>
          <p:cNvSpPr/>
          <p:nvPr/>
        </p:nvSpPr>
        <p:spPr>
          <a:xfrm>
            <a:off x="7162800" y="6172200"/>
            <a:ext cx="1752600" cy="609600"/>
          </a:xfrm>
          <a:prstGeom prst="rect">
            <a:avLst/>
          </a:prstGeom>
          <a:solidFill>
            <a:srgbClr val="ED920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5" name="Google Shape;95;p1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96" name="Google Shape;96;p1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2"/>
          <p:cNvSpPr txBox="1"/>
          <p:nvPr>
            <p:ph type="title"/>
          </p:nvPr>
        </p:nvSpPr>
        <p:spPr>
          <a:xfrm>
            <a:off x="457200" y="563881"/>
            <a:ext cx="8229600" cy="103632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Missing Ground Connection</a:t>
            </a:r>
            <a:endParaRPr/>
          </a:p>
        </p:txBody>
      </p:sp>
      <p:sp>
        <p:nvSpPr>
          <p:cNvPr id="170" name="Google Shape;170;p22"/>
          <p:cNvSpPr txBox="1"/>
          <p:nvPr>
            <p:ph idx="1" type="body"/>
          </p:nvPr>
        </p:nvSpPr>
        <p:spPr>
          <a:xfrm>
            <a:off x="457200" y="1828800"/>
            <a:ext cx="8382000" cy="3962397"/>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Electricity will take the path of least resistance, which in the case of many faults will be directly to ground. Proper grounding can protect people, but is not fail-safe.</a:t>
            </a:r>
            <a:endParaRPr/>
          </a:p>
          <a:p>
            <a:pPr indent="-342900" lvl="0" marL="342900" rtl="0" algn="l">
              <a:spcBef>
                <a:spcPts val="360"/>
              </a:spcBef>
              <a:spcAft>
                <a:spcPts val="0"/>
              </a:spcAft>
              <a:buClr>
                <a:schemeClr val="dk1"/>
              </a:buClr>
              <a:buSzPts val="1800"/>
              <a:buChar char="•"/>
            </a:pPr>
            <a:r>
              <a:rPr lang="en-US" sz="1800"/>
              <a:t>Staying safe:</a:t>
            </a:r>
            <a:endParaRPr/>
          </a:p>
          <a:p>
            <a:pPr indent="-285750" lvl="1" marL="742950" rtl="0" algn="l">
              <a:spcBef>
                <a:spcPts val="320"/>
              </a:spcBef>
              <a:spcAft>
                <a:spcPts val="0"/>
              </a:spcAft>
              <a:buClr>
                <a:schemeClr val="dk1"/>
              </a:buClr>
              <a:buSzPts val="1600"/>
              <a:buFont typeface="Arial"/>
              <a:buChar char="•"/>
            </a:pPr>
            <a:r>
              <a:rPr lang="en-US" sz="1600"/>
              <a:t>Make sure that all power supplies, outlets, circuits, and equipment are grounded.</a:t>
            </a:r>
            <a:endParaRPr/>
          </a:p>
          <a:p>
            <a:pPr indent="-285750" lvl="1" marL="742950" rtl="0" algn="l">
              <a:spcBef>
                <a:spcPts val="320"/>
              </a:spcBef>
              <a:spcAft>
                <a:spcPts val="0"/>
              </a:spcAft>
              <a:buClr>
                <a:schemeClr val="dk1"/>
              </a:buClr>
              <a:buSzPts val="1600"/>
              <a:buFont typeface="Arial"/>
              <a:buChar char="•"/>
            </a:pPr>
            <a:r>
              <a:rPr lang="en-US" sz="1600"/>
              <a:t>Inspect electrical systems frequently to ensure that ground path is continuous.</a:t>
            </a:r>
            <a:endParaRPr/>
          </a:p>
          <a:p>
            <a:pPr indent="-285750" lvl="1" marL="742950" rtl="0" algn="l">
              <a:spcBef>
                <a:spcPts val="320"/>
              </a:spcBef>
              <a:spcAft>
                <a:spcPts val="0"/>
              </a:spcAft>
              <a:buClr>
                <a:schemeClr val="dk1"/>
              </a:buClr>
              <a:buSzPts val="1600"/>
              <a:buFont typeface="Arial"/>
              <a:buChar char="•"/>
            </a:pPr>
            <a:r>
              <a:rPr lang="en-US" sz="1600"/>
              <a:t>Visually inspect electrical tools, cords, and equipment prior to use </a:t>
            </a:r>
            <a:endParaRPr/>
          </a:p>
          <a:p>
            <a:pPr indent="-285750" lvl="1" marL="742950" rtl="0" algn="l">
              <a:spcBef>
                <a:spcPts val="320"/>
              </a:spcBef>
              <a:spcAft>
                <a:spcPts val="0"/>
              </a:spcAft>
              <a:buClr>
                <a:schemeClr val="dk1"/>
              </a:buClr>
              <a:buSzPts val="1600"/>
              <a:buFont typeface="Arial"/>
              <a:buChar char="•"/>
            </a:pPr>
            <a:r>
              <a:rPr lang="en-US" sz="1600"/>
              <a:t>Mark defective tools and do not use them before they are repaired or replaced</a:t>
            </a:r>
            <a:endParaRPr/>
          </a:p>
          <a:p>
            <a:pPr indent="-285750" lvl="1" marL="742950" rtl="0" algn="l">
              <a:spcBef>
                <a:spcPts val="320"/>
              </a:spcBef>
              <a:spcAft>
                <a:spcPts val="0"/>
              </a:spcAft>
              <a:buClr>
                <a:schemeClr val="dk1"/>
              </a:buClr>
              <a:buSzPts val="1600"/>
              <a:buFont typeface="Arial"/>
              <a:buChar char="•"/>
            </a:pPr>
            <a:r>
              <a:rPr lang="en-US" sz="1600"/>
              <a:t>Do not remove ground prongs from extension cords and equipment power cords!</a:t>
            </a:r>
            <a:endParaRPr/>
          </a:p>
          <a:p>
            <a:pPr indent="-285750" lvl="1" marL="742950" rtl="0" algn="l">
              <a:spcBef>
                <a:spcPts val="320"/>
              </a:spcBef>
              <a:spcAft>
                <a:spcPts val="0"/>
              </a:spcAft>
              <a:buClr>
                <a:schemeClr val="dk1"/>
              </a:buClr>
              <a:buSzPts val="1600"/>
              <a:buFont typeface="Arial"/>
              <a:buChar char="•"/>
            </a:pPr>
            <a:r>
              <a:rPr lang="en-US" sz="1600"/>
              <a:t>Ground any exposed metal on electrical equipment</a:t>
            </a:r>
            <a:endParaRPr/>
          </a:p>
        </p:txBody>
      </p:sp>
      <p:sp>
        <p:nvSpPr>
          <p:cNvPr id="171" name="Google Shape;171;p2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72" name="Google Shape;172;p2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3"/>
          <p:cNvSpPr txBox="1"/>
          <p:nvPr>
            <p:ph type="title"/>
          </p:nvPr>
        </p:nvSpPr>
        <p:spPr>
          <a:xfrm>
            <a:off x="457200" y="228600"/>
            <a:ext cx="8229600" cy="13716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Equipment Not Used in Prescribed Manner</a:t>
            </a:r>
            <a:endParaRPr/>
          </a:p>
        </p:txBody>
      </p:sp>
      <p:sp>
        <p:nvSpPr>
          <p:cNvPr id="178" name="Google Shape;178;p23"/>
          <p:cNvSpPr txBox="1"/>
          <p:nvPr>
            <p:ph idx="1" type="body"/>
          </p:nvPr>
        </p:nvSpPr>
        <p:spPr>
          <a:xfrm>
            <a:off x="457200" y="1828800"/>
            <a:ext cx="8382000" cy="41910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Electrical equipment is designed to be safe with a particular environment and usage. If we use them outside of those situations, they can become unsafe.</a:t>
            </a:r>
            <a:endParaRPr/>
          </a:p>
          <a:p>
            <a:pPr indent="-285750" lvl="1" marL="742950" rtl="0" algn="l">
              <a:spcBef>
                <a:spcPts val="320"/>
              </a:spcBef>
              <a:spcAft>
                <a:spcPts val="0"/>
              </a:spcAft>
              <a:buClr>
                <a:schemeClr val="dk1"/>
              </a:buClr>
              <a:buSzPts val="1600"/>
              <a:buFont typeface="Arial"/>
              <a:buChar char="•"/>
            </a:pPr>
            <a:r>
              <a:rPr lang="en-US" sz="1600"/>
              <a:t>Making extension cords with ROMEX wire – designed for fixed installations, the insulated sheathing will not withstand wear and tear of extension cord use</a:t>
            </a:r>
            <a:endParaRPr/>
          </a:p>
          <a:p>
            <a:pPr indent="-285750" lvl="1" marL="742950" rtl="0" algn="l">
              <a:spcBef>
                <a:spcPts val="320"/>
              </a:spcBef>
              <a:spcAft>
                <a:spcPts val="0"/>
              </a:spcAft>
              <a:buClr>
                <a:schemeClr val="dk1"/>
              </a:buClr>
              <a:buSzPts val="1600"/>
              <a:buFont typeface="Arial"/>
              <a:buChar char="•"/>
            </a:pPr>
            <a:r>
              <a:rPr lang="en-US" sz="1600"/>
              <a:t>Using indoor-rated equipment outdoors – Designed for dry indoor locations, equipment may fail quickly in wet environments with wide temperature variations</a:t>
            </a:r>
            <a:endParaRPr/>
          </a:p>
          <a:p>
            <a:pPr indent="-285750" lvl="1" marL="742950" rtl="0" algn="l">
              <a:spcBef>
                <a:spcPts val="320"/>
              </a:spcBef>
              <a:spcAft>
                <a:spcPts val="0"/>
              </a:spcAft>
              <a:buClr>
                <a:schemeClr val="dk1"/>
              </a:buClr>
              <a:buSzPts val="1600"/>
              <a:buFont typeface="Arial"/>
              <a:buChar char="•"/>
            </a:pPr>
            <a:r>
              <a:rPr lang="en-US" sz="1600"/>
              <a:t>Using ungrounded two-prong adapters on three-prong cords and tools – defeats the ground connection mentioned previously</a:t>
            </a:r>
            <a:endParaRPr/>
          </a:p>
          <a:p>
            <a:pPr indent="-285750" lvl="1" marL="742950" rtl="0" algn="l">
              <a:spcBef>
                <a:spcPts val="320"/>
              </a:spcBef>
              <a:spcAft>
                <a:spcPts val="0"/>
              </a:spcAft>
              <a:buClr>
                <a:schemeClr val="dk1"/>
              </a:buClr>
              <a:buSzPts val="1600"/>
              <a:buFont typeface="Arial"/>
              <a:buChar char="•"/>
            </a:pPr>
            <a:r>
              <a:rPr lang="en-US" sz="1600"/>
              <a:t>Using oversized circuit breakers or fuses – puts equipment and system wiring as well as fixtures at risk from out-of-spec current flow</a:t>
            </a:r>
            <a:endParaRPr/>
          </a:p>
          <a:p>
            <a:pPr indent="-342900" lvl="0" marL="342900" rtl="0" algn="l">
              <a:spcBef>
                <a:spcPts val="360"/>
              </a:spcBef>
              <a:spcAft>
                <a:spcPts val="0"/>
              </a:spcAft>
              <a:buClr>
                <a:schemeClr val="dk1"/>
              </a:buClr>
              <a:buSzPts val="1800"/>
              <a:buChar char="•"/>
            </a:pPr>
            <a:r>
              <a:rPr lang="en-US" sz="1800"/>
              <a:t>Staying safe:</a:t>
            </a:r>
            <a:endParaRPr/>
          </a:p>
          <a:p>
            <a:pPr indent="-285750" lvl="1" marL="742950" rtl="0" algn="l">
              <a:spcBef>
                <a:spcPts val="320"/>
              </a:spcBef>
              <a:spcAft>
                <a:spcPts val="0"/>
              </a:spcAft>
              <a:buClr>
                <a:schemeClr val="dk1"/>
              </a:buClr>
              <a:buSzPts val="1600"/>
              <a:buFont typeface="Arial"/>
              <a:buChar char="•"/>
            </a:pPr>
            <a:r>
              <a:rPr lang="en-US" sz="1600"/>
              <a:t>Use only OSHA-approved equipment</a:t>
            </a:r>
            <a:endParaRPr/>
          </a:p>
          <a:p>
            <a:pPr indent="-285750" lvl="1" marL="742950" rtl="0" algn="l">
              <a:spcBef>
                <a:spcPts val="320"/>
              </a:spcBef>
              <a:spcAft>
                <a:spcPts val="0"/>
              </a:spcAft>
              <a:buClr>
                <a:schemeClr val="dk1"/>
              </a:buClr>
              <a:buSzPts val="1600"/>
              <a:buFont typeface="Arial"/>
              <a:buChar char="•"/>
            </a:pPr>
            <a:r>
              <a:rPr lang="en-US" sz="1600"/>
              <a:t>Follow manufacturer’s instructions and observe warnings</a:t>
            </a:r>
            <a:endParaRPr/>
          </a:p>
          <a:p>
            <a:pPr indent="-285750" lvl="1" marL="742950" rtl="0" algn="l">
              <a:spcBef>
                <a:spcPts val="320"/>
              </a:spcBef>
              <a:spcAft>
                <a:spcPts val="0"/>
              </a:spcAft>
              <a:buClr>
                <a:schemeClr val="dk1"/>
              </a:buClr>
              <a:buSzPts val="1600"/>
              <a:buFont typeface="Arial"/>
              <a:buChar char="•"/>
            </a:pPr>
            <a:r>
              <a:rPr lang="en-US" sz="1600"/>
              <a:t>Ensure that homemade equipment is in compliance with OSHA standards</a:t>
            </a:r>
            <a:endParaRPr/>
          </a:p>
          <a:p>
            <a:pPr indent="-285750" lvl="1" marL="742950" rtl="0" algn="l">
              <a:spcBef>
                <a:spcPts val="320"/>
              </a:spcBef>
              <a:spcAft>
                <a:spcPts val="0"/>
              </a:spcAft>
              <a:buClr>
                <a:schemeClr val="dk1"/>
              </a:buClr>
              <a:buSzPts val="1600"/>
              <a:buFont typeface="Arial"/>
              <a:buChar char="•"/>
            </a:pPr>
            <a:r>
              <a:rPr lang="en-US" sz="1600"/>
              <a:t>Do not modify cords</a:t>
            </a:r>
            <a:endParaRPr/>
          </a:p>
        </p:txBody>
      </p:sp>
      <p:sp>
        <p:nvSpPr>
          <p:cNvPr id="179" name="Google Shape;179;p2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80" name="Google Shape;180;p2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4"/>
          <p:cNvSpPr txBox="1"/>
          <p:nvPr>
            <p:ph type="title"/>
          </p:nvPr>
        </p:nvSpPr>
        <p:spPr>
          <a:xfrm>
            <a:off x="457200" y="228600"/>
            <a:ext cx="8229600" cy="13716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Improper Use of </a:t>
            </a:r>
            <a:br>
              <a:rPr lang="en-US"/>
            </a:br>
            <a:r>
              <a:rPr lang="en-US"/>
              <a:t>Extension Cords</a:t>
            </a:r>
            <a:endParaRPr/>
          </a:p>
        </p:txBody>
      </p:sp>
      <p:sp>
        <p:nvSpPr>
          <p:cNvPr id="186" name="Google Shape;186;p24"/>
          <p:cNvSpPr txBox="1"/>
          <p:nvPr>
            <p:ph idx="1" type="body"/>
          </p:nvPr>
        </p:nvSpPr>
        <p:spPr>
          <a:xfrm>
            <a:off x="457200" y="1828800"/>
            <a:ext cx="8382000" cy="3962397"/>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Extension cords are useful tools, but they are subject to natural wear and tear and occupational hazards such as cuts, burns, and crushing that can all lead to shock or fire hazards. </a:t>
            </a:r>
            <a:endParaRPr/>
          </a:p>
          <a:p>
            <a:pPr indent="-342900" lvl="0" marL="342900" rtl="0" algn="l">
              <a:spcBef>
                <a:spcPts val="360"/>
              </a:spcBef>
              <a:spcAft>
                <a:spcPts val="0"/>
              </a:spcAft>
              <a:buClr>
                <a:schemeClr val="dk1"/>
              </a:buClr>
              <a:buSzPts val="1800"/>
              <a:buChar char="•"/>
            </a:pPr>
            <a:r>
              <a:rPr lang="en-US" sz="1800"/>
              <a:t>Staying safe:</a:t>
            </a:r>
            <a:endParaRPr/>
          </a:p>
          <a:p>
            <a:pPr indent="-285750" lvl="1" marL="742950" rtl="0" algn="l">
              <a:spcBef>
                <a:spcPts val="320"/>
              </a:spcBef>
              <a:spcAft>
                <a:spcPts val="0"/>
              </a:spcAft>
              <a:buClr>
                <a:schemeClr val="dk1"/>
              </a:buClr>
              <a:buSzPts val="1600"/>
              <a:buFont typeface="Arial"/>
              <a:buChar char="•"/>
            </a:pPr>
            <a:r>
              <a:rPr lang="en-US" sz="1600"/>
              <a:t>Use off-the-shelf cords rather than homemade cords</a:t>
            </a:r>
            <a:endParaRPr/>
          </a:p>
          <a:p>
            <a:pPr indent="-285750" lvl="1" marL="742950" rtl="0" algn="l">
              <a:spcBef>
                <a:spcPts val="320"/>
              </a:spcBef>
              <a:spcAft>
                <a:spcPts val="0"/>
              </a:spcAft>
              <a:buClr>
                <a:schemeClr val="dk1"/>
              </a:buClr>
              <a:buSzPts val="1600"/>
              <a:buFont typeface="Arial"/>
              <a:buChar char="•"/>
            </a:pPr>
            <a:r>
              <a:rPr lang="en-US" sz="1600"/>
              <a:t>Use only grounded, 3-wire extension cords with strain relief on the plugs (in a construction or shop environment, only use those labeled for heavy-duty use)</a:t>
            </a:r>
            <a:endParaRPr/>
          </a:p>
          <a:p>
            <a:pPr indent="-285750" lvl="1" marL="742950" rtl="0" algn="l">
              <a:spcBef>
                <a:spcPts val="320"/>
              </a:spcBef>
              <a:spcAft>
                <a:spcPts val="0"/>
              </a:spcAft>
              <a:buClr>
                <a:schemeClr val="dk1"/>
              </a:buClr>
              <a:buSzPts val="1600"/>
              <a:buFont typeface="Arial"/>
              <a:buChar char="•"/>
            </a:pPr>
            <a:r>
              <a:rPr lang="en-US" sz="1600"/>
              <a:t>Remove cords from outlets by pulling on the plugs, not on the cord</a:t>
            </a:r>
            <a:endParaRPr/>
          </a:p>
          <a:p>
            <a:pPr indent="-285750" lvl="1" marL="742950" rtl="0" algn="l">
              <a:spcBef>
                <a:spcPts val="320"/>
              </a:spcBef>
              <a:spcAft>
                <a:spcPts val="0"/>
              </a:spcAft>
              <a:buClr>
                <a:schemeClr val="dk1"/>
              </a:buClr>
              <a:buSzPts val="1600"/>
              <a:buFont typeface="Arial"/>
              <a:buChar char="•"/>
            </a:pPr>
            <a:r>
              <a:rPr lang="en-US" sz="1600"/>
              <a:t>Visually inspect electrical cords prior to use </a:t>
            </a:r>
            <a:endParaRPr/>
          </a:p>
          <a:p>
            <a:pPr indent="-285750" lvl="1" marL="742950" rtl="0" algn="l">
              <a:spcBef>
                <a:spcPts val="320"/>
              </a:spcBef>
              <a:spcAft>
                <a:spcPts val="0"/>
              </a:spcAft>
              <a:buClr>
                <a:schemeClr val="dk1"/>
              </a:buClr>
              <a:buSzPts val="1600"/>
              <a:buFont typeface="Arial"/>
              <a:buChar char="•"/>
            </a:pPr>
            <a:r>
              <a:rPr lang="en-US" sz="1600"/>
              <a:t>Replace defective or damaged cords immediately and do not use damaged cords</a:t>
            </a:r>
            <a:endParaRPr/>
          </a:p>
        </p:txBody>
      </p:sp>
      <p:sp>
        <p:nvSpPr>
          <p:cNvPr id="187" name="Google Shape;187;p2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88" name="Google Shape;188;p2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5"/>
          <p:cNvSpPr txBox="1"/>
          <p:nvPr>
            <p:ph type="title"/>
          </p:nvPr>
        </p:nvSpPr>
        <p:spPr>
          <a:xfrm>
            <a:off x="457200" y="609600"/>
            <a:ext cx="8229600" cy="9906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Protecting Yourself</a:t>
            </a:r>
            <a:endParaRPr/>
          </a:p>
        </p:txBody>
      </p:sp>
      <p:sp>
        <p:nvSpPr>
          <p:cNvPr id="194" name="Google Shape;194;p25"/>
          <p:cNvSpPr txBox="1"/>
          <p:nvPr>
            <p:ph idx="1" type="body"/>
          </p:nvPr>
        </p:nvSpPr>
        <p:spPr>
          <a:xfrm>
            <a:off x="457200" y="1828800"/>
            <a:ext cx="8382000" cy="3962397"/>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Remove power from a circuit before working on it!</a:t>
            </a:r>
            <a:endParaRPr/>
          </a:p>
          <a:p>
            <a:pPr indent="-342900" lvl="0" marL="342900" rtl="0" algn="l">
              <a:spcBef>
                <a:spcPts val="360"/>
              </a:spcBef>
              <a:spcAft>
                <a:spcPts val="0"/>
              </a:spcAft>
              <a:buClr>
                <a:schemeClr val="dk1"/>
              </a:buClr>
              <a:buSzPts val="1800"/>
              <a:buChar char="•"/>
            </a:pPr>
            <a:r>
              <a:rPr lang="en-US" sz="1800"/>
              <a:t>Follow standard and accepted work practices</a:t>
            </a:r>
            <a:endParaRPr/>
          </a:p>
          <a:p>
            <a:pPr indent="-342900" lvl="0" marL="342900" rtl="0" algn="l">
              <a:spcBef>
                <a:spcPts val="360"/>
              </a:spcBef>
              <a:spcAft>
                <a:spcPts val="0"/>
              </a:spcAft>
              <a:buClr>
                <a:schemeClr val="dk1"/>
              </a:buClr>
              <a:buSzPts val="1800"/>
              <a:buChar char="•"/>
            </a:pPr>
            <a:r>
              <a:rPr lang="en-US" sz="1800"/>
              <a:t>Use GFCI outlet sources or GFCI-equipped extension cords</a:t>
            </a:r>
            <a:endParaRPr/>
          </a:p>
          <a:p>
            <a:pPr indent="-342900" lvl="0" marL="342900" rtl="0" algn="l">
              <a:spcBef>
                <a:spcPts val="360"/>
              </a:spcBef>
              <a:spcAft>
                <a:spcPts val="0"/>
              </a:spcAft>
              <a:buClr>
                <a:schemeClr val="dk1"/>
              </a:buClr>
              <a:buSzPts val="1800"/>
              <a:buChar char="•"/>
            </a:pPr>
            <a:r>
              <a:rPr lang="en-US" sz="1800"/>
              <a:t>Ensure equipment you are using is properly grounded</a:t>
            </a:r>
            <a:endParaRPr/>
          </a:p>
          <a:p>
            <a:pPr indent="-342900" lvl="0" marL="342900" rtl="0" algn="l">
              <a:spcBef>
                <a:spcPts val="360"/>
              </a:spcBef>
              <a:spcAft>
                <a:spcPts val="0"/>
              </a:spcAft>
              <a:buClr>
                <a:schemeClr val="dk1"/>
              </a:buClr>
              <a:buSzPts val="1800"/>
              <a:buChar char="•"/>
            </a:pPr>
            <a:r>
              <a:rPr lang="en-US" sz="1800"/>
              <a:t>Observe notifications of hazards from signs, symbols, and tags</a:t>
            </a:r>
            <a:endParaRPr/>
          </a:p>
          <a:p>
            <a:pPr indent="-342900" lvl="0" marL="342900" rtl="0" algn="l">
              <a:spcBef>
                <a:spcPts val="360"/>
              </a:spcBef>
              <a:spcAft>
                <a:spcPts val="0"/>
              </a:spcAft>
              <a:buClr>
                <a:schemeClr val="dk1"/>
              </a:buClr>
              <a:buSzPts val="1800"/>
              <a:buChar char="•"/>
            </a:pPr>
            <a:r>
              <a:rPr lang="en-US" sz="1800"/>
              <a:t>Observe barricades meant to prevent people from accessing dangerous areas</a:t>
            </a:r>
            <a:endParaRPr/>
          </a:p>
        </p:txBody>
      </p:sp>
      <p:sp>
        <p:nvSpPr>
          <p:cNvPr id="195" name="Google Shape;195;p2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96" name="Google Shape;196;p2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6"/>
          <p:cNvSpPr txBox="1"/>
          <p:nvPr>
            <p:ph type="title"/>
          </p:nvPr>
        </p:nvSpPr>
        <p:spPr>
          <a:xfrm>
            <a:off x="457200" y="533400"/>
            <a:ext cx="8229600" cy="10668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Protecting Yourself</a:t>
            </a:r>
            <a:endParaRPr/>
          </a:p>
        </p:txBody>
      </p:sp>
      <p:sp>
        <p:nvSpPr>
          <p:cNvPr id="202" name="Google Shape;202;p26"/>
          <p:cNvSpPr txBox="1"/>
          <p:nvPr>
            <p:ph idx="1" type="body"/>
          </p:nvPr>
        </p:nvSpPr>
        <p:spPr>
          <a:xfrm>
            <a:off x="381000" y="1676400"/>
            <a:ext cx="8382000" cy="50292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Personal Protective Equipment (PPE) is your last line of defense!</a:t>
            </a:r>
            <a:endParaRPr/>
          </a:p>
          <a:p>
            <a:pPr indent="-285750" lvl="1" marL="742950" rtl="0" algn="l">
              <a:spcBef>
                <a:spcPts val="300"/>
              </a:spcBef>
              <a:spcAft>
                <a:spcPts val="0"/>
              </a:spcAft>
              <a:buClr>
                <a:schemeClr val="dk1"/>
              </a:buClr>
              <a:buSzPts val="1500"/>
              <a:buFont typeface="Arial"/>
              <a:buChar char="•"/>
            </a:pPr>
            <a:r>
              <a:rPr b="1" lang="en-US" sz="1500"/>
              <a:t>Non-conductive helmets </a:t>
            </a:r>
            <a:r>
              <a:rPr lang="en-US" sz="1500"/>
              <a:t>- reduce the danger of contact between your head and exposed overhead conductors</a:t>
            </a:r>
            <a:endParaRPr/>
          </a:p>
          <a:p>
            <a:pPr indent="-285750" lvl="1" marL="742950" rtl="0" algn="l">
              <a:spcBef>
                <a:spcPts val="300"/>
              </a:spcBef>
              <a:spcAft>
                <a:spcPts val="0"/>
              </a:spcAft>
              <a:buClr>
                <a:schemeClr val="dk1"/>
              </a:buClr>
              <a:buSzPts val="1500"/>
              <a:buFont typeface="Arial"/>
              <a:buChar char="•"/>
            </a:pPr>
            <a:r>
              <a:rPr b="1" lang="en-US" sz="1500"/>
              <a:t>Safety glasses </a:t>
            </a:r>
            <a:r>
              <a:rPr lang="en-US" sz="1500"/>
              <a:t>- protect eyes from electric arcs or flying objects resulting from an electrical explosion if working on or near energized circuits. Can also protect eyes from flying wire ends when trimming cables, and debris that can become airborne when working in basements and confined spaces typical of electrical work</a:t>
            </a:r>
            <a:endParaRPr/>
          </a:p>
          <a:p>
            <a:pPr indent="-285750" lvl="1" marL="742950" rtl="0" algn="l">
              <a:spcBef>
                <a:spcPts val="300"/>
              </a:spcBef>
              <a:spcAft>
                <a:spcPts val="0"/>
              </a:spcAft>
              <a:buClr>
                <a:schemeClr val="dk1"/>
              </a:buClr>
              <a:buSzPts val="1500"/>
              <a:buFont typeface="Arial"/>
              <a:buChar char="•"/>
            </a:pPr>
            <a:r>
              <a:rPr b="1" lang="en-US" sz="1500"/>
              <a:t>Respiratory protection </a:t>
            </a:r>
            <a:r>
              <a:rPr lang="en-US" sz="1500"/>
              <a:t>- breathing masks can protect you from dust, asbestos, biological materials, and other unwanted airborne particles you may come into contact with in basements and confined spaces</a:t>
            </a:r>
            <a:endParaRPr/>
          </a:p>
          <a:p>
            <a:pPr indent="-285750" lvl="1" marL="742950" rtl="0" algn="l">
              <a:spcBef>
                <a:spcPts val="300"/>
              </a:spcBef>
              <a:spcAft>
                <a:spcPts val="0"/>
              </a:spcAft>
              <a:buClr>
                <a:schemeClr val="dk1"/>
              </a:buClr>
              <a:buSzPts val="1500"/>
              <a:buFont typeface="Arial"/>
              <a:buChar char="•"/>
            </a:pPr>
            <a:r>
              <a:rPr b="1" lang="en-US" sz="1500"/>
              <a:t>Flame resistant clothing </a:t>
            </a:r>
            <a:r>
              <a:rPr lang="en-US" sz="1500"/>
              <a:t>- prevents further damage to the wearer in the case of an electrical shock or burn</a:t>
            </a:r>
            <a:endParaRPr/>
          </a:p>
          <a:p>
            <a:pPr indent="-285750" lvl="1" marL="742950" rtl="0" algn="l">
              <a:spcBef>
                <a:spcPts val="300"/>
              </a:spcBef>
              <a:spcAft>
                <a:spcPts val="0"/>
              </a:spcAft>
              <a:buClr>
                <a:schemeClr val="dk1"/>
              </a:buClr>
              <a:buSzPts val="1500"/>
              <a:buFont typeface="Arial"/>
              <a:buChar char="•"/>
            </a:pPr>
            <a:r>
              <a:rPr b="1" lang="en-US" sz="1500"/>
              <a:t>Insulated gloves </a:t>
            </a:r>
            <a:r>
              <a:rPr lang="en-US" sz="1500"/>
              <a:t>- protect the wearer from accidental electrical contact</a:t>
            </a:r>
            <a:endParaRPr/>
          </a:p>
          <a:p>
            <a:pPr indent="-285750" lvl="1" marL="742950" rtl="0" algn="l">
              <a:spcBef>
                <a:spcPts val="300"/>
              </a:spcBef>
              <a:spcAft>
                <a:spcPts val="0"/>
              </a:spcAft>
              <a:buClr>
                <a:schemeClr val="dk1"/>
              </a:buClr>
              <a:buSzPts val="1500"/>
              <a:buFont typeface="Arial"/>
              <a:buChar char="•"/>
            </a:pPr>
            <a:r>
              <a:rPr b="1" lang="en-US" sz="1500"/>
              <a:t>Insulated tools </a:t>
            </a:r>
            <a:r>
              <a:rPr lang="en-US" sz="1500"/>
              <a:t>-</a:t>
            </a:r>
            <a:r>
              <a:rPr b="1" lang="en-US" sz="1500"/>
              <a:t> </a:t>
            </a:r>
            <a:r>
              <a:rPr lang="en-US" sz="1500"/>
              <a:t>isolate the area in contact with the user’s hand from the area in contact with potentially live wires</a:t>
            </a:r>
            <a:endParaRPr/>
          </a:p>
          <a:p>
            <a:pPr indent="-342900" lvl="0" marL="342900" rtl="0" algn="l">
              <a:spcBef>
                <a:spcPts val="280"/>
              </a:spcBef>
              <a:spcAft>
                <a:spcPts val="0"/>
              </a:spcAft>
              <a:buClr>
                <a:schemeClr val="dk1"/>
              </a:buClr>
              <a:buSzPts val="1400"/>
              <a:buChar char="•"/>
            </a:pPr>
            <a:r>
              <a:rPr lang="en-US" sz="1400"/>
              <a:t>NOTE – OSHA standards apply to workplaces and employees. When performing your own wiring, you should consider the risks and take appropriate precautions. </a:t>
            </a:r>
            <a:endParaRPr/>
          </a:p>
        </p:txBody>
      </p:sp>
      <p:sp>
        <p:nvSpPr>
          <p:cNvPr id="203" name="Google Shape;203;p2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04" name="Google Shape;204;p2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7"/>
          <p:cNvSpPr txBox="1"/>
          <p:nvPr>
            <p:ph type="title"/>
          </p:nvPr>
        </p:nvSpPr>
        <p:spPr>
          <a:xfrm>
            <a:off x="457200" y="556261"/>
            <a:ext cx="8229600" cy="9757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Lockout and Tagout</a:t>
            </a:r>
            <a:endParaRPr/>
          </a:p>
        </p:txBody>
      </p:sp>
      <p:sp>
        <p:nvSpPr>
          <p:cNvPr id="210" name="Google Shape;210;p27"/>
          <p:cNvSpPr txBox="1"/>
          <p:nvPr>
            <p:ph idx="1" type="body"/>
          </p:nvPr>
        </p:nvSpPr>
        <p:spPr>
          <a:xfrm>
            <a:off x="457200" y="1828800"/>
            <a:ext cx="6172200" cy="41910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OSHA standard 29 CFR 1910.333 defines the requirements to protect employees working on electric circuits and equipment, including the practice of Lockout/Tagout</a:t>
            </a:r>
            <a:endParaRPr sz="1800"/>
          </a:p>
          <a:p>
            <a:pPr indent="-342900" lvl="0" marL="342900" rtl="0" algn="l">
              <a:spcBef>
                <a:spcPts val="360"/>
              </a:spcBef>
              <a:spcAft>
                <a:spcPts val="0"/>
              </a:spcAft>
              <a:buClr>
                <a:schemeClr val="dk1"/>
              </a:buClr>
              <a:buSzPts val="1800"/>
              <a:buChar char="•"/>
            </a:pPr>
            <a:r>
              <a:rPr lang="en-US" sz="1800"/>
              <a:t>Means for de-energizing a circuit (i.e. turning off a breaker)</a:t>
            </a:r>
            <a:endParaRPr/>
          </a:p>
          <a:p>
            <a:pPr indent="-342900" lvl="0" marL="342900" rtl="0" algn="l">
              <a:spcBef>
                <a:spcPts val="360"/>
              </a:spcBef>
              <a:spcAft>
                <a:spcPts val="0"/>
              </a:spcAft>
              <a:buClr>
                <a:schemeClr val="dk1"/>
              </a:buClr>
              <a:buSzPts val="1800"/>
              <a:buChar char="•"/>
            </a:pPr>
            <a:r>
              <a:rPr lang="en-US" sz="1800"/>
              <a:t>Lock – Means for preventing anyone else from re-energizing the circuit (like a lock that can be placed on the main panel, with the only key in the possession of the worker who will be servicing the circuit)</a:t>
            </a:r>
            <a:endParaRPr/>
          </a:p>
          <a:p>
            <a:pPr indent="-342900" lvl="0" marL="342900" rtl="0" algn="l">
              <a:spcBef>
                <a:spcPts val="360"/>
              </a:spcBef>
              <a:spcAft>
                <a:spcPts val="0"/>
              </a:spcAft>
              <a:buClr>
                <a:schemeClr val="dk1"/>
              </a:buClr>
              <a:buSzPts val="1800"/>
              <a:buChar char="•"/>
            </a:pPr>
            <a:r>
              <a:rPr lang="en-US" sz="1800"/>
              <a:t>Tag – Notification that the circuit is intentionally turned off, with a name and contact information</a:t>
            </a:r>
            <a:endParaRPr/>
          </a:p>
          <a:p>
            <a:pPr indent="-342900" lvl="0" marL="342900" rtl="0" algn="l">
              <a:spcBef>
                <a:spcPts val="360"/>
              </a:spcBef>
              <a:spcAft>
                <a:spcPts val="0"/>
              </a:spcAft>
              <a:buClr>
                <a:schemeClr val="dk1"/>
              </a:buClr>
              <a:buSzPts val="1800"/>
              <a:buChar char="•"/>
            </a:pPr>
            <a:r>
              <a:rPr lang="en-US" sz="1800"/>
              <a:t>Method to verify circuit has been de-energized</a:t>
            </a:r>
            <a:endParaRPr/>
          </a:p>
          <a:p>
            <a:pPr indent="0" lvl="1" marL="457200" rtl="0" algn="l">
              <a:spcBef>
                <a:spcPts val="400"/>
              </a:spcBef>
              <a:spcAft>
                <a:spcPts val="0"/>
              </a:spcAft>
              <a:buClr>
                <a:schemeClr val="dk1"/>
              </a:buClr>
              <a:buSzPts val="2000"/>
              <a:buNone/>
            </a:pPr>
            <a:r>
              <a:t/>
            </a:r>
            <a:endParaRPr/>
          </a:p>
        </p:txBody>
      </p:sp>
      <p:sp>
        <p:nvSpPr>
          <p:cNvPr id="211" name="Google Shape;211;p2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12" name="Google Shape;212;p2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13" name="Google Shape;213;p27"/>
          <p:cNvSpPr txBox="1"/>
          <p:nvPr/>
        </p:nvSpPr>
        <p:spPr>
          <a:xfrm>
            <a:off x="2590800" y="5901855"/>
            <a:ext cx="350520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800">
                <a:solidFill>
                  <a:schemeClr val="dk1"/>
                </a:solidFill>
                <a:latin typeface="Calibri"/>
                <a:ea typeface="Calibri"/>
                <a:cs typeface="Calibri"/>
                <a:sym typeface="Calibri"/>
              </a:rPr>
              <a:t>Source: OSHA (https://www.osha.gov/oshstats/commonstats.html)</a:t>
            </a:r>
            <a:endParaRPr/>
          </a:p>
          <a:p>
            <a:pPr indent="0" lvl="0" marL="0" marR="0" rtl="0" algn="l">
              <a:spcBef>
                <a:spcPts val="0"/>
              </a:spcBef>
              <a:spcAft>
                <a:spcPts val="0"/>
              </a:spcAft>
              <a:buNone/>
            </a:pPr>
            <a:r>
              <a:t/>
            </a:r>
            <a:endParaRPr sz="800">
              <a:solidFill>
                <a:schemeClr val="dk1"/>
              </a:solidFill>
              <a:latin typeface="Calibri"/>
              <a:ea typeface="Calibri"/>
              <a:cs typeface="Calibri"/>
              <a:sym typeface="Calibri"/>
            </a:endParaRPr>
          </a:p>
        </p:txBody>
      </p:sp>
      <p:pic>
        <p:nvPicPr>
          <p:cNvPr id="214" name="Google Shape;214;p27"/>
          <p:cNvPicPr preferRelativeResize="0"/>
          <p:nvPr>
            <p:ph idx="2" type="body"/>
          </p:nvPr>
        </p:nvPicPr>
        <p:blipFill rotWithShape="1">
          <a:blip r:embed="rId3">
            <a:alphaModFix/>
          </a:blip>
          <a:srcRect b="0" l="0" r="0" t="0"/>
          <a:stretch/>
        </p:blipFill>
        <p:spPr>
          <a:xfrm>
            <a:off x="6781800" y="2286000"/>
            <a:ext cx="2105669" cy="221831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28"/>
          <p:cNvSpPr txBox="1"/>
          <p:nvPr>
            <p:ph type="title"/>
          </p:nvPr>
        </p:nvSpPr>
        <p:spPr>
          <a:xfrm>
            <a:off x="457200" y="579437"/>
            <a:ext cx="8229600" cy="10207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Confined Spaces</a:t>
            </a:r>
            <a:endParaRPr/>
          </a:p>
        </p:txBody>
      </p:sp>
      <p:sp>
        <p:nvSpPr>
          <p:cNvPr id="220" name="Google Shape;220;p28"/>
          <p:cNvSpPr txBox="1"/>
          <p:nvPr>
            <p:ph idx="1" type="body"/>
          </p:nvPr>
        </p:nvSpPr>
        <p:spPr>
          <a:xfrm>
            <a:off x="457200" y="1828800"/>
            <a:ext cx="8305800" cy="4038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For OSHA requirements, tends to apply to underground electrical vaults, manholes, and similar structures. </a:t>
            </a:r>
            <a:endParaRPr/>
          </a:p>
          <a:p>
            <a:pPr indent="-285750" lvl="1" marL="742950" rtl="0" algn="l">
              <a:spcBef>
                <a:spcPts val="320"/>
              </a:spcBef>
              <a:spcAft>
                <a:spcPts val="0"/>
              </a:spcAft>
              <a:buClr>
                <a:schemeClr val="dk1"/>
              </a:buClr>
              <a:buSzPts val="1600"/>
              <a:buFont typeface="Arial"/>
              <a:buChar char="•"/>
            </a:pPr>
            <a:r>
              <a:rPr lang="en-US" sz="1600"/>
              <a:t>Workers need to have special training on first aid, rescue, and communication procedures</a:t>
            </a:r>
            <a:endParaRPr/>
          </a:p>
          <a:p>
            <a:pPr indent="-342900" lvl="0" marL="342900" rtl="0" algn="l">
              <a:spcBef>
                <a:spcPts val="360"/>
              </a:spcBef>
              <a:spcAft>
                <a:spcPts val="0"/>
              </a:spcAft>
              <a:buClr>
                <a:schemeClr val="dk1"/>
              </a:buClr>
              <a:buSzPts val="1800"/>
              <a:buChar char="•"/>
            </a:pPr>
            <a:r>
              <a:rPr lang="en-US" sz="1800"/>
              <a:t>In residential wiring, it is more likely to run into crawl spaces, attics, and tight utility closets</a:t>
            </a:r>
            <a:endParaRPr/>
          </a:p>
          <a:p>
            <a:pPr indent="-285750" lvl="1" marL="742950" rtl="0" algn="l">
              <a:spcBef>
                <a:spcPts val="320"/>
              </a:spcBef>
              <a:spcAft>
                <a:spcPts val="0"/>
              </a:spcAft>
              <a:buClr>
                <a:schemeClr val="dk1"/>
              </a:buClr>
              <a:buSzPts val="1600"/>
              <a:buFont typeface="Arial"/>
              <a:buChar char="•"/>
            </a:pPr>
            <a:r>
              <a:rPr lang="en-US" sz="1600"/>
              <a:t>Follow proper Lockout/Tagout procedures, since you will likely be out of sight of the panel where power has been turned off</a:t>
            </a:r>
            <a:endParaRPr/>
          </a:p>
          <a:p>
            <a:pPr indent="-285750" lvl="1" marL="742950" rtl="0" algn="l">
              <a:spcBef>
                <a:spcPts val="320"/>
              </a:spcBef>
              <a:spcAft>
                <a:spcPts val="0"/>
              </a:spcAft>
              <a:buClr>
                <a:schemeClr val="dk1"/>
              </a:buClr>
              <a:buSzPts val="1600"/>
              <a:buFont typeface="Arial"/>
              <a:buChar char="•"/>
            </a:pPr>
            <a:r>
              <a:rPr lang="en-US" sz="1600"/>
              <a:t>Check for safe temperature and air quality before entering a confined space</a:t>
            </a:r>
            <a:endParaRPr/>
          </a:p>
          <a:p>
            <a:pPr indent="-285750" lvl="1" marL="742950" rtl="0" algn="l">
              <a:spcBef>
                <a:spcPts val="320"/>
              </a:spcBef>
              <a:spcAft>
                <a:spcPts val="0"/>
              </a:spcAft>
              <a:buClr>
                <a:schemeClr val="dk1"/>
              </a:buClr>
              <a:buSzPts val="1600"/>
              <a:buFont typeface="Arial"/>
              <a:buChar char="•"/>
            </a:pPr>
            <a:r>
              <a:rPr lang="en-US" sz="1600"/>
              <a:t>Don’t work alone – have someone available to monitor your well-being and assist in rescue or request help if needed</a:t>
            </a:r>
            <a:endParaRPr/>
          </a:p>
          <a:p>
            <a:pPr indent="0" lvl="1" marL="457200" rtl="0" algn="l">
              <a:spcBef>
                <a:spcPts val="400"/>
              </a:spcBef>
              <a:spcAft>
                <a:spcPts val="0"/>
              </a:spcAft>
              <a:buClr>
                <a:schemeClr val="dk1"/>
              </a:buClr>
              <a:buSzPts val="2000"/>
              <a:buNone/>
            </a:pPr>
            <a:r>
              <a:t/>
            </a:r>
            <a:endParaRPr/>
          </a:p>
        </p:txBody>
      </p:sp>
      <p:sp>
        <p:nvSpPr>
          <p:cNvPr id="221" name="Google Shape;221;p2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22" name="Google Shape;222;p2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23" name="Google Shape;223;p28"/>
          <p:cNvSpPr txBox="1"/>
          <p:nvPr/>
        </p:nvSpPr>
        <p:spPr>
          <a:xfrm>
            <a:off x="2362200" y="5908220"/>
            <a:ext cx="457200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800">
                <a:solidFill>
                  <a:schemeClr val="dk1"/>
                </a:solidFill>
                <a:latin typeface="Calibri"/>
                <a:ea typeface="Calibri"/>
                <a:cs typeface="Calibri"/>
                <a:sym typeface="Calibri"/>
              </a:rPr>
              <a:t>Source: OSHA (https://www.osha.gov/oshstats/commonstats.html)</a:t>
            </a:r>
            <a:endParaRPr/>
          </a:p>
          <a:p>
            <a:pPr indent="0" lvl="0" marL="0" marR="0" rtl="0" algn="l">
              <a:spcBef>
                <a:spcPts val="0"/>
              </a:spcBef>
              <a:spcAft>
                <a:spcPts val="0"/>
              </a:spcAft>
              <a:buNone/>
            </a:pPr>
            <a:r>
              <a:t/>
            </a:r>
            <a:endParaRPr sz="8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29"/>
          <p:cNvSpPr txBox="1"/>
          <p:nvPr>
            <p:ph type="title"/>
          </p:nvPr>
        </p:nvSpPr>
        <p:spPr>
          <a:xfrm>
            <a:off x="457200" y="579437"/>
            <a:ext cx="8229600" cy="10207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Ladders</a:t>
            </a:r>
            <a:endParaRPr/>
          </a:p>
        </p:txBody>
      </p:sp>
      <p:sp>
        <p:nvSpPr>
          <p:cNvPr id="229" name="Google Shape;229;p29"/>
          <p:cNvSpPr txBox="1"/>
          <p:nvPr>
            <p:ph idx="1" type="body"/>
          </p:nvPr>
        </p:nvSpPr>
        <p:spPr>
          <a:xfrm>
            <a:off x="381000" y="1828800"/>
            <a:ext cx="6324600" cy="4038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Injuries from falls are more common than actual electrocution!</a:t>
            </a:r>
            <a:endParaRPr sz="1600"/>
          </a:p>
          <a:p>
            <a:pPr indent="-285750" lvl="1" marL="742950" rtl="0" algn="l">
              <a:spcBef>
                <a:spcPts val="320"/>
              </a:spcBef>
              <a:spcAft>
                <a:spcPts val="0"/>
              </a:spcAft>
              <a:buClr>
                <a:schemeClr val="dk1"/>
              </a:buClr>
              <a:buSzPts val="1600"/>
              <a:buFont typeface="Arial"/>
              <a:buChar char="•"/>
            </a:pPr>
            <a:r>
              <a:rPr lang="en-US" sz="1600"/>
              <a:t>Use a nonconductive wood or fiberglass ladder</a:t>
            </a:r>
            <a:endParaRPr/>
          </a:p>
          <a:p>
            <a:pPr indent="-285750" lvl="1" marL="742950" rtl="0" algn="l">
              <a:spcBef>
                <a:spcPts val="320"/>
              </a:spcBef>
              <a:spcAft>
                <a:spcPts val="0"/>
              </a:spcAft>
              <a:buClr>
                <a:schemeClr val="dk1"/>
              </a:buClr>
              <a:buSzPts val="1600"/>
              <a:buFont typeface="Arial"/>
              <a:buChar char="•"/>
            </a:pPr>
            <a:r>
              <a:rPr lang="en-US" sz="1600"/>
              <a:t>Don’t raise a ladder within 10 feet of electrical wires</a:t>
            </a:r>
            <a:endParaRPr/>
          </a:p>
          <a:p>
            <a:pPr indent="-285750" lvl="1" marL="742950" rtl="0" algn="l">
              <a:spcBef>
                <a:spcPts val="320"/>
              </a:spcBef>
              <a:spcAft>
                <a:spcPts val="0"/>
              </a:spcAft>
              <a:buClr>
                <a:schemeClr val="dk1"/>
              </a:buClr>
              <a:buSzPts val="1600"/>
              <a:buFont typeface="Arial"/>
              <a:buChar char="•"/>
            </a:pPr>
            <a:r>
              <a:rPr lang="en-US" sz="1600"/>
              <a:t>Follow ladder manufacturer instructions and warning labels</a:t>
            </a:r>
            <a:endParaRPr/>
          </a:p>
          <a:p>
            <a:pPr indent="-285750" lvl="1" marL="742950" rtl="0" algn="l">
              <a:spcBef>
                <a:spcPts val="320"/>
              </a:spcBef>
              <a:spcAft>
                <a:spcPts val="0"/>
              </a:spcAft>
              <a:buClr>
                <a:schemeClr val="dk1"/>
              </a:buClr>
              <a:buSzPts val="1600"/>
              <a:buFont typeface="Arial"/>
              <a:buChar char="•"/>
            </a:pPr>
            <a:r>
              <a:rPr lang="en-US" sz="1600"/>
              <a:t>Ensure proper angle of ladder placement</a:t>
            </a:r>
            <a:endParaRPr/>
          </a:p>
          <a:p>
            <a:pPr indent="-285750" lvl="1" marL="742950" rtl="0" algn="l">
              <a:spcBef>
                <a:spcPts val="320"/>
              </a:spcBef>
              <a:spcAft>
                <a:spcPts val="0"/>
              </a:spcAft>
              <a:buClr>
                <a:schemeClr val="dk1"/>
              </a:buClr>
              <a:buSzPts val="1600"/>
              <a:buFont typeface="Arial"/>
              <a:buChar char="•"/>
            </a:pPr>
            <a:r>
              <a:rPr lang="en-US" sz="1600"/>
              <a:t>Be sure that hooks are fully seated on rungs for extendable ladders before use</a:t>
            </a:r>
            <a:endParaRPr/>
          </a:p>
          <a:p>
            <a:pPr indent="-285750" lvl="1" marL="742950" rtl="0" algn="l">
              <a:spcBef>
                <a:spcPts val="320"/>
              </a:spcBef>
              <a:spcAft>
                <a:spcPts val="0"/>
              </a:spcAft>
              <a:buClr>
                <a:schemeClr val="dk1"/>
              </a:buClr>
              <a:buSzPts val="1600"/>
              <a:buFont typeface="Arial"/>
              <a:buChar char="•"/>
            </a:pPr>
            <a:r>
              <a:rPr lang="en-US" sz="1600"/>
              <a:t>Be sure that the base of the ladder is on flat, solid footing and won’t slip or kick out</a:t>
            </a:r>
            <a:endParaRPr/>
          </a:p>
          <a:p>
            <a:pPr indent="-285750" lvl="1" marL="742950" rtl="0" algn="l">
              <a:spcBef>
                <a:spcPts val="320"/>
              </a:spcBef>
              <a:spcAft>
                <a:spcPts val="0"/>
              </a:spcAft>
              <a:buClr>
                <a:schemeClr val="dk1"/>
              </a:buClr>
              <a:buSzPts val="1600"/>
              <a:buFont typeface="Arial"/>
              <a:buChar char="•"/>
            </a:pPr>
            <a:r>
              <a:rPr lang="en-US" sz="1600"/>
              <a:t>Be sure that stepladders are fully extended and locked before use</a:t>
            </a:r>
            <a:endParaRPr/>
          </a:p>
          <a:p>
            <a:pPr indent="-285750" lvl="1" marL="742950" rtl="0" algn="l">
              <a:spcBef>
                <a:spcPts val="320"/>
              </a:spcBef>
              <a:spcAft>
                <a:spcPts val="0"/>
              </a:spcAft>
              <a:buClr>
                <a:schemeClr val="dk1"/>
              </a:buClr>
              <a:buSzPts val="1600"/>
              <a:buFont typeface="Arial"/>
              <a:buChar char="•"/>
            </a:pPr>
            <a:r>
              <a:rPr lang="en-US" sz="1600"/>
              <a:t>Do not work alone—have someone available to monitor your well-being and assist in rescue or request help if needed.</a:t>
            </a:r>
            <a:endParaRPr/>
          </a:p>
          <a:p>
            <a:pPr indent="0" lvl="1" marL="457200" rtl="0" algn="l">
              <a:spcBef>
                <a:spcPts val="400"/>
              </a:spcBef>
              <a:spcAft>
                <a:spcPts val="0"/>
              </a:spcAft>
              <a:buClr>
                <a:schemeClr val="dk1"/>
              </a:buClr>
              <a:buSzPts val="2000"/>
              <a:buNone/>
            </a:pPr>
            <a:r>
              <a:t/>
            </a:r>
            <a:endParaRPr/>
          </a:p>
        </p:txBody>
      </p:sp>
      <p:sp>
        <p:nvSpPr>
          <p:cNvPr id="230" name="Google Shape;230;p2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31" name="Google Shape;231;p2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32" name="Google Shape;232;p29"/>
          <p:cNvSpPr txBox="1"/>
          <p:nvPr/>
        </p:nvSpPr>
        <p:spPr>
          <a:xfrm>
            <a:off x="2667000" y="5908220"/>
            <a:ext cx="426720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800">
                <a:solidFill>
                  <a:schemeClr val="dk1"/>
                </a:solidFill>
                <a:latin typeface="Calibri"/>
                <a:ea typeface="Calibri"/>
                <a:cs typeface="Calibri"/>
                <a:sym typeface="Calibri"/>
              </a:rPr>
              <a:t>Source: OSHA (https://www.osha.gov/oshstats/commonstats.html)</a:t>
            </a:r>
            <a:endParaRPr/>
          </a:p>
          <a:p>
            <a:pPr indent="0" lvl="0" marL="0" marR="0" rtl="0" algn="l">
              <a:spcBef>
                <a:spcPts val="0"/>
              </a:spcBef>
              <a:spcAft>
                <a:spcPts val="0"/>
              </a:spcAft>
              <a:buNone/>
            </a:pPr>
            <a:r>
              <a:t/>
            </a:r>
            <a:endParaRPr sz="800">
              <a:solidFill>
                <a:schemeClr val="dk1"/>
              </a:solidFill>
              <a:latin typeface="Calibri"/>
              <a:ea typeface="Calibri"/>
              <a:cs typeface="Calibri"/>
              <a:sym typeface="Calibri"/>
            </a:endParaRPr>
          </a:p>
        </p:txBody>
      </p:sp>
      <p:pic>
        <p:nvPicPr>
          <p:cNvPr id="233" name="Google Shape;233;p29"/>
          <p:cNvPicPr preferRelativeResize="0"/>
          <p:nvPr/>
        </p:nvPicPr>
        <p:blipFill rotWithShape="1">
          <a:blip r:embed="rId3">
            <a:alphaModFix/>
          </a:blip>
          <a:srcRect b="0" l="0" r="0" t="0"/>
          <a:stretch/>
        </p:blipFill>
        <p:spPr>
          <a:xfrm>
            <a:off x="6781800" y="2057400"/>
            <a:ext cx="1905000" cy="2540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0"/>
          <p:cNvSpPr txBox="1"/>
          <p:nvPr>
            <p:ph type="title"/>
          </p:nvPr>
        </p:nvSpPr>
        <p:spPr>
          <a:xfrm>
            <a:off x="457200" y="579437"/>
            <a:ext cx="8229600" cy="10207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Protecting Equipment</a:t>
            </a:r>
            <a:endParaRPr/>
          </a:p>
        </p:txBody>
      </p:sp>
      <p:sp>
        <p:nvSpPr>
          <p:cNvPr id="239" name="Google Shape;239;p30"/>
          <p:cNvSpPr txBox="1"/>
          <p:nvPr>
            <p:ph idx="1" type="body"/>
          </p:nvPr>
        </p:nvSpPr>
        <p:spPr>
          <a:xfrm>
            <a:off x="381000" y="1828800"/>
            <a:ext cx="8305800" cy="38862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Circuit breakers and fuses are designed to protect equipment by allowing a desired amount of power/current, but opening the circuit when that is exceeded (i.e. by a short circuit).</a:t>
            </a:r>
            <a:endParaRPr/>
          </a:p>
          <a:p>
            <a:pPr indent="-342900" lvl="0" marL="342900" rtl="0" algn="l">
              <a:spcBef>
                <a:spcPts val="360"/>
              </a:spcBef>
              <a:spcAft>
                <a:spcPts val="0"/>
              </a:spcAft>
              <a:buClr>
                <a:schemeClr val="dk1"/>
              </a:buClr>
              <a:buSzPts val="1800"/>
              <a:buChar char="•"/>
            </a:pPr>
            <a:r>
              <a:rPr lang="en-US" sz="1800"/>
              <a:t>Circuit breakers and fuses also protect wiring. 14-gauge wire is only rated to carry 15 amps, and 12-gauge wire is rated to carry 20 amps. </a:t>
            </a:r>
            <a:endParaRPr/>
          </a:p>
          <a:p>
            <a:pPr indent="-285750" lvl="1" marL="742950" rtl="0" algn="l">
              <a:spcBef>
                <a:spcPts val="320"/>
              </a:spcBef>
              <a:spcAft>
                <a:spcPts val="0"/>
              </a:spcAft>
              <a:buClr>
                <a:schemeClr val="dk1"/>
              </a:buClr>
              <a:buSzPts val="1600"/>
              <a:buFont typeface="Arial"/>
              <a:buChar char="•"/>
            </a:pPr>
            <a:r>
              <a:rPr lang="en-US" sz="1600"/>
              <a:t>If a circuit is wired with 14-gauge wire but outfitted with a 20-amp breaker, the wire in that circuit could be carrying 33% more current than it can safely handle, resulting in overheating, faster deterioration of insulation, and possible fire hazards</a:t>
            </a:r>
            <a:endParaRPr/>
          </a:p>
          <a:p>
            <a:pPr indent="-285750" lvl="1" marL="742950" rtl="0" algn="l">
              <a:spcBef>
                <a:spcPts val="320"/>
              </a:spcBef>
              <a:spcAft>
                <a:spcPts val="0"/>
              </a:spcAft>
              <a:buClr>
                <a:schemeClr val="dk1"/>
              </a:buClr>
              <a:buSzPts val="1600"/>
              <a:buFont typeface="Arial"/>
              <a:buChar char="•"/>
            </a:pPr>
            <a:r>
              <a:rPr lang="en-US" sz="1600"/>
              <a:t>If this happens even once, the wires may be permanently damaged and need to be replaced</a:t>
            </a:r>
            <a:endParaRPr/>
          </a:p>
          <a:p>
            <a:pPr indent="0" lvl="1" marL="457200" rtl="0" algn="l">
              <a:spcBef>
                <a:spcPts val="400"/>
              </a:spcBef>
              <a:spcAft>
                <a:spcPts val="0"/>
              </a:spcAft>
              <a:buClr>
                <a:schemeClr val="dk1"/>
              </a:buClr>
              <a:buSzPts val="2000"/>
              <a:buNone/>
            </a:pPr>
            <a:r>
              <a:t/>
            </a:r>
            <a:endParaRPr/>
          </a:p>
        </p:txBody>
      </p:sp>
      <p:sp>
        <p:nvSpPr>
          <p:cNvPr id="240" name="Google Shape;240;p3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41" name="Google Shape;241;p3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1"/>
          <p:cNvSpPr txBox="1"/>
          <p:nvPr>
            <p:ph type="title"/>
          </p:nvPr>
        </p:nvSpPr>
        <p:spPr>
          <a:xfrm>
            <a:off x="457200" y="579437"/>
            <a:ext cx="8229600" cy="10207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Protecting Users</a:t>
            </a:r>
            <a:endParaRPr/>
          </a:p>
        </p:txBody>
      </p:sp>
      <p:sp>
        <p:nvSpPr>
          <p:cNvPr id="247" name="Google Shape;247;p31"/>
          <p:cNvSpPr txBox="1"/>
          <p:nvPr>
            <p:ph idx="1" type="body"/>
          </p:nvPr>
        </p:nvSpPr>
        <p:spPr>
          <a:xfrm>
            <a:off x="457200" y="1828800"/>
            <a:ext cx="8305800" cy="4038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According to the Electrical Safety Foundation International (ESFI)</a:t>
            </a:r>
            <a:endParaRPr/>
          </a:p>
          <a:p>
            <a:pPr indent="-285750" lvl="1" marL="742950" rtl="0" algn="l">
              <a:spcBef>
                <a:spcPts val="320"/>
              </a:spcBef>
              <a:spcAft>
                <a:spcPts val="0"/>
              </a:spcAft>
              <a:buClr>
                <a:schemeClr val="dk1"/>
              </a:buClr>
              <a:buSzPts val="1600"/>
              <a:buFont typeface="Arial"/>
              <a:buChar char="•"/>
            </a:pPr>
            <a:r>
              <a:rPr lang="en-US" sz="1600"/>
              <a:t>More than 30,000 non-fatal shock accidents occur each year </a:t>
            </a:r>
            <a:endParaRPr/>
          </a:p>
          <a:p>
            <a:pPr indent="-285750" lvl="1" marL="742950" rtl="0" algn="l">
              <a:spcBef>
                <a:spcPts val="320"/>
              </a:spcBef>
              <a:spcAft>
                <a:spcPts val="0"/>
              </a:spcAft>
              <a:buClr>
                <a:schemeClr val="dk1"/>
              </a:buClr>
              <a:buSzPts val="1600"/>
              <a:buFont typeface="Arial"/>
              <a:buChar char="•"/>
            </a:pPr>
            <a:r>
              <a:rPr lang="en-US" sz="1600"/>
              <a:t>Every day, nearly 7 children go to the ER for injuries from tampering with a wall outlet</a:t>
            </a:r>
            <a:endParaRPr/>
          </a:p>
          <a:p>
            <a:pPr indent="-285750" lvl="1" marL="742950" rtl="0" algn="l">
              <a:spcBef>
                <a:spcPts val="320"/>
              </a:spcBef>
              <a:spcAft>
                <a:spcPts val="0"/>
              </a:spcAft>
              <a:buClr>
                <a:schemeClr val="dk1"/>
              </a:buClr>
              <a:buSzPts val="1600"/>
              <a:buFont typeface="Arial"/>
              <a:buChar char="•"/>
            </a:pPr>
            <a:r>
              <a:rPr lang="en-US" sz="1600"/>
              <a:t>Around 60 electrocutions associated with consumer products happen every year</a:t>
            </a:r>
            <a:endParaRPr/>
          </a:p>
          <a:p>
            <a:pPr indent="-342900" lvl="0" marL="342900" rtl="0" algn="l">
              <a:spcBef>
                <a:spcPts val="360"/>
              </a:spcBef>
              <a:spcAft>
                <a:spcPts val="0"/>
              </a:spcAft>
              <a:buClr>
                <a:schemeClr val="dk1"/>
              </a:buClr>
              <a:buSzPts val="1800"/>
              <a:buChar char="•"/>
            </a:pPr>
            <a:r>
              <a:rPr lang="en-US" sz="1800"/>
              <a:t>Staying safe:</a:t>
            </a:r>
            <a:endParaRPr/>
          </a:p>
          <a:p>
            <a:pPr indent="-285750" lvl="1" marL="742950" rtl="0" algn="l">
              <a:spcBef>
                <a:spcPts val="320"/>
              </a:spcBef>
              <a:spcAft>
                <a:spcPts val="0"/>
              </a:spcAft>
              <a:buClr>
                <a:schemeClr val="dk1"/>
              </a:buClr>
              <a:buSzPts val="1600"/>
              <a:buFont typeface="Arial"/>
              <a:buChar char="•"/>
            </a:pPr>
            <a:r>
              <a:rPr lang="en-US" sz="1600"/>
              <a:t>Use GFCI outlets wherever there are damp conditions, or anywhere that there may be an elevated risk of shock</a:t>
            </a:r>
            <a:endParaRPr/>
          </a:p>
          <a:p>
            <a:pPr indent="-285750" lvl="1" marL="742950" rtl="0" algn="l">
              <a:spcBef>
                <a:spcPts val="320"/>
              </a:spcBef>
              <a:spcAft>
                <a:spcPts val="0"/>
              </a:spcAft>
              <a:buClr>
                <a:schemeClr val="dk1"/>
              </a:buClr>
              <a:buSzPts val="1600"/>
              <a:buFont typeface="Arial"/>
              <a:buChar char="•"/>
            </a:pPr>
            <a:r>
              <a:rPr lang="en-US" sz="1600"/>
              <a:t>Use outlet safety covers when young children are present</a:t>
            </a:r>
            <a:endParaRPr/>
          </a:p>
          <a:p>
            <a:pPr indent="-285750" lvl="1" marL="742950" rtl="0" algn="l">
              <a:spcBef>
                <a:spcPts val="320"/>
              </a:spcBef>
              <a:spcAft>
                <a:spcPts val="0"/>
              </a:spcAft>
              <a:buClr>
                <a:schemeClr val="dk1"/>
              </a:buClr>
              <a:buSzPts val="1600"/>
              <a:buFont typeface="Arial"/>
              <a:buChar char="•"/>
            </a:pPr>
            <a:r>
              <a:rPr lang="en-US" sz="1600"/>
              <a:t>Limit use of extension cords and power strips</a:t>
            </a:r>
            <a:endParaRPr/>
          </a:p>
          <a:p>
            <a:pPr indent="-285750" lvl="1" marL="742950" rtl="0" algn="l">
              <a:spcBef>
                <a:spcPts val="320"/>
              </a:spcBef>
              <a:spcAft>
                <a:spcPts val="0"/>
              </a:spcAft>
              <a:buClr>
                <a:schemeClr val="dk1"/>
              </a:buClr>
              <a:buSzPts val="1600"/>
              <a:buFont typeface="Arial"/>
              <a:buChar char="•"/>
            </a:pPr>
            <a:r>
              <a:rPr lang="en-US" sz="1600"/>
              <a:t>Monitor total power use when using power strips – easy to exceed the current limits of a circuit and outlet when you increase the number of outlets!</a:t>
            </a:r>
            <a:endParaRPr/>
          </a:p>
          <a:p>
            <a:pPr indent="0" lvl="1" marL="457200" rtl="0" algn="l">
              <a:spcBef>
                <a:spcPts val="400"/>
              </a:spcBef>
              <a:spcAft>
                <a:spcPts val="0"/>
              </a:spcAft>
              <a:buClr>
                <a:schemeClr val="dk1"/>
              </a:buClr>
              <a:buSzPts val="2000"/>
              <a:buNone/>
            </a:pPr>
            <a:r>
              <a:t/>
            </a:r>
            <a:endParaRPr/>
          </a:p>
        </p:txBody>
      </p:sp>
      <p:sp>
        <p:nvSpPr>
          <p:cNvPr id="248" name="Google Shape;248;p3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49" name="Google Shape;249;p3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50" name="Google Shape;250;p31"/>
          <p:cNvSpPr txBox="1"/>
          <p:nvPr/>
        </p:nvSpPr>
        <p:spPr>
          <a:xfrm>
            <a:off x="2209800" y="5867400"/>
            <a:ext cx="4724400"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800">
                <a:solidFill>
                  <a:schemeClr val="dk1"/>
                </a:solidFill>
                <a:latin typeface="Calibri"/>
                <a:ea typeface="Calibri"/>
                <a:cs typeface="Calibri"/>
                <a:sym typeface="Calibri"/>
              </a:rPr>
              <a:t>Source: ESFI (http://www.esfi.org/resource/holiday-data-and-statistics-359)</a:t>
            </a:r>
            <a:endParaRPr/>
          </a:p>
          <a:p>
            <a:pPr indent="0" lvl="0" marL="0" marR="0" rtl="0" algn="l">
              <a:spcBef>
                <a:spcPts val="0"/>
              </a:spcBef>
              <a:spcAft>
                <a:spcPts val="0"/>
              </a:spcAft>
              <a:buNone/>
            </a:pPr>
            <a:r>
              <a:t/>
            </a:r>
            <a:endParaRPr sz="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8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02" name="Google Shape;102;p1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03" name="Google Shape;103;p14"/>
          <p:cNvSpPr txBox="1"/>
          <p:nvPr>
            <p:ph type="title"/>
          </p:nvPr>
        </p:nvSpPr>
        <p:spPr>
          <a:xfrm>
            <a:off x="3429000" y="1752600"/>
            <a:ext cx="4800600" cy="2367724"/>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4400"/>
              <a:buFont typeface="Arial"/>
              <a:buNone/>
            </a:pPr>
            <a:r>
              <a:rPr lang="en-US"/>
              <a:t>RealCareer™ Electrical  Wiring Curriculum</a:t>
            </a:r>
            <a:endParaRPr/>
          </a:p>
        </p:txBody>
      </p:sp>
      <p:pic>
        <p:nvPicPr>
          <p:cNvPr id="104" name="Google Shape;104;p14"/>
          <p:cNvPicPr preferRelativeResize="0"/>
          <p:nvPr/>
        </p:nvPicPr>
        <p:blipFill rotWithShape="1">
          <a:blip r:embed="rId3">
            <a:alphaModFix/>
          </a:blip>
          <a:srcRect b="0" l="0" r="0" t="0"/>
          <a:stretch/>
        </p:blipFill>
        <p:spPr>
          <a:xfrm>
            <a:off x="1295400" y="1752600"/>
            <a:ext cx="1890713" cy="189071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3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256" name="Google Shape;256;p32"/>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57" name="Google Shape;257;p32"/>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5"/>
          <p:cNvSpPr txBox="1"/>
          <p:nvPr>
            <p:ph type="title"/>
          </p:nvPr>
        </p:nvSpPr>
        <p:spPr>
          <a:xfrm>
            <a:off x="457200" y="2514600"/>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Lesson 1 – Electrical Safety</a:t>
            </a:r>
            <a:endParaRPr/>
          </a:p>
        </p:txBody>
      </p:sp>
      <p:sp>
        <p:nvSpPr>
          <p:cNvPr id="110" name="Google Shape;110;p1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11" name="Google Shape;111;p1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6"/>
          <p:cNvSpPr txBox="1"/>
          <p:nvPr>
            <p:ph type="title"/>
          </p:nvPr>
        </p:nvSpPr>
        <p:spPr>
          <a:xfrm>
            <a:off x="457200" y="579437"/>
            <a:ext cx="8229600" cy="10207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What is Electricity?</a:t>
            </a:r>
            <a:endParaRPr/>
          </a:p>
        </p:txBody>
      </p:sp>
      <p:sp>
        <p:nvSpPr>
          <p:cNvPr id="117" name="Google Shape;117;p16"/>
          <p:cNvSpPr txBox="1"/>
          <p:nvPr>
            <p:ph idx="1" type="body"/>
          </p:nvPr>
        </p:nvSpPr>
        <p:spPr>
          <a:xfrm>
            <a:off x="457200" y="1828800"/>
            <a:ext cx="8229600" cy="3276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Electricity is a form of energy produced by generators such as wind turbines, hydroelectric dams, and coal-burning plants.</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Electricity is distributed by a network of transmission lines to our homes, schools, and businesses.</a:t>
            </a:r>
            <a:endParaRPr/>
          </a:p>
          <a:p>
            <a:pPr indent="-228600" lvl="0" marL="342900" rtl="0" algn="l">
              <a:spcBef>
                <a:spcPts val="360"/>
              </a:spcBef>
              <a:spcAft>
                <a:spcPts val="0"/>
              </a:spcAft>
              <a:buClr>
                <a:schemeClr val="dk1"/>
              </a:buClr>
              <a:buSzPts val="1800"/>
              <a:buNone/>
            </a:pPr>
            <a:r>
              <a:t/>
            </a:r>
            <a:endParaRPr sz="1800"/>
          </a:p>
          <a:p>
            <a:pPr indent="-342900" lvl="0" marL="342900" rtl="0" algn="l">
              <a:spcBef>
                <a:spcPts val="360"/>
              </a:spcBef>
              <a:spcAft>
                <a:spcPts val="0"/>
              </a:spcAft>
              <a:buClr>
                <a:schemeClr val="dk1"/>
              </a:buClr>
              <a:buSzPts val="1800"/>
              <a:buChar char="•"/>
            </a:pPr>
            <a:r>
              <a:rPr lang="en-US" sz="1800"/>
              <a:t>Electricity is distributed within these buildings to lights, outlets, and appliances to do work for us.</a:t>
            </a:r>
            <a:endParaRPr/>
          </a:p>
        </p:txBody>
      </p:sp>
      <p:sp>
        <p:nvSpPr>
          <p:cNvPr id="118" name="Google Shape;118;p1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19" name="Google Shape;119;p1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7"/>
          <p:cNvSpPr txBox="1"/>
          <p:nvPr>
            <p:ph type="title"/>
          </p:nvPr>
        </p:nvSpPr>
        <p:spPr>
          <a:xfrm>
            <a:off x="457200" y="579437"/>
            <a:ext cx="8229600" cy="972228"/>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Electricity Is Dangerous!</a:t>
            </a:r>
            <a:endParaRPr/>
          </a:p>
        </p:txBody>
      </p:sp>
      <p:sp>
        <p:nvSpPr>
          <p:cNvPr id="125" name="Google Shape;125;p17"/>
          <p:cNvSpPr txBox="1"/>
          <p:nvPr>
            <p:ph idx="1" type="body"/>
          </p:nvPr>
        </p:nvSpPr>
        <p:spPr>
          <a:xfrm>
            <a:off x="457200" y="1880454"/>
            <a:ext cx="7467600" cy="4139346"/>
          </a:xfrm>
          <a:prstGeom prst="rect">
            <a:avLst/>
          </a:prstGeom>
          <a:noFill/>
          <a:ln>
            <a:noFill/>
          </a:ln>
        </p:spPr>
        <p:txBody>
          <a:bodyPr anchorCtr="0" anchor="t" bIns="45700" lIns="91425" spcFirstLastPara="1" rIns="91425" wrap="square" tIns="45700">
            <a:noAutofit/>
          </a:bodyPr>
          <a:lstStyle/>
          <a:p>
            <a:pPr indent="-342900" lvl="1" marL="342900" rtl="0" algn="l">
              <a:spcBef>
                <a:spcPts val="0"/>
              </a:spcBef>
              <a:spcAft>
                <a:spcPts val="0"/>
              </a:spcAft>
              <a:buClr>
                <a:schemeClr val="dk1"/>
              </a:buClr>
              <a:buSzPts val="1800"/>
              <a:buFont typeface="Arial"/>
              <a:buChar char="•"/>
            </a:pPr>
            <a:r>
              <a:rPr lang="en-US" sz="1800"/>
              <a:t>Electricity can kill!</a:t>
            </a:r>
            <a:endParaRPr/>
          </a:p>
          <a:p>
            <a:pPr indent="-342900" lvl="0" marL="342900" rtl="0" algn="l">
              <a:spcBef>
                <a:spcPts val="360"/>
              </a:spcBef>
              <a:spcAft>
                <a:spcPts val="0"/>
              </a:spcAft>
              <a:buClr>
                <a:schemeClr val="dk1"/>
              </a:buClr>
              <a:buSzPts val="1800"/>
              <a:buChar char="•"/>
            </a:pPr>
            <a:r>
              <a:rPr lang="en-US" sz="1800"/>
              <a:t>Current kills!</a:t>
            </a:r>
            <a:endParaRPr/>
          </a:p>
          <a:p>
            <a:pPr indent="-285750" lvl="1" marL="742950" rtl="0" algn="l">
              <a:spcBef>
                <a:spcPts val="320"/>
              </a:spcBef>
              <a:spcAft>
                <a:spcPts val="0"/>
              </a:spcAft>
              <a:buClr>
                <a:schemeClr val="dk1"/>
              </a:buClr>
              <a:buSzPts val="1600"/>
              <a:buChar char="–"/>
            </a:pPr>
            <a:r>
              <a:rPr lang="en-US" sz="1600"/>
              <a:t>Not voltage…but voltage leads to current</a:t>
            </a:r>
            <a:endParaRPr sz="1800"/>
          </a:p>
          <a:p>
            <a:pPr indent="-342900" lvl="1" marL="342900" rtl="0" algn="l">
              <a:spcBef>
                <a:spcPts val="360"/>
              </a:spcBef>
              <a:spcAft>
                <a:spcPts val="0"/>
              </a:spcAft>
              <a:buClr>
                <a:schemeClr val="dk1"/>
              </a:buClr>
              <a:buSzPts val="1800"/>
              <a:buFont typeface="Arial"/>
              <a:buChar char="•"/>
            </a:pPr>
            <a:r>
              <a:rPr lang="en-US" sz="1800"/>
              <a:t>Low voltages (i.e. batteries) are unlikely to produce </a:t>
            </a:r>
            <a:endParaRPr/>
          </a:p>
          <a:p>
            <a:pPr indent="0" lvl="1" marL="0" rtl="0" algn="l">
              <a:spcBef>
                <a:spcPts val="360"/>
              </a:spcBef>
              <a:spcAft>
                <a:spcPts val="0"/>
              </a:spcAft>
              <a:buClr>
                <a:schemeClr val="dk1"/>
              </a:buClr>
              <a:buSzPts val="1800"/>
              <a:buNone/>
            </a:pPr>
            <a:r>
              <a:rPr lang="en-US" sz="1800"/>
              <a:t>     enough current to cause harm.</a:t>
            </a:r>
            <a:endParaRPr/>
          </a:p>
          <a:p>
            <a:pPr indent="-342900" lvl="0" marL="342900" rtl="0" algn="l">
              <a:spcBef>
                <a:spcPts val="360"/>
              </a:spcBef>
              <a:spcAft>
                <a:spcPts val="0"/>
              </a:spcAft>
              <a:buClr>
                <a:schemeClr val="dk1"/>
              </a:buClr>
              <a:buSzPts val="1800"/>
              <a:buChar char="•"/>
            </a:pPr>
            <a:r>
              <a:rPr lang="en-US" sz="1800"/>
              <a:t>Injuries can include:</a:t>
            </a:r>
            <a:endParaRPr/>
          </a:p>
          <a:p>
            <a:pPr indent="-285750" lvl="1" marL="742950" rtl="0" algn="l">
              <a:spcBef>
                <a:spcPts val="320"/>
              </a:spcBef>
              <a:spcAft>
                <a:spcPts val="0"/>
              </a:spcAft>
              <a:buClr>
                <a:schemeClr val="dk1"/>
              </a:buClr>
              <a:buSzPts val="1600"/>
              <a:buFont typeface="Arial"/>
              <a:buChar char="•"/>
            </a:pPr>
            <a:r>
              <a:rPr b="1" lang="en-US" sz="1600"/>
              <a:t>Burns</a:t>
            </a:r>
            <a:r>
              <a:rPr lang="en-US" sz="1600"/>
              <a:t> – from arcs and heat generated by current flow</a:t>
            </a:r>
            <a:endParaRPr/>
          </a:p>
          <a:p>
            <a:pPr indent="-285750" lvl="1" marL="742950" rtl="0" algn="l">
              <a:spcBef>
                <a:spcPts val="320"/>
              </a:spcBef>
              <a:spcAft>
                <a:spcPts val="0"/>
              </a:spcAft>
              <a:buClr>
                <a:schemeClr val="dk1"/>
              </a:buClr>
              <a:buSzPts val="1600"/>
              <a:buFont typeface="Arial"/>
              <a:buChar char="•"/>
            </a:pPr>
            <a:r>
              <a:rPr b="1" lang="en-US" sz="1600"/>
              <a:t>Internal injuries </a:t>
            </a:r>
            <a:r>
              <a:rPr lang="en-US" sz="1600"/>
              <a:t>– from electricity flowing through internal organs such as the heart</a:t>
            </a:r>
            <a:endParaRPr/>
          </a:p>
          <a:p>
            <a:pPr indent="-285750" lvl="1" marL="742950" rtl="0" algn="l">
              <a:spcBef>
                <a:spcPts val="320"/>
              </a:spcBef>
              <a:spcAft>
                <a:spcPts val="0"/>
              </a:spcAft>
              <a:buClr>
                <a:schemeClr val="dk1"/>
              </a:buClr>
              <a:buSzPts val="1600"/>
              <a:buFont typeface="Arial"/>
              <a:buChar char="•"/>
            </a:pPr>
            <a:r>
              <a:rPr b="1" lang="en-US" sz="1600"/>
              <a:t>Involuntary muscle contractions </a:t>
            </a:r>
            <a:r>
              <a:rPr lang="en-US" sz="1600"/>
              <a:t>– muscles operate on tiny electrical currents (large currents can cause extreme body movements than can damage muscles, tendons, ligaments, and even bones)</a:t>
            </a:r>
            <a:endParaRPr/>
          </a:p>
          <a:p>
            <a:pPr indent="-285750" lvl="1" marL="742950" rtl="0" algn="l">
              <a:spcBef>
                <a:spcPts val="320"/>
              </a:spcBef>
              <a:spcAft>
                <a:spcPts val="0"/>
              </a:spcAft>
              <a:buClr>
                <a:schemeClr val="dk1"/>
              </a:buClr>
              <a:buSzPts val="1600"/>
              <a:buFont typeface="Arial"/>
              <a:buChar char="•"/>
            </a:pPr>
            <a:r>
              <a:rPr b="1" lang="en-US" sz="1600"/>
              <a:t>Falls</a:t>
            </a:r>
            <a:r>
              <a:rPr lang="en-US" sz="1600"/>
              <a:t> – muscle contractions and loss of consciousness can cause falls, particularly when the victim is on a ladder</a:t>
            </a:r>
            <a:endParaRPr/>
          </a:p>
          <a:p>
            <a:pPr indent="0" lvl="1" marL="457200" rtl="0" algn="l">
              <a:spcBef>
                <a:spcPts val="400"/>
              </a:spcBef>
              <a:spcAft>
                <a:spcPts val="0"/>
              </a:spcAft>
              <a:buClr>
                <a:schemeClr val="dk1"/>
              </a:buClr>
              <a:buSzPts val="2000"/>
              <a:buNone/>
            </a:pPr>
            <a:r>
              <a:t/>
            </a:r>
            <a:endParaRPr/>
          </a:p>
        </p:txBody>
      </p:sp>
      <p:pic>
        <p:nvPicPr>
          <p:cNvPr id="126" name="Google Shape;126;p17"/>
          <p:cNvPicPr preferRelativeResize="0"/>
          <p:nvPr>
            <p:ph idx="2" type="body"/>
          </p:nvPr>
        </p:nvPicPr>
        <p:blipFill rotWithShape="1">
          <a:blip r:embed="rId3">
            <a:alphaModFix/>
          </a:blip>
          <a:srcRect b="0" l="0" r="0" t="0"/>
          <a:stretch/>
        </p:blipFill>
        <p:spPr>
          <a:xfrm>
            <a:off x="6248400" y="1880454"/>
            <a:ext cx="2438400" cy="1496891"/>
          </a:xfrm>
          <a:prstGeom prst="rect">
            <a:avLst/>
          </a:prstGeom>
          <a:noFill/>
          <a:ln>
            <a:noFill/>
          </a:ln>
        </p:spPr>
      </p:pic>
      <p:sp>
        <p:nvSpPr>
          <p:cNvPr id="127" name="Google Shape;127;p1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28" name="Google Shape;128;p1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29" name="Google Shape;129;p17"/>
          <p:cNvSpPr txBox="1"/>
          <p:nvPr/>
        </p:nvSpPr>
        <p:spPr>
          <a:xfrm>
            <a:off x="2209800" y="5908220"/>
            <a:ext cx="4724400" cy="21544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800" u="none" cap="none" strike="noStrike">
                <a:solidFill>
                  <a:schemeClr val="dk1"/>
                </a:solidFill>
                <a:latin typeface="Calibri"/>
                <a:ea typeface="Calibri"/>
                <a:cs typeface="Calibri"/>
                <a:sym typeface="Calibri"/>
              </a:rPr>
              <a:t>Source: OSHA (https://www.osha.gov/SLTC/etools/construction/electrical_incidents/mainpage.html)</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18"/>
          <p:cNvSpPr txBox="1"/>
          <p:nvPr>
            <p:ph type="title"/>
          </p:nvPr>
        </p:nvSpPr>
        <p:spPr>
          <a:xfrm>
            <a:off x="457200" y="579437"/>
            <a:ext cx="8229600" cy="10207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Shocks</a:t>
            </a:r>
            <a:endParaRPr/>
          </a:p>
        </p:txBody>
      </p:sp>
      <p:sp>
        <p:nvSpPr>
          <p:cNvPr id="135" name="Google Shape;135;p18"/>
          <p:cNvSpPr txBox="1"/>
          <p:nvPr>
            <p:ph idx="1" type="body"/>
          </p:nvPr>
        </p:nvSpPr>
        <p:spPr>
          <a:xfrm>
            <a:off x="381000" y="1841961"/>
            <a:ext cx="8382000" cy="2425239"/>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Factors affecting severity of a shock:</a:t>
            </a:r>
            <a:endParaRPr/>
          </a:p>
          <a:p>
            <a:pPr indent="-285750" lvl="1" marL="742950" rtl="0" algn="l">
              <a:spcBef>
                <a:spcPts val="320"/>
              </a:spcBef>
              <a:spcAft>
                <a:spcPts val="0"/>
              </a:spcAft>
              <a:buClr>
                <a:schemeClr val="dk1"/>
              </a:buClr>
              <a:buSzPts val="1600"/>
              <a:buFont typeface="Arial"/>
              <a:buChar char="•"/>
            </a:pPr>
            <a:r>
              <a:rPr lang="en-US" sz="1600"/>
              <a:t>Amount of current</a:t>
            </a:r>
            <a:endParaRPr/>
          </a:p>
          <a:p>
            <a:pPr indent="-285750" lvl="1" marL="742950" rtl="0" algn="l">
              <a:spcBef>
                <a:spcPts val="320"/>
              </a:spcBef>
              <a:spcAft>
                <a:spcPts val="0"/>
              </a:spcAft>
              <a:buClr>
                <a:schemeClr val="dk1"/>
              </a:buClr>
              <a:buSzPts val="1600"/>
              <a:buFont typeface="Arial"/>
              <a:buChar char="•"/>
            </a:pPr>
            <a:r>
              <a:rPr lang="en-US" sz="1600"/>
              <a:t>Path of current through the body</a:t>
            </a:r>
            <a:endParaRPr/>
          </a:p>
          <a:p>
            <a:pPr indent="-228600" lvl="2" marL="1143000" rtl="0" algn="l">
              <a:spcBef>
                <a:spcPts val="320"/>
              </a:spcBef>
              <a:spcAft>
                <a:spcPts val="0"/>
              </a:spcAft>
              <a:buClr>
                <a:schemeClr val="dk1"/>
              </a:buClr>
              <a:buSzPts val="1600"/>
              <a:buChar char="•"/>
            </a:pPr>
            <a:r>
              <a:rPr lang="en-US" sz="1600"/>
              <a:t>Elbow-to-hand is less dangerous than hand-to-hand, where the travel path includes the heart!</a:t>
            </a:r>
            <a:endParaRPr/>
          </a:p>
          <a:p>
            <a:pPr indent="-285750" lvl="1" marL="742950" rtl="0" algn="l">
              <a:spcBef>
                <a:spcPts val="320"/>
              </a:spcBef>
              <a:spcAft>
                <a:spcPts val="0"/>
              </a:spcAft>
              <a:buClr>
                <a:schemeClr val="dk1"/>
              </a:buClr>
              <a:buSzPts val="1600"/>
              <a:buFont typeface="Arial"/>
              <a:buChar char="•"/>
            </a:pPr>
            <a:r>
              <a:rPr lang="en-US" sz="1600"/>
              <a:t>Duration of shock/current in the body</a:t>
            </a:r>
            <a:endParaRPr/>
          </a:p>
          <a:p>
            <a:pPr indent="-342900" lvl="0" marL="342900" rtl="0" algn="l">
              <a:spcBef>
                <a:spcPts val="360"/>
              </a:spcBef>
              <a:spcAft>
                <a:spcPts val="0"/>
              </a:spcAft>
              <a:buClr>
                <a:schemeClr val="dk1"/>
              </a:buClr>
              <a:buSzPts val="1800"/>
              <a:buChar char="•"/>
            </a:pPr>
            <a:r>
              <a:rPr lang="en-US" sz="1800"/>
              <a:t>Electricity travels in a closed loop, usually through a wire. Shocks occur when the body becomes a conducting part of the loop.</a:t>
            </a:r>
            <a:endParaRPr/>
          </a:p>
          <a:p>
            <a:pPr indent="-190500" lvl="0" marL="342900" rtl="0" algn="l">
              <a:spcBef>
                <a:spcPts val="480"/>
              </a:spcBef>
              <a:spcAft>
                <a:spcPts val="0"/>
              </a:spcAft>
              <a:buClr>
                <a:schemeClr val="dk1"/>
              </a:buClr>
              <a:buSzPts val="2400"/>
              <a:buNone/>
            </a:pPr>
            <a:r>
              <a:t/>
            </a:r>
            <a:endParaRPr/>
          </a:p>
        </p:txBody>
      </p:sp>
      <p:sp>
        <p:nvSpPr>
          <p:cNvPr id="136" name="Google Shape;136;p1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37" name="Google Shape;137;p1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pic>
        <p:nvPicPr>
          <p:cNvPr id="138" name="Google Shape;138;p18"/>
          <p:cNvPicPr preferRelativeResize="0"/>
          <p:nvPr>
            <p:ph idx="2" type="body"/>
          </p:nvPr>
        </p:nvPicPr>
        <p:blipFill rotWithShape="1">
          <a:blip r:embed="rId3">
            <a:alphaModFix/>
          </a:blip>
          <a:srcRect b="0" l="0" r="0" t="0"/>
          <a:stretch/>
        </p:blipFill>
        <p:spPr>
          <a:xfrm>
            <a:off x="990600" y="4287540"/>
            <a:ext cx="6858000" cy="1503660"/>
          </a:xfrm>
          <a:prstGeom prst="rect">
            <a:avLst/>
          </a:prstGeom>
          <a:noFill/>
          <a:ln>
            <a:noFill/>
          </a:ln>
        </p:spPr>
      </p:pic>
      <p:sp>
        <p:nvSpPr>
          <p:cNvPr id="139" name="Google Shape;139;p18"/>
          <p:cNvSpPr txBox="1"/>
          <p:nvPr/>
        </p:nvSpPr>
        <p:spPr>
          <a:xfrm>
            <a:off x="2286000" y="5867400"/>
            <a:ext cx="4648200" cy="21544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800">
                <a:solidFill>
                  <a:schemeClr val="dk1"/>
                </a:solidFill>
                <a:latin typeface="Calibri"/>
                <a:ea typeface="Calibri"/>
                <a:cs typeface="Calibri"/>
                <a:sym typeface="Calibri"/>
              </a:rPr>
              <a:t>Source: OSHA (https://www.osha.gov/SLTC/etools/construction/electrical_incidents/mainpage.html)</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19"/>
          <p:cNvSpPr txBox="1"/>
          <p:nvPr>
            <p:ph type="title"/>
          </p:nvPr>
        </p:nvSpPr>
        <p:spPr>
          <a:xfrm>
            <a:off x="457200" y="579437"/>
            <a:ext cx="8229600" cy="10207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OSHA</a:t>
            </a:r>
            <a:endParaRPr/>
          </a:p>
        </p:txBody>
      </p:sp>
      <p:sp>
        <p:nvSpPr>
          <p:cNvPr id="145" name="Google Shape;145;p19"/>
          <p:cNvSpPr txBox="1"/>
          <p:nvPr>
            <p:ph idx="1" type="body"/>
          </p:nvPr>
        </p:nvSpPr>
        <p:spPr>
          <a:xfrm>
            <a:off x="457200" y="1828800"/>
            <a:ext cx="8382000" cy="3962397"/>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The Occupational Safety and Health Administration (OSHA) is charged with assuring safe and healthy working conditions for employees by setting and enforcing standards as well as providing training, outreach, education, and assistance. </a:t>
            </a:r>
            <a:endParaRPr/>
          </a:p>
          <a:p>
            <a:pPr indent="-342900" lvl="0" marL="342900" rtl="0" algn="l">
              <a:spcBef>
                <a:spcPts val="360"/>
              </a:spcBef>
              <a:spcAft>
                <a:spcPts val="0"/>
              </a:spcAft>
              <a:buClr>
                <a:schemeClr val="dk1"/>
              </a:buClr>
              <a:buSzPts val="1800"/>
              <a:buChar char="•"/>
            </a:pPr>
            <a:r>
              <a:rPr lang="en-US" sz="1800"/>
              <a:t>Since its creation in 1970, worker deaths have fallen from 38 per day in 1970 to 13 per day in 2014!</a:t>
            </a:r>
            <a:endParaRPr/>
          </a:p>
          <a:p>
            <a:pPr indent="-342900" lvl="0" marL="342900" rtl="0" algn="l">
              <a:spcBef>
                <a:spcPts val="360"/>
              </a:spcBef>
              <a:spcAft>
                <a:spcPts val="0"/>
              </a:spcAft>
              <a:buClr>
                <a:schemeClr val="dk1"/>
              </a:buClr>
              <a:buSzPts val="1800"/>
              <a:buChar char="•"/>
            </a:pPr>
            <a:r>
              <a:rPr lang="en-US" sz="1800"/>
              <a:t>There is still nearly one electrical related worker fatality every day.</a:t>
            </a:r>
            <a:endParaRPr/>
          </a:p>
          <a:p>
            <a:pPr indent="-342900" lvl="0" marL="342900" rtl="0" algn="l">
              <a:spcBef>
                <a:spcPts val="360"/>
              </a:spcBef>
              <a:spcAft>
                <a:spcPts val="0"/>
              </a:spcAft>
              <a:buClr>
                <a:schemeClr val="dk1"/>
              </a:buClr>
              <a:buSzPts val="1800"/>
              <a:buChar char="•"/>
            </a:pPr>
            <a:r>
              <a:rPr lang="en-US" sz="1800"/>
              <a:t>Common causes of electrical-related fatalities are:</a:t>
            </a:r>
            <a:endParaRPr/>
          </a:p>
          <a:p>
            <a:pPr indent="-285750" lvl="1" marL="742950" rtl="0" algn="l">
              <a:spcBef>
                <a:spcPts val="320"/>
              </a:spcBef>
              <a:spcAft>
                <a:spcPts val="0"/>
              </a:spcAft>
              <a:buClr>
                <a:schemeClr val="dk1"/>
              </a:buClr>
              <a:buSzPts val="1600"/>
              <a:buFont typeface="Arial"/>
              <a:buChar char="•"/>
            </a:pPr>
            <a:r>
              <a:rPr lang="en-US" sz="1600"/>
              <a:t>Contact with power lines</a:t>
            </a:r>
            <a:endParaRPr/>
          </a:p>
          <a:p>
            <a:pPr indent="-285750" lvl="1" marL="742950" rtl="0" algn="l">
              <a:spcBef>
                <a:spcPts val="320"/>
              </a:spcBef>
              <a:spcAft>
                <a:spcPts val="0"/>
              </a:spcAft>
              <a:buClr>
                <a:schemeClr val="dk1"/>
              </a:buClr>
              <a:buSzPts val="1600"/>
              <a:buFont typeface="Arial"/>
              <a:buChar char="•"/>
            </a:pPr>
            <a:r>
              <a:rPr lang="en-US" sz="1600"/>
              <a:t>Lack of ground-fault protection</a:t>
            </a:r>
            <a:endParaRPr/>
          </a:p>
          <a:p>
            <a:pPr indent="-285750" lvl="1" marL="742950" rtl="0" algn="l">
              <a:spcBef>
                <a:spcPts val="320"/>
              </a:spcBef>
              <a:spcAft>
                <a:spcPts val="0"/>
              </a:spcAft>
              <a:buClr>
                <a:schemeClr val="dk1"/>
              </a:buClr>
              <a:buSzPts val="1600"/>
              <a:buFont typeface="Arial"/>
              <a:buChar char="•"/>
            </a:pPr>
            <a:r>
              <a:rPr lang="en-US" sz="1600"/>
              <a:t>Path to ground missing</a:t>
            </a:r>
            <a:endParaRPr/>
          </a:p>
          <a:p>
            <a:pPr indent="-285750" lvl="1" marL="742950" rtl="0" algn="l">
              <a:spcBef>
                <a:spcPts val="320"/>
              </a:spcBef>
              <a:spcAft>
                <a:spcPts val="0"/>
              </a:spcAft>
              <a:buClr>
                <a:schemeClr val="dk1"/>
              </a:buClr>
              <a:buSzPts val="1600"/>
              <a:buFont typeface="Arial"/>
              <a:buChar char="•"/>
            </a:pPr>
            <a:r>
              <a:rPr lang="en-US" sz="1600"/>
              <a:t>Equipment not used in prescribed manner</a:t>
            </a:r>
            <a:endParaRPr/>
          </a:p>
          <a:p>
            <a:pPr indent="-285750" lvl="1" marL="742950" rtl="0" algn="l">
              <a:spcBef>
                <a:spcPts val="320"/>
              </a:spcBef>
              <a:spcAft>
                <a:spcPts val="0"/>
              </a:spcAft>
              <a:buClr>
                <a:schemeClr val="dk1"/>
              </a:buClr>
              <a:buSzPts val="1600"/>
              <a:buFont typeface="Arial"/>
              <a:buChar char="•"/>
            </a:pPr>
            <a:r>
              <a:rPr lang="en-US" sz="1600"/>
              <a:t>Improper use of extension cords</a:t>
            </a:r>
            <a:endParaRPr/>
          </a:p>
          <a:p>
            <a:pPr indent="-190500" lvl="0" marL="342900" rtl="0" algn="l">
              <a:spcBef>
                <a:spcPts val="480"/>
              </a:spcBef>
              <a:spcAft>
                <a:spcPts val="0"/>
              </a:spcAft>
              <a:buClr>
                <a:schemeClr val="dk1"/>
              </a:buClr>
              <a:buSzPts val="2400"/>
              <a:buNone/>
            </a:pPr>
            <a:r>
              <a:t/>
            </a:r>
            <a:endParaRPr/>
          </a:p>
        </p:txBody>
      </p:sp>
      <p:sp>
        <p:nvSpPr>
          <p:cNvPr id="146" name="Google Shape;146;p1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47" name="Google Shape;147;p1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48" name="Google Shape;148;p19"/>
          <p:cNvSpPr txBox="1"/>
          <p:nvPr/>
        </p:nvSpPr>
        <p:spPr>
          <a:xfrm>
            <a:off x="2743200" y="5867400"/>
            <a:ext cx="419100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800">
                <a:solidFill>
                  <a:schemeClr val="dk1"/>
                </a:solidFill>
                <a:latin typeface="Calibri"/>
                <a:ea typeface="Calibri"/>
                <a:cs typeface="Calibri"/>
                <a:sym typeface="Calibri"/>
              </a:rPr>
              <a:t>Source: OSHA  (https://www.osha.gov/oshstats/commonstats.html)</a:t>
            </a:r>
            <a:endParaRPr/>
          </a:p>
          <a:p>
            <a:pPr indent="0" lvl="0" marL="0" marR="0" rtl="0" algn="l">
              <a:spcBef>
                <a:spcPts val="0"/>
              </a:spcBef>
              <a:spcAft>
                <a:spcPts val="0"/>
              </a:spcAft>
              <a:buNone/>
            </a:pPr>
            <a:r>
              <a:t/>
            </a:r>
            <a:endParaRPr sz="8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0"/>
          <p:cNvSpPr txBox="1"/>
          <p:nvPr>
            <p:ph type="title"/>
          </p:nvPr>
        </p:nvSpPr>
        <p:spPr>
          <a:xfrm>
            <a:off x="457200" y="579437"/>
            <a:ext cx="8229600" cy="10207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Power Lines</a:t>
            </a:r>
            <a:endParaRPr/>
          </a:p>
        </p:txBody>
      </p:sp>
      <p:sp>
        <p:nvSpPr>
          <p:cNvPr id="154" name="Google Shape;154;p20"/>
          <p:cNvSpPr txBox="1"/>
          <p:nvPr>
            <p:ph idx="1" type="body"/>
          </p:nvPr>
        </p:nvSpPr>
        <p:spPr>
          <a:xfrm>
            <a:off x="457200" y="1828800"/>
            <a:ext cx="8382000" cy="3962397"/>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Carry very high-voltage, which can create very large currents</a:t>
            </a:r>
            <a:endParaRPr/>
          </a:p>
          <a:p>
            <a:pPr indent="-342900" lvl="0" marL="342900" rtl="0" algn="l">
              <a:spcBef>
                <a:spcPts val="360"/>
              </a:spcBef>
              <a:spcAft>
                <a:spcPts val="0"/>
              </a:spcAft>
              <a:buClr>
                <a:schemeClr val="dk1"/>
              </a:buClr>
              <a:buSzPts val="1800"/>
              <a:buChar char="•"/>
            </a:pPr>
            <a:r>
              <a:rPr lang="en-US" sz="1800"/>
              <a:t>Can be overhead or buried</a:t>
            </a:r>
            <a:endParaRPr/>
          </a:p>
          <a:p>
            <a:pPr indent="-342900" lvl="0" marL="342900" rtl="0" algn="l">
              <a:spcBef>
                <a:spcPts val="360"/>
              </a:spcBef>
              <a:spcAft>
                <a:spcPts val="0"/>
              </a:spcAft>
              <a:buClr>
                <a:schemeClr val="dk1"/>
              </a:buClr>
              <a:buSzPts val="1800"/>
              <a:buChar char="•"/>
            </a:pPr>
            <a:r>
              <a:rPr lang="en-US" sz="1800"/>
              <a:t>Staying safe:</a:t>
            </a:r>
            <a:endParaRPr/>
          </a:p>
          <a:p>
            <a:pPr indent="-285750" lvl="1" marL="742950" rtl="0" algn="l">
              <a:spcBef>
                <a:spcPts val="320"/>
              </a:spcBef>
              <a:spcAft>
                <a:spcPts val="0"/>
              </a:spcAft>
              <a:buClr>
                <a:schemeClr val="dk1"/>
              </a:buClr>
              <a:buSzPts val="1600"/>
              <a:buFont typeface="Arial"/>
              <a:buChar char="•"/>
            </a:pPr>
            <a:r>
              <a:rPr lang="en-US" sz="1600"/>
              <a:t>Look for overhead power lines</a:t>
            </a:r>
            <a:endParaRPr/>
          </a:p>
          <a:p>
            <a:pPr indent="-285750" lvl="1" marL="742950" rtl="0" algn="l">
              <a:spcBef>
                <a:spcPts val="320"/>
              </a:spcBef>
              <a:spcAft>
                <a:spcPts val="0"/>
              </a:spcAft>
              <a:buClr>
                <a:schemeClr val="dk1"/>
              </a:buClr>
              <a:buSzPts val="1600"/>
              <a:buFont typeface="Arial"/>
              <a:buChar char="•"/>
            </a:pPr>
            <a:r>
              <a:rPr lang="en-US" sz="1600"/>
              <a:t>Look for warning signs of buried power lines</a:t>
            </a:r>
            <a:endParaRPr/>
          </a:p>
          <a:p>
            <a:pPr indent="-285750" lvl="1" marL="742950" rtl="0" algn="l">
              <a:spcBef>
                <a:spcPts val="320"/>
              </a:spcBef>
              <a:spcAft>
                <a:spcPts val="0"/>
              </a:spcAft>
              <a:buClr>
                <a:schemeClr val="dk1"/>
              </a:buClr>
              <a:buSzPts val="1600"/>
              <a:buFont typeface="Arial"/>
              <a:buChar char="•"/>
            </a:pPr>
            <a:r>
              <a:rPr lang="en-US" sz="1600"/>
              <a:t>Stay at least 10 feet away from overhead lines</a:t>
            </a:r>
            <a:endParaRPr/>
          </a:p>
          <a:p>
            <a:pPr indent="-285750" lvl="1" marL="742950" rtl="0" algn="l">
              <a:spcBef>
                <a:spcPts val="320"/>
              </a:spcBef>
              <a:spcAft>
                <a:spcPts val="0"/>
              </a:spcAft>
              <a:buClr>
                <a:schemeClr val="dk1"/>
              </a:buClr>
              <a:buSzPts val="1600"/>
              <a:buFont typeface="Arial"/>
              <a:buChar char="•"/>
            </a:pPr>
            <a:r>
              <a:rPr lang="en-US" sz="1600"/>
              <a:t>Assume that power lines are energized</a:t>
            </a:r>
            <a:endParaRPr/>
          </a:p>
          <a:p>
            <a:pPr indent="-285750" lvl="1" marL="742950" rtl="0" algn="l">
              <a:spcBef>
                <a:spcPts val="320"/>
              </a:spcBef>
              <a:spcAft>
                <a:spcPts val="0"/>
              </a:spcAft>
              <a:buClr>
                <a:schemeClr val="dk1"/>
              </a:buClr>
              <a:buSzPts val="1600"/>
              <a:buFont typeface="Arial"/>
              <a:buChar char="•"/>
            </a:pPr>
            <a:r>
              <a:rPr lang="en-US" sz="1600"/>
              <a:t>If you must work near power lines contact your utility to have the power </a:t>
            </a:r>
            <a:endParaRPr/>
          </a:p>
          <a:p>
            <a:pPr indent="0" lvl="1" marL="457200" rtl="0" algn="l">
              <a:spcBef>
                <a:spcPts val="320"/>
              </a:spcBef>
              <a:spcAft>
                <a:spcPts val="0"/>
              </a:spcAft>
              <a:buClr>
                <a:schemeClr val="dk1"/>
              </a:buClr>
              <a:buSzPts val="1600"/>
              <a:buNone/>
            </a:pPr>
            <a:r>
              <a:rPr lang="en-US" sz="1600"/>
              <a:t>     turned off first</a:t>
            </a:r>
            <a:endParaRPr/>
          </a:p>
          <a:p>
            <a:pPr indent="-285750" lvl="1" marL="742950" rtl="0" algn="l">
              <a:spcBef>
                <a:spcPts val="320"/>
              </a:spcBef>
              <a:spcAft>
                <a:spcPts val="0"/>
              </a:spcAft>
              <a:buClr>
                <a:schemeClr val="dk1"/>
              </a:buClr>
              <a:buSzPts val="1600"/>
              <a:buFont typeface="Arial"/>
              <a:buChar char="•"/>
            </a:pPr>
            <a:r>
              <a:rPr lang="en-US" sz="1600"/>
              <a:t>Use non-conductive wood or fiberglass ladders when working near power lines</a:t>
            </a:r>
            <a:endParaRPr/>
          </a:p>
          <a:p>
            <a:pPr indent="-285750" lvl="1" marL="742950" rtl="0" algn="l">
              <a:spcBef>
                <a:spcPts val="320"/>
              </a:spcBef>
              <a:spcAft>
                <a:spcPts val="0"/>
              </a:spcAft>
              <a:buClr>
                <a:schemeClr val="dk1"/>
              </a:buClr>
              <a:buSzPts val="1600"/>
              <a:buFont typeface="Arial"/>
              <a:buChar char="•"/>
            </a:pPr>
            <a:r>
              <a:rPr lang="en-US" sz="1600"/>
              <a:t>Call before you dig!</a:t>
            </a:r>
            <a:endParaRPr/>
          </a:p>
        </p:txBody>
      </p:sp>
      <p:sp>
        <p:nvSpPr>
          <p:cNvPr id="155" name="Google Shape;155;p2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56" name="Google Shape;156;p2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1"/>
          <p:cNvSpPr txBox="1"/>
          <p:nvPr>
            <p:ph type="title"/>
          </p:nvPr>
        </p:nvSpPr>
        <p:spPr>
          <a:xfrm>
            <a:off x="457200" y="579437"/>
            <a:ext cx="8229600" cy="1020763"/>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Ground-Fault Protection</a:t>
            </a:r>
            <a:endParaRPr/>
          </a:p>
        </p:txBody>
      </p:sp>
      <p:sp>
        <p:nvSpPr>
          <p:cNvPr id="162" name="Google Shape;162;p21"/>
          <p:cNvSpPr txBox="1"/>
          <p:nvPr>
            <p:ph idx="1" type="body"/>
          </p:nvPr>
        </p:nvSpPr>
        <p:spPr>
          <a:xfrm>
            <a:off x="457200" y="1828800"/>
            <a:ext cx="8382000" cy="3962397"/>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800"/>
              <a:buChar char="•"/>
            </a:pPr>
            <a:r>
              <a:rPr lang="en-US" sz="1800"/>
              <a:t>In construction work, electrical equipment experiences considerable wear and tear leading to frayed wires, insulation breaks, short-circuits, and exposed wires. </a:t>
            </a:r>
            <a:endParaRPr/>
          </a:p>
          <a:p>
            <a:pPr indent="-342900" lvl="0" marL="342900" rtl="0" algn="l">
              <a:spcBef>
                <a:spcPts val="360"/>
              </a:spcBef>
              <a:spcAft>
                <a:spcPts val="0"/>
              </a:spcAft>
              <a:buClr>
                <a:schemeClr val="dk1"/>
              </a:buClr>
              <a:buSzPts val="1800"/>
              <a:buChar char="•"/>
            </a:pPr>
            <a:r>
              <a:rPr lang="en-US" sz="1800"/>
              <a:t>To protect workers, OSHA requires use of ground-fault circuit interrupters (GFCI). These isolate power from worn/damaged equipment if a short circuit or shocking event occurs to protect workers. </a:t>
            </a:r>
            <a:endParaRPr/>
          </a:p>
          <a:p>
            <a:pPr indent="-342900" lvl="0" marL="342900" rtl="0" algn="l">
              <a:spcBef>
                <a:spcPts val="360"/>
              </a:spcBef>
              <a:spcAft>
                <a:spcPts val="0"/>
              </a:spcAft>
              <a:buClr>
                <a:schemeClr val="dk1"/>
              </a:buClr>
              <a:buSzPts val="1800"/>
              <a:buChar char="•"/>
            </a:pPr>
            <a:r>
              <a:rPr lang="en-US" sz="1800"/>
              <a:t>Staying safe:</a:t>
            </a:r>
            <a:endParaRPr/>
          </a:p>
          <a:p>
            <a:pPr indent="-285750" lvl="1" marL="742950" rtl="0" algn="l">
              <a:spcBef>
                <a:spcPts val="320"/>
              </a:spcBef>
              <a:spcAft>
                <a:spcPts val="0"/>
              </a:spcAft>
              <a:buClr>
                <a:schemeClr val="dk1"/>
              </a:buClr>
              <a:buSzPts val="1600"/>
              <a:buFont typeface="Arial"/>
              <a:buChar char="•"/>
            </a:pPr>
            <a:r>
              <a:rPr lang="en-US" sz="1600"/>
              <a:t>Use GFCI outlets or GFCI-enabled extension cords </a:t>
            </a:r>
            <a:endParaRPr/>
          </a:p>
          <a:p>
            <a:pPr indent="-285750" lvl="1" marL="742950" rtl="0" algn="l">
              <a:spcBef>
                <a:spcPts val="320"/>
              </a:spcBef>
              <a:spcAft>
                <a:spcPts val="0"/>
              </a:spcAft>
              <a:buClr>
                <a:schemeClr val="dk1"/>
              </a:buClr>
              <a:buSzPts val="1600"/>
              <a:buFont typeface="Arial"/>
              <a:buChar char="•"/>
            </a:pPr>
            <a:r>
              <a:rPr lang="en-US" sz="1600"/>
              <a:t>Test a GFCI frequently to ensure that it is working</a:t>
            </a:r>
            <a:endParaRPr/>
          </a:p>
          <a:p>
            <a:pPr indent="-285750" lvl="1" marL="742950" rtl="0" algn="l">
              <a:spcBef>
                <a:spcPts val="320"/>
              </a:spcBef>
              <a:spcAft>
                <a:spcPts val="0"/>
              </a:spcAft>
              <a:buClr>
                <a:schemeClr val="dk1"/>
              </a:buClr>
              <a:buSzPts val="1600"/>
              <a:buFont typeface="Arial"/>
              <a:buChar char="•"/>
            </a:pPr>
            <a:r>
              <a:rPr lang="en-US" sz="1600"/>
              <a:t>Use heavy-duty tools and equipment in these applications, and according to their instructions</a:t>
            </a:r>
            <a:endParaRPr/>
          </a:p>
          <a:p>
            <a:pPr indent="-285750" lvl="1" marL="742950" rtl="0" algn="l">
              <a:spcBef>
                <a:spcPts val="320"/>
              </a:spcBef>
              <a:spcAft>
                <a:spcPts val="0"/>
              </a:spcAft>
              <a:buClr>
                <a:schemeClr val="dk1"/>
              </a:buClr>
              <a:buSzPts val="1600"/>
              <a:buFont typeface="Arial"/>
              <a:buChar char="•"/>
            </a:pPr>
            <a:r>
              <a:rPr lang="en-US" sz="1600"/>
              <a:t>Visually inspect electrical tools, cords, and equipment prior to use</a:t>
            </a:r>
            <a:endParaRPr/>
          </a:p>
          <a:p>
            <a:pPr indent="-285750" lvl="1" marL="742950" rtl="0" algn="l">
              <a:spcBef>
                <a:spcPts val="320"/>
              </a:spcBef>
              <a:spcAft>
                <a:spcPts val="0"/>
              </a:spcAft>
              <a:buClr>
                <a:schemeClr val="dk1"/>
              </a:buClr>
              <a:buSzPts val="1600"/>
              <a:buFont typeface="Arial"/>
              <a:buChar char="•"/>
            </a:pPr>
            <a:r>
              <a:rPr lang="en-US" sz="1600"/>
              <a:t>Mark defective tools and do not use them before they are repaired or replaced</a:t>
            </a:r>
            <a:endParaRPr sz="1800"/>
          </a:p>
        </p:txBody>
      </p:sp>
      <p:sp>
        <p:nvSpPr>
          <p:cNvPr id="163" name="Google Shape;163;p2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Electrical Wiring Kit</a:t>
            </a:r>
            <a:endParaRPr/>
          </a:p>
        </p:txBody>
      </p:sp>
      <p:sp>
        <p:nvSpPr>
          <p:cNvPr id="164" name="Google Shape;164;p2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