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6858000" cx="9144000"/>
  <p:notesSz cx="7010400" cy="9296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4820"/>
          </a:xfrm>
          <a:prstGeom prst="rect">
            <a:avLst/>
          </a:prstGeom>
          <a:noFill/>
          <a:ln>
            <a:noFill/>
          </a:ln>
        </p:spPr>
        <p:txBody>
          <a:bodyPr anchorCtr="0" anchor="t"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4820"/>
          </a:xfrm>
          <a:prstGeom prst="rect">
            <a:avLst/>
          </a:prstGeom>
          <a:noFill/>
          <a:ln>
            <a:noFill/>
          </a:ln>
        </p:spPr>
        <p:txBody>
          <a:bodyPr anchorCtr="0" anchor="t" bIns="46575" lIns="93175" spcFirstLastPara="1" rIns="93175" wrap="square" tIns="46575">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4820"/>
          </a:xfrm>
          <a:prstGeom prst="rect">
            <a:avLst/>
          </a:prstGeom>
          <a:noFill/>
          <a:ln>
            <a:noFill/>
          </a:ln>
        </p:spPr>
        <p:txBody>
          <a:bodyPr anchorCtr="0" anchor="b"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 name="Google Shape;91;p1: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 name="Google Shape;92;p1: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10: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66" name="Google Shape;166;p1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1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77" name="Google Shape;177;p1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2: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89" name="Google Shape;189;p1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1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97" name="Google Shape;197;p1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14: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09" name="Google Shape;209;p1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5: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21" name="Google Shape;221;p1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6: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29" name="Google Shape;229;p1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17: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37" name="Google Shape;237;p1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18: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49" name="Google Shape;249;p1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9: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58" name="Google Shape;258;p1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 name="Google Shape;99;p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20: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67" name="Google Shape;267;p2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2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80" name="Google Shape;280;p2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22: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89" name="Google Shape;289;p2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2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300" name="Google Shape;300;p2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7" name="Google Shape;107;p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4: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4" name="Google Shape;114;p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5: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2" name="Google Shape;122;p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6: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0" name="Google Shape;130;p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7: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8" name="Google Shape;138;p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8: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7" name="Google Shape;147;p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9: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57" name="Google Shape;157;p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 Id="rId4" Type="http://schemas.openxmlformats.org/officeDocument/2006/relationships/hyperlink" Target="http://www.realityworks.com/"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hyperlink" Target="http://www.realityworks.com/"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hyperlink" Target="http://www.realityworks.com/"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3.png"/><Relationship Id="rId4" Type="http://schemas.openxmlformats.org/officeDocument/2006/relationships/hyperlink" Target="http://www.realityworks.com/" TargetMode="Externa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hyperlink" Target="http://www.realityworks.com/" TargetMode="External"/><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7" name="Shape 17"/>
        <p:cNvGrpSpPr/>
        <p:nvPr/>
      </p:nvGrpSpPr>
      <p:grpSpPr>
        <a:xfrm>
          <a:off x="0" y="0"/>
          <a:ext cx="0" cy="0"/>
          <a:chOff x="0" y="0"/>
          <a:chExt cx="0" cy="0"/>
        </a:xfrm>
      </p:grpSpPr>
      <p:sp>
        <p:nvSpPr>
          <p:cNvPr id="18" name="Google Shape;18;p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20" name="Google Shape;20;p2"/>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21" name="Google Shape;21;p2"/>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22" name="Google Shape;22;p2"/>
          <p:cNvPicPr preferRelativeResize="0"/>
          <p:nvPr/>
        </p:nvPicPr>
        <p:blipFill rotWithShape="1">
          <a:blip r:embed="rId3">
            <a:alphaModFix/>
          </a:blip>
          <a:srcRect b="0" l="0" r="0" t="0"/>
          <a:stretch/>
        </p:blipFill>
        <p:spPr>
          <a:xfrm>
            <a:off x="1857829" y="2257014"/>
            <a:ext cx="5428342" cy="1581972"/>
          </a:xfrm>
          <a:prstGeom prst="rect">
            <a:avLst/>
          </a:prstGeom>
          <a:noFill/>
          <a:ln>
            <a:noFill/>
          </a:ln>
        </p:spPr>
      </p:pic>
      <p:sp>
        <p:nvSpPr>
          <p:cNvPr id="23" name="Google Shape;23;p2"/>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 name="Google Shape;24;p2">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t with Caption" type="objTx">
  <p:cSld name="OBJECT_WITH_CAPTION_TEXT">
    <p:spTree>
      <p:nvGrpSpPr>
        <p:cNvPr id="77" name="Shape 77"/>
        <p:cNvGrpSpPr/>
        <p:nvPr/>
      </p:nvGrpSpPr>
      <p:grpSpPr>
        <a:xfrm>
          <a:off x="0" y="0"/>
          <a:ext cx="0" cy="0"/>
          <a:chOff x="0" y="0"/>
          <a:chExt cx="0" cy="0"/>
        </a:xfrm>
      </p:grpSpPr>
      <p:sp>
        <p:nvSpPr>
          <p:cNvPr id="78" name="Google Shape;78;p11"/>
          <p:cNvSpPr txBox="1"/>
          <p:nvPr>
            <p:ph type="title"/>
          </p:nvPr>
        </p:nvSpPr>
        <p:spPr>
          <a:xfrm>
            <a:off x="457204" y="609600"/>
            <a:ext cx="3008313" cy="8255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9" name="Google Shape;79;p11"/>
          <p:cNvSpPr txBox="1"/>
          <p:nvPr>
            <p:ph idx="1" type="body"/>
          </p:nvPr>
        </p:nvSpPr>
        <p:spPr>
          <a:xfrm>
            <a:off x="3575050" y="609601"/>
            <a:ext cx="5111750" cy="5167409"/>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lt1"/>
              </a:buClr>
              <a:buSzPts val="2800"/>
              <a:buFont typeface="Arial"/>
              <a:buChar char="–"/>
              <a:defRPr b="0" i="0" sz="2800" u="none" cap="none" strike="noStrike">
                <a:solidFill>
                  <a:schemeClr val="lt1"/>
                </a:solidFill>
                <a:latin typeface="Arial"/>
                <a:ea typeface="Arial"/>
                <a:cs typeface="Arial"/>
                <a:sym typeface="Arial"/>
              </a:defRPr>
            </a:lvl2pPr>
            <a:lvl3pPr indent="-381000" lvl="2" marL="1371600" marR="0" rtl="0" algn="l">
              <a:spcBef>
                <a:spcPts val="480"/>
              </a:spcBef>
              <a:spcAft>
                <a:spcPts val="0"/>
              </a:spcAft>
              <a:buClr>
                <a:schemeClr val="lt1"/>
              </a:buClr>
              <a:buSzPts val="2400"/>
              <a:buFont typeface="Arial"/>
              <a:buChar char="•"/>
              <a:defRPr b="0" i="0" sz="2400" u="none" cap="none" strike="noStrike">
                <a:solidFill>
                  <a:schemeClr val="lt1"/>
                </a:solidFill>
                <a:latin typeface="Arial"/>
                <a:ea typeface="Arial"/>
                <a:cs typeface="Arial"/>
                <a:sym typeface="Arial"/>
              </a:defRPr>
            </a:lvl3pPr>
            <a:lvl4pPr indent="-355600" lvl="3" marL="18288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4pPr>
            <a:lvl5pPr indent="-355600" lvl="4" marL="22860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0" name="Google Shape;80;p11"/>
          <p:cNvSpPr txBox="1"/>
          <p:nvPr>
            <p:ph idx="2" type="body"/>
          </p:nvPr>
        </p:nvSpPr>
        <p:spPr>
          <a:xfrm>
            <a:off x="457204" y="1435105"/>
            <a:ext cx="3008313" cy="435609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1" name="Google Shape;81;p1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1"/>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icture with Caption" type="picTx">
  <p:cSld name="PICTURE_WITH_CAPTION_TEXT">
    <p:spTree>
      <p:nvGrpSpPr>
        <p:cNvPr id="83" name="Shape 83"/>
        <p:cNvGrpSpPr/>
        <p:nvPr/>
      </p:nvGrpSpPr>
      <p:grpSpPr>
        <a:xfrm>
          <a:off x="0" y="0"/>
          <a:ext cx="0" cy="0"/>
          <a:chOff x="0" y="0"/>
          <a:chExt cx="0" cy="0"/>
        </a:xfrm>
      </p:grpSpPr>
      <p:sp>
        <p:nvSpPr>
          <p:cNvPr id="84" name="Google Shape;84;p1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5" name="Google Shape;85;p12"/>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spcBef>
                <a:spcPts val="48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86" name="Google Shape;86;p12"/>
          <p:cNvSpPr txBox="1"/>
          <p:nvPr>
            <p:ph idx="1" type="body"/>
          </p:nvPr>
        </p:nvSpPr>
        <p:spPr>
          <a:xfrm>
            <a:off x="1792288" y="5367341"/>
            <a:ext cx="5486400" cy="500061"/>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7" name="Google Shape;87;p1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5" name="Shape 25"/>
        <p:cNvGrpSpPr/>
        <p:nvPr/>
      </p:nvGrpSpPr>
      <p:grpSpPr>
        <a:xfrm>
          <a:off x="0" y="0"/>
          <a:ext cx="0" cy="0"/>
          <a:chOff x="0" y="0"/>
          <a:chExt cx="0" cy="0"/>
        </a:xfrm>
      </p:grpSpPr>
      <p:sp>
        <p:nvSpPr>
          <p:cNvPr id="26" name="Google Shape;26;p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28" name="Google Shape;28;p3"/>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29" name="Google Shape;29;p3"/>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0" name="Google Shape;30;p3"/>
          <p:cNvSpPr txBox="1"/>
          <p:nvPr>
            <p:ph type="title"/>
          </p:nvPr>
        </p:nvSpPr>
        <p:spPr>
          <a:xfrm>
            <a:off x="457200" y="1692322"/>
            <a:ext cx="8229600" cy="2727277"/>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1" name="Google Shape;31;p3"/>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 name="Google Shape;32;p3">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type="obj">
  <p:cSld name="OBJECT">
    <p:spTree>
      <p:nvGrpSpPr>
        <p:cNvPr id="33" name="Shape 33"/>
        <p:cNvGrpSpPr/>
        <p:nvPr/>
      </p:nvGrpSpPr>
      <p:grpSpPr>
        <a:xfrm>
          <a:off x="0" y="0"/>
          <a:ext cx="0" cy="0"/>
          <a:chOff x="0" y="0"/>
          <a:chExt cx="0" cy="0"/>
        </a:xfrm>
      </p:grpSpPr>
      <p:sp>
        <p:nvSpPr>
          <p:cNvPr id="34" name="Google Shape;34;p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5" name="Google Shape;35;p4"/>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6" name="Google Shape;36;p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38" name="Shape 38"/>
        <p:cNvGrpSpPr/>
        <p:nvPr/>
      </p:nvGrpSpPr>
      <p:grpSpPr>
        <a:xfrm>
          <a:off x="0" y="0"/>
          <a:ext cx="0" cy="0"/>
          <a:chOff x="0" y="0"/>
          <a:chExt cx="0" cy="0"/>
        </a:xfrm>
      </p:grpSpPr>
      <p:sp>
        <p:nvSpPr>
          <p:cNvPr id="39" name="Google Shape;39;p5"/>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0" name="Google Shape;40;p5"/>
          <p:cNvSpPr txBox="1"/>
          <p:nvPr>
            <p:ph idx="1" type="body"/>
          </p:nvPr>
        </p:nvSpPr>
        <p:spPr>
          <a:xfrm>
            <a:off x="457200" y="1752603"/>
            <a:ext cx="4040188"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41" name="Google Shape;41;p5"/>
          <p:cNvSpPr txBox="1"/>
          <p:nvPr>
            <p:ph idx="2" type="body"/>
          </p:nvPr>
        </p:nvSpPr>
        <p:spPr>
          <a:xfrm>
            <a:off x="4645029" y="1752603"/>
            <a:ext cx="4041775"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42" name="Google Shape;42;p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44" name="Shape 44"/>
        <p:cNvGrpSpPr/>
        <p:nvPr/>
      </p:nvGrpSpPr>
      <p:grpSpPr>
        <a:xfrm>
          <a:off x="0" y="0"/>
          <a:ext cx="0" cy="0"/>
          <a:chOff x="0" y="0"/>
          <a:chExt cx="0" cy="0"/>
        </a:xfrm>
      </p:grpSpPr>
      <p:sp>
        <p:nvSpPr>
          <p:cNvPr id="45" name="Google Shape;45;p6"/>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 name="Google Shape;46;p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6"/>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48" name="Google Shape;48;p6"/>
          <p:cNvPicPr preferRelativeResize="0"/>
          <p:nvPr/>
        </p:nvPicPr>
        <p:blipFill rotWithShape="1">
          <a:blip r:embed="rId2">
            <a:alphaModFix/>
          </a:blip>
          <a:srcRect b="0" l="0" r="0" t="37216"/>
          <a:stretch/>
        </p:blipFill>
        <p:spPr>
          <a:xfrm>
            <a:off x="1304138" y="2514599"/>
            <a:ext cx="6620662" cy="1871145"/>
          </a:xfrm>
          <a:prstGeom prst="rect">
            <a:avLst/>
          </a:prstGeom>
          <a:noFill/>
          <a:ln>
            <a:noFill/>
          </a:ln>
        </p:spPr>
      </p:pic>
      <p:sp>
        <p:nvSpPr>
          <p:cNvPr id="49" name="Google Shape;49;p6"/>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0" name="Google Shape;50;p6">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51" name="Google Shape;51;p6"/>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en-US" sz="2000">
                <a:solidFill>
                  <a:schemeClr val="lt1"/>
                </a:solidFill>
                <a:latin typeface="Arial"/>
                <a:ea typeface="Arial"/>
                <a:cs typeface="Arial"/>
                <a:sym typeface="Arial"/>
              </a:rPr>
              <a:t>For more information please contact Realityworks, Inc.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through email at information@realityworks.com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or call toll free at 800.830.1416</a:t>
            </a:r>
            <a:endParaRPr/>
          </a:p>
        </p:txBody>
      </p:sp>
      <p:sp>
        <p:nvSpPr>
          <p:cNvPr id="52" name="Google Shape;52;p6"/>
          <p:cNvSpPr txBox="1"/>
          <p:nvPr/>
        </p:nvSpPr>
        <p:spPr>
          <a:xfrm>
            <a:off x="378823" y="5791200"/>
            <a:ext cx="2438401" cy="2308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lang="en-US" sz="900">
                <a:solidFill>
                  <a:schemeClr val="lt1"/>
                </a:solidFill>
                <a:latin typeface="Calibri"/>
                <a:ea typeface="Calibri"/>
                <a:cs typeface="Calibri"/>
                <a:sym typeface="Calibri"/>
              </a:rPr>
              <a:t>1040821-01A </a:t>
            </a:r>
            <a:r>
              <a:rPr lang="en-US" sz="900">
                <a:solidFill>
                  <a:schemeClr val="lt1"/>
                </a:solidFill>
                <a:latin typeface="Arial"/>
                <a:ea typeface="Arial"/>
                <a:cs typeface="Arial"/>
                <a:sym typeface="Arial"/>
              </a:rPr>
              <a:t>	</a:t>
            </a:r>
            <a:r>
              <a:rPr lang="en-US" sz="900">
                <a:solidFill>
                  <a:schemeClr val="dk1"/>
                </a:solidFill>
                <a:latin typeface="Calibri"/>
                <a:ea typeface="Calibri"/>
                <a:cs typeface="Calibri"/>
                <a:sym typeface="Calibri"/>
              </a:rPr>
              <a:t> </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53" name="Shape 53"/>
        <p:cNvGrpSpPr/>
        <p:nvPr/>
      </p:nvGrpSpPr>
      <p:grpSpPr>
        <a:xfrm>
          <a:off x="0" y="0"/>
          <a:ext cx="0" cy="0"/>
          <a:chOff x="0" y="0"/>
          <a:chExt cx="0" cy="0"/>
        </a:xfrm>
      </p:grpSpPr>
      <p:sp>
        <p:nvSpPr>
          <p:cNvPr id="54" name="Google Shape;54;p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6" name="Google Shape;56;p7"/>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7" name="Google Shape;57;p7"/>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58" name="Google Shape;58;p7"/>
          <p:cNvPicPr preferRelativeResize="0"/>
          <p:nvPr/>
        </p:nvPicPr>
        <p:blipFill rotWithShape="1">
          <a:blip r:embed="rId3">
            <a:alphaModFix/>
          </a:blip>
          <a:srcRect b="0" l="0" r="0" t="0"/>
          <a:stretch/>
        </p:blipFill>
        <p:spPr>
          <a:xfrm>
            <a:off x="2590800" y="1617894"/>
            <a:ext cx="3962400" cy="3352192"/>
          </a:xfrm>
          <a:prstGeom prst="rect">
            <a:avLst/>
          </a:prstGeom>
          <a:noFill/>
          <a:ln>
            <a:noFill/>
          </a:ln>
        </p:spPr>
      </p:pic>
      <p:sp>
        <p:nvSpPr>
          <p:cNvPr id="59" name="Google Shape;59;p7"/>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 name="Google Shape;60;p7">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61" name="Shape 61"/>
        <p:cNvGrpSpPr/>
        <p:nvPr/>
      </p:nvGrpSpPr>
      <p:grpSpPr>
        <a:xfrm>
          <a:off x="0" y="0"/>
          <a:ext cx="0" cy="0"/>
          <a:chOff x="0" y="0"/>
          <a:chExt cx="0" cy="0"/>
        </a:xfrm>
      </p:grpSpPr>
      <p:sp>
        <p:nvSpPr>
          <p:cNvPr id="62" name="Google Shape;62;p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64" name="Google Shape;64;p8"/>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65" name="Google Shape;65;p8"/>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 name="Google Shape;66;p8"/>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 name="Google Shape;67;p8">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68" name="Google Shape;68;p8"/>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69" name="Google Shape;69;p8"/>
          <p:cNvPicPr preferRelativeResize="0"/>
          <p:nvPr/>
        </p:nvPicPr>
        <p:blipFill rotWithShape="1">
          <a:blip r:embed="rId4">
            <a:alphaModFix/>
          </a:blip>
          <a:srcRect b="0" l="0" r="0" t="0"/>
          <a:stretch/>
        </p:blipFill>
        <p:spPr>
          <a:xfrm>
            <a:off x="1219200" y="1823276"/>
            <a:ext cx="1981200" cy="1981200"/>
          </a:xfrm>
          <a:prstGeom prst="rect">
            <a:avLst/>
          </a:prstGeom>
          <a:noFill/>
          <a:ln cap="flat" cmpd="sng" w="76200">
            <a:solidFill>
              <a:srgbClr val="FF0000"/>
            </a:solidFill>
            <a:prstDash val="solid"/>
            <a:round/>
            <a:headEnd len="sm" w="sm" type="none"/>
            <a:tailEnd len="sm" w="sm" type="none"/>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70" name="Shape 70"/>
        <p:cNvGrpSpPr/>
        <p:nvPr/>
      </p:nvGrpSpPr>
      <p:grpSpPr>
        <a:xfrm>
          <a:off x="0" y="0"/>
          <a:ext cx="0" cy="0"/>
          <a:chOff x="0" y="0"/>
          <a:chExt cx="0" cy="0"/>
        </a:xfrm>
      </p:grpSpPr>
      <p:sp>
        <p:nvSpPr>
          <p:cNvPr id="71" name="Google Shape;71;p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type="titleOnly">
  <p:cSld name="TITLE_ONLY">
    <p:spTree>
      <p:nvGrpSpPr>
        <p:cNvPr id="73" name="Shape 73"/>
        <p:cNvGrpSpPr/>
        <p:nvPr/>
      </p:nvGrpSpPr>
      <p:grpSpPr>
        <a:xfrm>
          <a:off x="0" y="0"/>
          <a:ext cx="0" cy="0"/>
          <a:chOff x="0" y="0"/>
          <a:chExt cx="0" cy="0"/>
        </a:xfrm>
      </p:grpSpPr>
      <p:sp>
        <p:nvSpPr>
          <p:cNvPr id="74" name="Google Shape;74;p1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5" name="Google Shape;75;p1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hyperlink" Target="http://www.realityworks.com/" TargetMode="External"/><Relationship Id="rId2" Type="http://schemas.openxmlformats.org/officeDocument/2006/relationships/image" Target="../media/image2.png"/><Relationship Id="rId3" Type="http://schemas.openxmlformats.org/officeDocument/2006/relationships/hyperlink" Target="http://www.realityworks.com/" TargetMode="External"/><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theme" Target="../theme/theme1.xml"/><Relationship Id="rId14" Type="http://schemas.openxmlformats.org/officeDocument/2006/relationships/slideLayout" Target="../slideLayouts/slideLayout1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096000"/>
            <a:ext cx="9144000" cy="762000"/>
          </a:xfrm>
          <a:prstGeom prst="rect">
            <a:avLst/>
          </a:prstGeom>
          <a:solidFill>
            <a:srgbClr val="ED9205"/>
          </a:solidFill>
          <a:ln>
            <a:noFill/>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 name="Google Shape;11;p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1" i="1" sz="14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0" i="0" sz="1000" u="none" cap="none" strike="noStrike">
                <a:solidFill>
                  <a:schemeClr val="lt1"/>
                </a:solidFill>
                <a:latin typeface="Arial"/>
                <a:ea typeface="Arial"/>
                <a:cs typeface="Arial"/>
                <a:sym typeface="Arial"/>
              </a:defRPr>
            </a:lvl1pPr>
            <a:lvl2pPr indent="0" lvl="1" marL="0" marR="0" rtl="0" algn="ctr">
              <a:spcBef>
                <a:spcPts val="0"/>
              </a:spcBef>
              <a:buNone/>
              <a:defRPr b="0" i="0" sz="1000" u="none" cap="none" strike="noStrike">
                <a:solidFill>
                  <a:schemeClr val="lt1"/>
                </a:solidFill>
                <a:latin typeface="Arial"/>
                <a:ea typeface="Arial"/>
                <a:cs typeface="Arial"/>
                <a:sym typeface="Arial"/>
              </a:defRPr>
            </a:lvl2pPr>
            <a:lvl3pPr indent="0" lvl="2" marL="0" marR="0" rtl="0" algn="ctr">
              <a:spcBef>
                <a:spcPts val="0"/>
              </a:spcBef>
              <a:buNone/>
              <a:defRPr b="0" i="0" sz="1000" u="none" cap="none" strike="noStrike">
                <a:solidFill>
                  <a:schemeClr val="lt1"/>
                </a:solidFill>
                <a:latin typeface="Arial"/>
                <a:ea typeface="Arial"/>
                <a:cs typeface="Arial"/>
                <a:sym typeface="Arial"/>
              </a:defRPr>
            </a:lvl3pPr>
            <a:lvl4pPr indent="0" lvl="3" marL="0" marR="0" rtl="0" algn="ctr">
              <a:spcBef>
                <a:spcPts val="0"/>
              </a:spcBef>
              <a:buNone/>
              <a:defRPr b="0" i="0" sz="1000" u="none" cap="none" strike="noStrike">
                <a:solidFill>
                  <a:schemeClr val="lt1"/>
                </a:solidFill>
                <a:latin typeface="Arial"/>
                <a:ea typeface="Arial"/>
                <a:cs typeface="Arial"/>
                <a:sym typeface="Arial"/>
              </a:defRPr>
            </a:lvl4pPr>
            <a:lvl5pPr indent="0" lvl="4" marL="0" marR="0" rtl="0" algn="ctr">
              <a:spcBef>
                <a:spcPts val="0"/>
              </a:spcBef>
              <a:buNone/>
              <a:defRPr b="0" i="0" sz="1000" u="none" cap="none" strike="noStrike">
                <a:solidFill>
                  <a:schemeClr val="lt1"/>
                </a:solidFill>
                <a:latin typeface="Arial"/>
                <a:ea typeface="Arial"/>
                <a:cs typeface="Arial"/>
                <a:sym typeface="Arial"/>
              </a:defRPr>
            </a:lvl5pPr>
            <a:lvl6pPr indent="0" lvl="5" marL="0" marR="0" rtl="0" algn="ctr">
              <a:spcBef>
                <a:spcPts val="0"/>
              </a:spcBef>
              <a:buNone/>
              <a:defRPr b="0" i="0" sz="1000" u="none" cap="none" strike="noStrike">
                <a:solidFill>
                  <a:schemeClr val="lt1"/>
                </a:solidFill>
                <a:latin typeface="Arial"/>
                <a:ea typeface="Arial"/>
                <a:cs typeface="Arial"/>
                <a:sym typeface="Arial"/>
              </a:defRPr>
            </a:lvl6pPr>
            <a:lvl7pPr indent="0" lvl="6" marL="0" marR="0" rtl="0" algn="ctr">
              <a:spcBef>
                <a:spcPts val="0"/>
              </a:spcBef>
              <a:buNone/>
              <a:defRPr b="0" i="0" sz="1000" u="none" cap="none" strike="noStrike">
                <a:solidFill>
                  <a:schemeClr val="lt1"/>
                </a:solidFill>
                <a:latin typeface="Arial"/>
                <a:ea typeface="Arial"/>
                <a:cs typeface="Arial"/>
                <a:sym typeface="Arial"/>
              </a:defRPr>
            </a:lvl7pPr>
            <a:lvl8pPr indent="0" lvl="7" marL="0" marR="0" rtl="0" algn="ctr">
              <a:spcBef>
                <a:spcPts val="0"/>
              </a:spcBef>
              <a:buNone/>
              <a:defRPr b="0" i="0" sz="1000" u="none" cap="none" strike="noStrike">
                <a:solidFill>
                  <a:schemeClr val="lt1"/>
                </a:solidFill>
                <a:latin typeface="Arial"/>
                <a:ea typeface="Arial"/>
                <a:cs typeface="Arial"/>
                <a:sym typeface="Arial"/>
              </a:defRPr>
            </a:lvl8pPr>
            <a:lvl9pPr indent="0" lvl="8" marL="0" marR="0" rtl="0" algn="ctr">
              <a:spcBef>
                <a:spcPts val="0"/>
              </a:spcBef>
              <a:buNone/>
              <a:defRPr b="0" i="0" sz="1000" u="none" cap="none" strike="noStrike">
                <a:solidFill>
                  <a:schemeClr val="lt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
        <p:nvSpPr>
          <p:cNvPr id="13" name="Google Shape;13;p1">
            <a:hlinkClick r:id="rId1"/>
          </p:cNvPr>
          <p:cNvSpPr/>
          <p:nvPr/>
        </p:nvSpPr>
        <p:spPr>
          <a:xfrm>
            <a:off x="6705600" y="533400"/>
            <a:ext cx="1828800" cy="32384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4" name="Google Shape;14;p1"/>
          <p:cNvPicPr preferRelativeResize="0"/>
          <p:nvPr/>
        </p:nvPicPr>
        <p:blipFill rotWithShape="1">
          <a:blip r:embed="rId2">
            <a:alphaModFix/>
          </a:blip>
          <a:srcRect b="0" l="0" r="0" t="0"/>
          <a:stretch/>
        </p:blipFill>
        <p:spPr>
          <a:xfrm>
            <a:off x="7382810" y="6270741"/>
            <a:ext cx="1464980" cy="426937"/>
          </a:xfrm>
          <a:prstGeom prst="rect">
            <a:avLst/>
          </a:prstGeom>
          <a:noFill/>
          <a:ln>
            <a:noFill/>
          </a:ln>
        </p:spPr>
      </p:pic>
      <p:sp>
        <p:nvSpPr>
          <p:cNvPr id="15" name="Google Shape;15;p1"/>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 name="Google Shape;16;p1">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4.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4.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4.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8.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3.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10.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3"/>
          <p:cNvSpPr/>
          <p:nvPr/>
        </p:nvSpPr>
        <p:spPr>
          <a:xfrm>
            <a:off x="7162800" y="6172200"/>
            <a:ext cx="1752600" cy="609600"/>
          </a:xfrm>
          <a:prstGeom prst="rect">
            <a:avLst/>
          </a:prstGeom>
          <a:solidFill>
            <a:srgbClr val="ED920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5" name="Google Shape;95;p1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96" name="Google Shape;96;p1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2"/>
          <p:cNvSpPr txBox="1"/>
          <p:nvPr>
            <p:ph type="title"/>
          </p:nvPr>
        </p:nvSpPr>
        <p:spPr>
          <a:xfrm>
            <a:off x="457200" y="457201"/>
            <a:ext cx="8229600" cy="110783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Ohm’s Law Example 1</a:t>
            </a:r>
            <a:endParaRPr/>
          </a:p>
        </p:txBody>
      </p:sp>
      <p:sp>
        <p:nvSpPr>
          <p:cNvPr id="169" name="Google Shape;169;p22"/>
          <p:cNvSpPr txBox="1"/>
          <p:nvPr>
            <p:ph idx="1" type="body"/>
          </p:nvPr>
        </p:nvSpPr>
        <p:spPr>
          <a:xfrm>
            <a:off x="457200" y="1828800"/>
            <a:ext cx="5181599" cy="3429001"/>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If V is 120 volts and R is 15 ohms, what is current I?</a:t>
            </a:r>
            <a:endParaRPr/>
          </a:p>
          <a:p>
            <a:pPr indent="-342900" lvl="0" marL="342900" rtl="0" algn="l">
              <a:spcBef>
                <a:spcPts val="360"/>
              </a:spcBef>
              <a:spcAft>
                <a:spcPts val="0"/>
              </a:spcAft>
              <a:buClr>
                <a:schemeClr val="dk1"/>
              </a:buClr>
              <a:buSzPts val="1800"/>
              <a:buChar char="•"/>
            </a:pPr>
            <a:r>
              <a:rPr lang="en-US" sz="1800"/>
              <a:t>Which form of Ohm’s Law solves for I?</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I = V/R</a:t>
            </a:r>
            <a:endParaRPr/>
          </a:p>
          <a:p>
            <a:pPr indent="-342900" lvl="0" marL="342900" rtl="0" algn="l">
              <a:spcBef>
                <a:spcPts val="360"/>
              </a:spcBef>
              <a:spcAft>
                <a:spcPts val="0"/>
              </a:spcAft>
              <a:buClr>
                <a:schemeClr val="dk1"/>
              </a:buClr>
              <a:buSzPts val="1800"/>
              <a:buChar char="•"/>
            </a:pPr>
            <a:r>
              <a:rPr lang="en-US" sz="1800"/>
              <a:t>I = 120 volts / 15 ohms</a:t>
            </a:r>
            <a:endParaRPr/>
          </a:p>
          <a:p>
            <a:pPr indent="-342900" lvl="0" marL="342900" rtl="0" algn="l">
              <a:spcBef>
                <a:spcPts val="360"/>
              </a:spcBef>
              <a:spcAft>
                <a:spcPts val="0"/>
              </a:spcAft>
              <a:buClr>
                <a:schemeClr val="dk1"/>
              </a:buClr>
              <a:buSzPts val="1800"/>
              <a:buChar char="•"/>
            </a:pPr>
            <a:r>
              <a:rPr lang="en-US" sz="1800"/>
              <a:t>I = 8 amps</a:t>
            </a:r>
            <a:endParaRPr/>
          </a:p>
          <a:p>
            <a:pPr indent="0" lvl="1" marL="457200" rtl="0" algn="l">
              <a:spcBef>
                <a:spcPts val="400"/>
              </a:spcBef>
              <a:spcAft>
                <a:spcPts val="0"/>
              </a:spcAft>
              <a:buClr>
                <a:schemeClr val="dk1"/>
              </a:buClr>
              <a:buSzPts val="2000"/>
              <a:buNone/>
            </a:pPr>
            <a:r>
              <a:t/>
            </a:r>
            <a:endParaRPr/>
          </a:p>
        </p:txBody>
      </p:sp>
      <p:sp>
        <p:nvSpPr>
          <p:cNvPr id="170" name="Google Shape;170;p2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71" name="Google Shape;171;p2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172" name="Google Shape;172;p22"/>
          <p:cNvPicPr preferRelativeResize="0"/>
          <p:nvPr/>
        </p:nvPicPr>
        <p:blipFill rotWithShape="1">
          <a:blip r:embed="rId3">
            <a:alphaModFix/>
          </a:blip>
          <a:srcRect b="2039" l="0" r="0" t="0"/>
          <a:stretch/>
        </p:blipFill>
        <p:spPr>
          <a:xfrm>
            <a:off x="6096000" y="4038600"/>
            <a:ext cx="2369830" cy="1524000"/>
          </a:xfrm>
          <a:prstGeom prst="rect">
            <a:avLst/>
          </a:prstGeom>
          <a:noFill/>
          <a:ln>
            <a:noFill/>
          </a:ln>
        </p:spPr>
      </p:pic>
      <p:pic>
        <p:nvPicPr>
          <p:cNvPr id="173" name="Google Shape;173;p22"/>
          <p:cNvPicPr preferRelativeResize="0"/>
          <p:nvPr>
            <p:ph idx="2" type="body"/>
          </p:nvPr>
        </p:nvPicPr>
        <p:blipFill rotWithShape="1">
          <a:blip r:embed="rId4">
            <a:alphaModFix/>
          </a:blip>
          <a:srcRect b="0" l="0" r="0" t="0"/>
          <a:stretch/>
        </p:blipFill>
        <p:spPr>
          <a:xfrm>
            <a:off x="5386010" y="1305898"/>
            <a:ext cx="3552825" cy="2686050"/>
          </a:xfrm>
          <a:prstGeom prst="rect">
            <a:avLst/>
          </a:prstGeom>
          <a:noFill/>
          <a:ln>
            <a:noFill/>
          </a:ln>
        </p:spPr>
      </p:pic>
      <p:sp>
        <p:nvSpPr>
          <p:cNvPr id="174" name="Google Shape;174;p22"/>
          <p:cNvSpPr txBox="1"/>
          <p:nvPr/>
        </p:nvSpPr>
        <p:spPr>
          <a:xfrm>
            <a:off x="7620000" y="2510423"/>
            <a:ext cx="304800" cy="27699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200" u="none" cap="none" strike="noStrike">
                <a:solidFill>
                  <a:schemeClr val="dk1"/>
                </a:solidFill>
                <a:latin typeface="Calibri"/>
                <a:ea typeface="Calibri"/>
                <a:cs typeface="Calibri"/>
                <a:sym typeface="Calibri"/>
              </a:rPr>
              <a:t>5</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3"/>
          <p:cNvSpPr txBox="1"/>
          <p:nvPr>
            <p:ph type="title"/>
          </p:nvPr>
        </p:nvSpPr>
        <p:spPr>
          <a:xfrm>
            <a:off x="457200" y="457201"/>
            <a:ext cx="8229600" cy="11430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Ohm’s Law Example 2</a:t>
            </a:r>
            <a:endParaRPr/>
          </a:p>
        </p:txBody>
      </p:sp>
      <p:sp>
        <p:nvSpPr>
          <p:cNvPr id="180" name="Google Shape;180;p23"/>
          <p:cNvSpPr txBox="1"/>
          <p:nvPr>
            <p:ph idx="1" type="body"/>
          </p:nvPr>
        </p:nvSpPr>
        <p:spPr>
          <a:xfrm>
            <a:off x="448408" y="1828800"/>
            <a:ext cx="4809392" cy="3429001"/>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If V is 120 volts and I is 2 amps, what is the load resistance R?</a:t>
            </a:r>
            <a:endParaRPr/>
          </a:p>
          <a:p>
            <a:pPr indent="-342900" lvl="0" marL="342900" rtl="0" algn="l">
              <a:spcBef>
                <a:spcPts val="360"/>
              </a:spcBef>
              <a:spcAft>
                <a:spcPts val="0"/>
              </a:spcAft>
              <a:buClr>
                <a:schemeClr val="dk1"/>
              </a:buClr>
              <a:buSzPts val="1800"/>
              <a:buChar char="•"/>
            </a:pPr>
            <a:r>
              <a:rPr lang="en-US" sz="1800"/>
              <a:t>Which form of Ohm’s Law solves for R?</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R = V/I</a:t>
            </a:r>
            <a:endParaRPr/>
          </a:p>
          <a:p>
            <a:pPr indent="-342900" lvl="0" marL="342900" rtl="0" algn="l">
              <a:spcBef>
                <a:spcPts val="360"/>
              </a:spcBef>
              <a:spcAft>
                <a:spcPts val="0"/>
              </a:spcAft>
              <a:buClr>
                <a:schemeClr val="dk1"/>
              </a:buClr>
              <a:buSzPts val="1800"/>
              <a:buChar char="•"/>
            </a:pPr>
            <a:r>
              <a:rPr lang="en-US" sz="1800"/>
              <a:t>R = 120 volts / 2 amps</a:t>
            </a:r>
            <a:endParaRPr/>
          </a:p>
          <a:p>
            <a:pPr indent="-342900" lvl="0" marL="342900" rtl="0" algn="l">
              <a:spcBef>
                <a:spcPts val="360"/>
              </a:spcBef>
              <a:spcAft>
                <a:spcPts val="0"/>
              </a:spcAft>
              <a:buClr>
                <a:schemeClr val="dk1"/>
              </a:buClr>
              <a:buSzPts val="1800"/>
              <a:buChar char="•"/>
            </a:pPr>
            <a:r>
              <a:rPr lang="en-US" sz="1800"/>
              <a:t>R = 60 ohms</a:t>
            </a:r>
            <a:endParaRPr/>
          </a:p>
          <a:p>
            <a:pPr indent="0" lvl="1" marL="457200" rtl="0" algn="l">
              <a:spcBef>
                <a:spcPts val="400"/>
              </a:spcBef>
              <a:spcAft>
                <a:spcPts val="0"/>
              </a:spcAft>
              <a:buClr>
                <a:schemeClr val="dk1"/>
              </a:buClr>
              <a:buSzPts val="2000"/>
              <a:buNone/>
            </a:pPr>
            <a:r>
              <a:t/>
            </a:r>
            <a:endParaRPr/>
          </a:p>
        </p:txBody>
      </p:sp>
      <p:sp>
        <p:nvSpPr>
          <p:cNvPr id="181" name="Google Shape;181;p2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82" name="Google Shape;182;p2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183" name="Google Shape;183;p23"/>
          <p:cNvPicPr preferRelativeResize="0"/>
          <p:nvPr/>
        </p:nvPicPr>
        <p:blipFill rotWithShape="1">
          <a:blip r:embed="rId3">
            <a:alphaModFix/>
          </a:blip>
          <a:srcRect b="2039" l="0" r="0" t="0"/>
          <a:stretch/>
        </p:blipFill>
        <p:spPr>
          <a:xfrm>
            <a:off x="6096000" y="4038599"/>
            <a:ext cx="2362200" cy="1519093"/>
          </a:xfrm>
          <a:prstGeom prst="rect">
            <a:avLst/>
          </a:prstGeom>
          <a:noFill/>
          <a:ln>
            <a:noFill/>
          </a:ln>
        </p:spPr>
      </p:pic>
      <p:pic>
        <p:nvPicPr>
          <p:cNvPr id="184" name="Google Shape;184;p23"/>
          <p:cNvPicPr preferRelativeResize="0"/>
          <p:nvPr>
            <p:ph idx="2" type="body"/>
          </p:nvPr>
        </p:nvPicPr>
        <p:blipFill rotWithShape="1">
          <a:blip r:embed="rId4">
            <a:alphaModFix/>
          </a:blip>
          <a:srcRect b="0" l="0" r="0" t="0"/>
          <a:stretch/>
        </p:blipFill>
        <p:spPr>
          <a:xfrm>
            <a:off x="5386010" y="1276350"/>
            <a:ext cx="3552825" cy="2686050"/>
          </a:xfrm>
          <a:prstGeom prst="rect">
            <a:avLst/>
          </a:prstGeom>
          <a:noFill/>
          <a:ln>
            <a:noFill/>
          </a:ln>
        </p:spPr>
      </p:pic>
      <p:sp>
        <p:nvSpPr>
          <p:cNvPr id="185" name="Google Shape;185;p23"/>
          <p:cNvSpPr/>
          <p:nvPr/>
        </p:nvSpPr>
        <p:spPr>
          <a:xfrm>
            <a:off x="7620000" y="2362200"/>
            <a:ext cx="152400" cy="22860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6" name="Google Shape;186;p23"/>
          <p:cNvSpPr txBox="1"/>
          <p:nvPr/>
        </p:nvSpPr>
        <p:spPr>
          <a:xfrm>
            <a:off x="7505700" y="2313801"/>
            <a:ext cx="381000" cy="27699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200" u="none" cap="none" strike="noStrike">
                <a:solidFill>
                  <a:schemeClr val="dk1"/>
                </a:solidFill>
                <a:latin typeface="Calibri"/>
                <a:ea typeface="Calibri"/>
                <a:cs typeface="Calibri"/>
                <a:sym typeface="Calibri"/>
              </a:rPr>
              <a:t>60</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4"/>
          <p:cNvSpPr txBox="1"/>
          <p:nvPr>
            <p:ph type="title"/>
          </p:nvPr>
        </p:nvSpPr>
        <p:spPr>
          <a:xfrm>
            <a:off x="457200" y="457201"/>
            <a:ext cx="8229600" cy="11430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Power</a:t>
            </a:r>
            <a:endParaRPr/>
          </a:p>
        </p:txBody>
      </p:sp>
      <p:sp>
        <p:nvSpPr>
          <p:cNvPr id="192" name="Google Shape;192;p24"/>
          <p:cNvSpPr txBox="1"/>
          <p:nvPr>
            <p:ph idx="1" type="body"/>
          </p:nvPr>
        </p:nvSpPr>
        <p:spPr>
          <a:xfrm>
            <a:off x="457200" y="1828800"/>
            <a:ext cx="8305800" cy="2819397"/>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Power is a measure of energy or work that can be done. It is measured in watts (W) and abbreviated as P.</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Power is voltage across a load multiplied by current through it.</a:t>
            </a:r>
            <a:endParaRPr/>
          </a:p>
          <a:p>
            <a:pPr indent="0" lvl="0" marL="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Power can take multiple forms: 	P = VxI	P = V</a:t>
            </a:r>
            <a:r>
              <a:rPr baseline="30000" lang="en-US" sz="1800"/>
              <a:t>2</a:t>
            </a:r>
            <a:r>
              <a:rPr lang="en-US" sz="1800"/>
              <a:t>/R	P = I</a:t>
            </a:r>
            <a:r>
              <a:rPr baseline="30000" lang="en-US" sz="1800"/>
              <a:t>2</a:t>
            </a:r>
            <a:r>
              <a:rPr lang="en-US" sz="1800"/>
              <a:t>R</a:t>
            </a:r>
            <a:endParaRPr/>
          </a:p>
          <a:p>
            <a:pPr indent="-190500" lvl="0" marL="342900" rtl="0" algn="l">
              <a:spcBef>
                <a:spcPts val="480"/>
              </a:spcBef>
              <a:spcAft>
                <a:spcPts val="0"/>
              </a:spcAft>
              <a:buClr>
                <a:schemeClr val="dk1"/>
              </a:buClr>
              <a:buSzPts val="2400"/>
              <a:buNone/>
            </a:pPr>
            <a:r>
              <a:t/>
            </a:r>
            <a:endParaRPr/>
          </a:p>
        </p:txBody>
      </p:sp>
      <p:sp>
        <p:nvSpPr>
          <p:cNvPr id="193" name="Google Shape;193;p2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94" name="Google Shape;194;p2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5"/>
          <p:cNvSpPr txBox="1"/>
          <p:nvPr>
            <p:ph type="title"/>
          </p:nvPr>
        </p:nvSpPr>
        <p:spPr>
          <a:xfrm>
            <a:off x="457200" y="457201"/>
            <a:ext cx="8229600" cy="11430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Power Calculation Example</a:t>
            </a:r>
            <a:endParaRPr/>
          </a:p>
        </p:txBody>
      </p:sp>
      <p:sp>
        <p:nvSpPr>
          <p:cNvPr id="200" name="Google Shape;200;p25"/>
          <p:cNvSpPr txBox="1"/>
          <p:nvPr>
            <p:ph idx="1" type="body"/>
          </p:nvPr>
        </p:nvSpPr>
        <p:spPr>
          <a:xfrm>
            <a:off x="457200" y="1828800"/>
            <a:ext cx="4724400" cy="35052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If V is 120 volts and I is 2 amps, what is the power consumed by R?</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P = VxI</a:t>
            </a:r>
            <a:endParaRPr/>
          </a:p>
          <a:p>
            <a:pPr indent="-342900" lvl="0" marL="342900" rtl="0" algn="l">
              <a:spcBef>
                <a:spcPts val="360"/>
              </a:spcBef>
              <a:spcAft>
                <a:spcPts val="0"/>
              </a:spcAft>
              <a:buClr>
                <a:schemeClr val="dk1"/>
              </a:buClr>
              <a:buSzPts val="1800"/>
              <a:buChar char="•"/>
            </a:pPr>
            <a:r>
              <a:rPr lang="en-US" sz="1800"/>
              <a:t>P = 120 volts x 2 amps</a:t>
            </a:r>
            <a:endParaRPr/>
          </a:p>
          <a:p>
            <a:pPr indent="-342900" lvl="0" marL="342900" rtl="0" algn="l">
              <a:spcBef>
                <a:spcPts val="360"/>
              </a:spcBef>
              <a:spcAft>
                <a:spcPts val="0"/>
              </a:spcAft>
              <a:buClr>
                <a:schemeClr val="dk1"/>
              </a:buClr>
              <a:buSzPts val="1800"/>
              <a:buChar char="•"/>
            </a:pPr>
            <a:r>
              <a:rPr lang="en-US" sz="1800"/>
              <a:t>P = 240 watts</a:t>
            </a:r>
            <a:endParaRPr/>
          </a:p>
          <a:p>
            <a:pPr indent="0" lvl="1" marL="457200" rtl="0" algn="l">
              <a:spcBef>
                <a:spcPts val="400"/>
              </a:spcBef>
              <a:spcAft>
                <a:spcPts val="0"/>
              </a:spcAft>
              <a:buClr>
                <a:schemeClr val="dk1"/>
              </a:buClr>
              <a:buSzPts val="2000"/>
              <a:buNone/>
            </a:pPr>
            <a:r>
              <a:t/>
            </a:r>
            <a:endParaRPr/>
          </a:p>
        </p:txBody>
      </p:sp>
      <p:sp>
        <p:nvSpPr>
          <p:cNvPr id="201" name="Google Shape;201;p2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02" name="Google Shape;202;p2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203" name="Google Shape;203;p25"/>
          <p:cNvPicPr preferRelativeResize="0"/>
          <p:nvPr/>
        </p:nvPicPr>
        <p:blipFill rotWithShape="1">
          <a:blip r:embed="rId3">
            <a:alphaModFix/>
          </a:blip>
          <a:srcRect b="2039" l="0" r="0" t="0"/>
          <a:stretch/>
        </p:blipFill>
        <p:spPr>
          <a:xfrm>
            <a:off x="6096000" y="4038599"/>
            <a:ext cx="2362200" cy="1519093"/>
          </a:xfrm>
          <a:prstGeom prst="rect">
            <a:avLst/>
          </a:prstGeom>
          <a:noFill/>
          <a:ln>
            <a:noFill/>
          </a:ln>
        </p:spPr>
      </p:pic>
      <p:pic>
        <p:nvPicPr>
          <p:cNvPr id="204" name="Google Shape;204;p25"/>
          <p:cNvPicPr preferRelativeResize="0"/>
          <p:nvPr>
            <p:ph idx="2" type="body"/>
          </p:nvPr>
        </p:nvPicPr>
        <p:blipFill rotWithShape="1">
          <a:blip r:embed="rId4">
            <a:alphaModFix/>
          </a:blip>
          <a:srcRect b="0" l="0" r="0" t="0"/>
          <a:stretch/>
        </p:blipFill>
        <p:spPr>
          <a:xfrm>
            <a:off x="5183155" y="1219200"/>
            <a:ext cx="3552825" cy="2686050"/>
          </a:xfrm>
          <a:prstGeom prst="rect">
            <a:avLst/>
          </a:prstGeom>
          <a:noFill/>
          <a:ln>
            <a:noFill/>
          </a:ln>
        </p:spPr>
      </p:pic>
      <p:sp>
        <p:nvSpPr>
          <p:cNvPr id="205" name="Google Shape;205;p25"/>
          <p:cNvSpPr/>
          <p:nvPr/>
        </p:nvSpPr>
        <p:spPr>
          <a:xfrm>
            <a:off x="7350369" y="2499173"/>
            <a:ext cx="228600" cy="150161"/>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6" name="Google Shape;206;p25"/>
          <p:cNvSpPr txBox="1"/>
          <p:nvPr/>
        </p:nvSpPr>
        <p:spPr>
          <a:xfrm>
            <a:off x="7274169" y="2435753"/>
            <a:ext cx="381000" cy="27699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200" u="none" cap="none" strike="noStrike">
                <a:solidFill>
                  <a:schemeClr val="dk1"/>
                </a:solidFill>
                <a:latin typeface="Calibri"/>
                <a:ea typeface="Calibri"/>
                <a:cs typeface="Calibri"/>
                <a:sym typeface="Calibri"/>
              </a:rPr>
              <a:t>60</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26"/>
          <p:cNvSpPr txBox="1"/>
          <p:nvPr>
            <p:ph type="title"/>
          </p:nvPr>
        </p:nvSpPr>
        <p:spPr>
          <a:xfrm>
            <a:off x="457200" y="457201"/>
            <a:ext cx="8229600" cy="109492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Power Calculation Example</a:t>
            </a:r>
            <a:endParaRPr/>
          </a:p>
        </p:txBody>
      </p:sp>
      <p:sp>
        <p:nvSpPr>
          <p:cNvPr id="212" name="Google Shape;212;p26"/>
          <p:cNvSpPr txBox="1"/>
          <p:nvPr>
            <p:ph idx="1" type="body"/>
          </p:nvPr>
        </p:nvSpPr>
        <p:spPr>
          <a:xfrm>
            <a:off x="457200" y="1828800"/>
            <a:ext cx="4724400" cy="3429001"/>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If V is 120 volts and power consumed by the load is 500 watts, how much current is the load drawing? </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P = VxI</a:t>
            </a:r>
            <a:endParaRPr/>
          </a:p>
          <a:p>
            <a:pPr indent="-342900" lvl="0" marL="342900" rtl="0" algn="l">
              <a:spcBef>
                <a:spcPts val="360"/>
              </a:spcBef>
              <a:spcAft>
                <a:spcPts val="0"/>
              </a:spcAft>
              <a:buClr>
                <a:schemeClr val="dk1"/>
              </a:buClr>
              <a:buSzPts val="1800"/>
              <a:buChar char="•"/>
            </a:pPr>
            <a:r>
              <a:rPr lang="en-US" sz="1800"/>
              <a:t>I = P/V</a:t>
            </a:r>
            <a:endParaRPr/>
          </a:p>
          <a:p>
            <a:pPr indent="-342900" lvl="0" marL="342900" rtl="0" algn="l">
              <a:spcBef>
                <a:spcPts val="360"/>
              </a:spcBef>
              <a:spcAft>
                <a:spcPts val="0"/>
              </a:spcAft>
              <a:buClr>
                <a:schemeClr val="dk1"/>
              </a:buClr>
              <a:buSzPts val="1800"/>
              <a:buChar char="•"/>
            </a:pPr>
            <a:r>
              <a:rPr lang="en-US" sz="1800"/>
              <a:t>I = 500 watts / 120 volts</a:t>
            </a:r>
            <a:endParaRPr/>
          </a:p>
          <a:p>
            <a:pPr indent="-342900" lvl="0" marL="342900" rtl="0" algn="l">
              <a:spcBef>
                <a:spcPts val="360"/>
              </a:spcBef>
              <a:spcAft>
                <a:spcPts val="0"/>
              </a:spcAft>
              <a:buClr>
                <a:schemeClr val="dk1"/>
              </a:buClr>
              <a:buSzPts val="1800"/>
              <a:buChar char="•"/>
            </a:pPr>
            <a:r>
              <a:rPr lang="en-US" sz="1800"/>
              <a:t>I = 4 amps</a:t>
            </a:r>
            <a:endParaRPr/>
          </a:p>
          <a:p>
            <a:pPr indent="0" lvl="1" marL="457200" rtl="0" algn="l">
              <a:spcBef>
                <a:spcPts val="400"/>
              </a:spcBef>
              <a:spcAft>
                <a:spcPts val="0"/>
              </a:spcAft>
              <a:buClr>
                <a:schemeClr val="dk1"/>
              </a:buClr>
              <a:buSzPts val="2000"/>
              <a:buNone/>
            </a:pPr>
            <a:r>
              <a:t/>
            </a:r>
            <a:endParaRPr/>
          </a:p>
        </p:txBody>
      </p:sp>
      <p:sp>
        <p:nvSpPr>
          <p:cNvPr id="213" name="Google Shape;213;p2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14" name="Google Shape;214;p2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215" name="Google Shape;215;p26"/>
          <p:cNvPicPr preferRelativeResize="0"/>
          <p:nvPr>
            <p:ph idx="2" type="body"/>
          </p:nvPr>
        </p:nvPicPr>
        <p:blipFill rotWithShape="1">
          <a:blip r:embed="rId3">
            <a:alphaModFix/>
          </a:blip>
          <a:srcRect b="0" l="0" r="0" t="0"/>
          <a:stretch/>
        </p:blipFill>
        <p:spPr>
          <a:xfrm>
            <a:off x="5181600" y="1219200"/>
            <a:ext cx="3581400" cy="2771321"/>
          </a:xfrm>
          <a:prstGeom prst="rect">
            <a:avLst/>
          </a:prstGeom>
          <a:noFill/>
          <a:ln>
            <a:noFill/>
          </a:ln>
        </p:spPr>
      </p:pic>
      <p:pic>
        <p:nvPicPr>
          <p:cNvPr id="216" name="Google Shape;216;p26"/>
          <p:cNvPicPr preferRelativeResize="0"/>
          <p:nvPr/>
        </p:nvPicPr>
        <p:blipFill rotWithShape="1">
          <a:blip r:embed="rId4">
            <a:alphaModFix/>
          </a:blip>
          <a:srcRect b="2039" l="0" r="0" t="0"/>
          <a:stretch/>
        </p:blipFill>
        <p:spPr>
          <a:xfrm>
            <a:off x="5867400" y="4038599"/>
            <a:ext cx="2361447" cy="1518609"/>
          </a:xfrm>
          <a:prstGeom prst="rect">
            <a:avLst/>
          </a:prstGeom>
          <a:noFill/>
          <a:ln>
            <a:noFill/>
          </a:ln>
        </p:spPr>
      </p:pic>
      <p:sp>
        <p:nvSpPr>
          <p:cNvPr id="217" name="Google Shape;217;p26"/>
          <p:cNvSpPr/>
          <p:nvPr/>
        </p:nvSpPr>
        <p:spPr>
          <a:xfrm>
            <a:off x="7239000" y="2819400"/>
            <a:ext cx="304800" cy="15240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18" name="Google Shape;218;p26"/>
          <p:cNvSpPr txBox="1"/>
          <p:nvPr/>
        </p:nvSpPr>
        <p:spPr>
          <a:xfrm>
            <a:off x="7239000" y="2757100"/>
            <a:ext cx="381000" cy="27699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200" u="none" cap="none" strike="noStrike">
                <a:solidFill>
                  <a:schemeClr val="dk1"/>
                </a:solidFill>
                <a:latin typeface="Calibri"/>
                <a:ea typeface="Calibri"/>
                <a:cs typeface="Calibri"/>
                <a:sym typeface="Calibri"/>
              </a:rPr>
              <a:t>30</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27"/>
          <p:cNvSpPr txBox="1"/>
          <p:nvPr>
            <p:ph type="title"/>
          </p:nvPr>
        </p:nvSpPr>
        <p:spPr>
          <a:xfrm>
            <a:off x="457200" y="457201"/>
            <a:ext cx="8229600" cy="11430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Electric Power</a:t>
            </a:r>
            <a:endParaRPr/>
          </a:p>
        </p:txBody>
      </p:sp>
      <p:sp>
        <p:nvSpPr>
          <p:cNvPr id="224" name="Google Shape;224;p27"/>
          <p:cNvSpPr txBox="1"/>
          <p:nvPr>
            <p:ph idx="1" type="body"/>
          </p:nvPr>
        </p:nvSpPr>
        <p:spPr>
          <a:xfrm>
            <a:off x="457200" y="1828800"/>
            <a:ext cx="8382000" cy="3962397"/>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Electricity is “sold” by the kilowatt hour.</a:t>
            </a:r>
            <a:endParaRPr/>
          </a:p>
          <a:p>
            <a:pPr indent="-285750" lvl="1" marL="742950" rtl="0" algn="l">
              <a:spcBef>
                <a:spcPts val="360"/>
              </a:spcBef>
              <a:spcAft>
                <a:spcPts val="0"/>
              </a:spcAft>
              <a:buClr>
                <a:schemeClr val="dk1"/>
              </a:buClr>
              <a:buSzPts val="1800"/>
              <a:buFont typeface="Arial"/>
              <a:buChar char="•"/>
            </a:pPr>
            <a:r>
              <a:rPr lang="en-US" sz="1800"/>
              <a:t>Kilo = 1000</a:t>
            </a:r>
            <a:endParaRPr/>
          </a:p>
          <a:p>
            <a:pPr indent="-285750" lvl="1" marL="742950" rtl="0" algn="l">
              <a:spcBef>
                <a:spcPts val="360"/>
              </a:spcBef>
              <a:spcAft>
                <a:spcPts val="0"/>
              </a:spcAft>
              <a:buClr>
                <a:schemeClr val="dk1"/>
              </a:buClr>
              <a:buSzPts val="1800"/>
              <a:buFont typeface="Arial"/>
              <a:buChar char="•"/>
            </a:pPr>
            <a:r>
              <a:rPr lang="en-US" sz="1800"/>
              <a:t>Watt = 1 watt</a:t>
            </a:r>
            <a:endParaRPr/>
          </a:p>
          <a:p>
            <a:pPr indent="-285750" lvl="1" marL="742950" rtl="0" algn="l">
              <a:spcBef>
                <a:spcPts val="360"/>
              </a:spcBef>
              <a:spcAft>
                <a:spcPts val="0"/>
              </a:spcAft>
              <a:buClr>
                <a:schemeClr val="dk1"/>
              </a:buClr>
              <a:buSzPts val="1800"/>
              <a:buFont typeface="Arial"/>
              <a:buChar char="•"/>
            </a:pPr>
            <a:r>
              <a:rPr lang="en-US" sz="1800"/>
              <a:t>Hour = 1 hour</a:t>
            </a:r>
            <a:endParaRPr/>
          </a:p>
          <a:p>
            <a:pPr indent="-171450" lvl="1" marL="74295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1kWh equals 1000 watts used for 1 hour.</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A 50 watt light will run 20 hours on 1kWh.</a:t>
            </a:r>
            <a:endParaRPr/>
          </a:p>
        </p:txBody>
      </p:sp>
      <p:sp>
        <p:nvSpPr>
          <p:cNvPr id="225" name="Google Shape;225;p2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26" name="Google Shape;226;p2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28"/>
          <p:cNvSpPr txBox="1"/>
          <p:nvPr>
            <p:ph type="title"/>
          </p:nvPr>
        </p:nvSpPr>
        <p:spPr>
          <a:xfrm>
            <a:off x="457200" y="457201"/>
            <a:ext cx="8229600" cy="11430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Electric Power Example</a:t>
            </a:r>
            <a:endParaRPr/>
          </a:p>
        </p:txBody>
      </p:sp>
      <p:sp>
        <p:nvSpPr>
          <p:cNvPr id="232" name="Google Shape;232;p28"/>
          <p:cNvSpPr txBox="1"/>
          <p:nvPr>
            <p:ph idx="1" type="body"/>
          </p:nvPr>
        </p:nvSpPr>
        <p:spPr>
          <a:xfrm>
            <a:off x="457200" y="1828800"/>
            <a:ext cx="8382000" cy="3962397"/>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800"/>
              <a:buNone/>
            </a:pPr>
            <a:r>
              <a:rPr lang="en-US" sz="1800"/>
              <a:t>If electricity costs $0.15/kWh, how much will it cost to run a 500W heat lamp for one full day? </a:t>
            </a:r>
            <a:endParaRPr/>
          </a:p>
          <a:p>
            <a:pPr indent="-171450" lvl="1" marL="74295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Cost is in kWh, so we need to convert 500W into kW</a:t>
            </a:r>
            <a:endParaRPr/>
          </a:p>
          <a:p>
            <a:pPr indent="-285750" lvl="1" marL="742950" rtl="0" algn="l">
              <a:spcBef>
                <a:spcPts val="360"/>
              </a:spcBef>
              <a:spcAft>
                <a:spcPts val="0"/>
              </a:spcAft>
              <a:buClr>
                <a:schemeClr val="dk1"/>
              </a:buClr>
              <a:buSzPts val="1800"/>
              <a:buFont typeface="Arial"/>
              <a:buChar char="•"/>
            </a:pPr>
            <a:r>
              <a:rPr lang="en-US" sz="1800"/>
              <a:t>500W x 1kW/1000W = 0.5kW</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Total power = 24 hours x 0.5kW = 12kWh</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Cost = $0.15/kWh x 12kWh = $1.80 </a:t>
            </a:r>
            <a:endParaRPr/>
          </a:p>
        </p:txBody>
      </p:sp>
      <p:sp>
        <p:nvSpPr>
          <p:cNvPr id="233" name="Google Shape;233;p2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34" name="Google Shape;234;p2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29"/>
          <p:cNvSpPr txBox="1"/>
          <p:nvPr>
            <p:ph type="title"/>
          </p:nvPr>
        </p:nvSpPr>
        <p:spPr>
          <a:xfrm>
            <a:off x="457200" y="457200"/>
            <a:ext cx="8229600" cy="1143001"/>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Kirchhoff’s Laws</a:t>
            </a:r>
            <a:endParaRPr/>
          </a:p>
        </p:txBody>
      </p:sp>
      <p:sp>
        <p:nvSpPr>
          <p:cNvPr id="240" name="Google Shape;240;p29"/>
          <p:cNvSpPr txBox="1"/>
          <p:nvPr>
            <p:ph idx="1" type="body"/>
          </p:nvPr>
        </p:nvSpPr>
        <p:spPr>
          <a:xfrm>
            <a:off x="457200" y="1828798"/>
            <a:ext cx="5181600" cy="3124201"/>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Kirchhoff’s Current Law</a:t>
            </a:r>
            <a:endParaRPr/>
          </a:p>
          <a:p>
            <a:pPr indent="-285750" lvl="1" marL="742950" rtl="0" algn="l">
              <a:spcBef>
                <a:spcPts val="320"/>
              </a:spcBef>
              <a:spcAft>
                <a:spcPts val="0"/>
              </a:spcAft>
              <a:buClr>
                <a:schemeClr val="dk1"/>
              </a:buClr>
              <a:buSzPts val="1600"/>
              <a:buFont typeface="Arial"/>
              <a:buChar char="•"/>
            </a:pPr>
            <a:r>
              <a:rPr lang="en-US" sz="1600"/>
              <a:t>The sum of currents coming into any point in a circuit must equal the sum of currents leaving that point. </a:t>
            </a:r>
            <a:endParaRPr/>
          </a:p>
          <a:p>
            <a:pPr indent="0" lvl="0" marL="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Kirchhoff’s Voltage Law</a:t>
            </a:r>
            <a:endParaRPr/>
          </a:p>
          <a:p>
            <a:pPr indent="-285750" lvl="1" marL="742950" rtl="0" algn="l">
              <a:spcBef>
                <a:spcPts val="320"/>
              </a:spcBef>
              <a:spcAft>
                <a:spcPts val="0"/>
              </a:spcAft>
              <a:buClr>
                <a:schemeClr val="dk1"/>
              </a:buClr>
              <a:buSzPts val="1600"/>
              <a:buFont typeface="Arial"/>
              <a:buChar char="•"/>
            </a:pPr>
            <a:r>
              <a:rPr lang="en-US" sz="1600"/>
              <a:t>The sum of voltages around a closed loop must equal zero.</a:t>
            </a:r>
            <a:endParaRPr/>
          </a:p>
          <a:p>
            <a:pPr indent="-228600" lvl="2" marL="1143000" rtl="0" algn="l">
              <a:spcBef>
                <a:spcPts val="320"/>
              </a:spcBef>
              <a:spcAft>
                <a:spcPts val="0"/>
              </a:spcAft>
              <a:buClr>
                <a:schemeClr val="dk1"/>
              </a:buClr>
              <a:buSzPts val="1600"/>
              <a:buChar char="•"/>
            </a:pPr>
            <a:r>
              <a:rPr lang="en-US" sz="1600"/>
              <a:t>Sign (positive or negative) of each voltage is dictated by direction of current</a:t>
            </a:r>
            <a:endParaRPr/>
          </a:p>
          <a:p>
            <a:pPr indent="-285750" lvl="1" marL="742950" rtl="0" algn="l">
              <a:spcBef>
                <a:spcPts val="320"/>
              </a:spcBef>
              <a:spcAft>
                <a:spcPts val="0"/>
              </a:spcAft>
              <a:buClr>
                <a:schemeClr val="dk1"/>
              </a:buClr>
              <a:buSzPts val="1600"/>
              <a:buFont typeface="Arial"/>
              <a:buChar char="•"/>
            </a:pPr>
            <a:r>
              <a:rPr lang="en-US" sz="1600"/>
              <a:t>Alternate statement – sum of voltage sources equals sum of load voltage drops.</a:t>
            </a:r>
            <a:endParaRPr/>
          </a:p>
        </p:txBody>
      </p:sp>
      <p:sp>
        <p:nvSpPr>
          <p:cNvPr id="241" name="Google Shape;241;p2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42" name="Google Shape;242;p2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243" name="Google Shape;243;p29"/>
          <p:cNvSpPr txBox="1"/>
          <p:nvPr/>
        </p:nvSpPr>
        <p:spPr>
          <a:xfrm>
            <a:off x="1791196" y="5346413"/>
            <a:ext cx="4105284"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US" sz="1600" u="none" cap="none" strike="noStrike">
                <a:solidFill>
                  <a:schemeClr val="dk1"/>
                </a:solidFill>
                <a:latin typeface="Calibri"/>
                <a:ea typeface="Calibri"/>
                <a:cs typeface="Calibri"/>
                <a:sym typeface="Calibri"/>
              </a:rPr>
              <a:t>-Vsource + V1 + V2 + V3 = 0</a:t>
            </a:r>
            <a:endParaRPr/>
          </a:p>
          <a:p>
            <a:pPr indent="0" lvl="0" marL="0" marR="0" rtl="0" algn="l">
              <a:spcBef>
                <a:spcPts val="0"/>
              </a:spcBef>
              <a:spcAft>
                <a:spcPts val="0"/>
              </a:spcAft>
              <a:buNone/>
            </a:pPr>
            <a:r>
              <a:rPr b="1" i="1" lang="en-US" sz="1600">
                <a:solidFill>
                  <a:schemeClr val="dk1"/>
                </a:solidFill>
                <a:latin typeface="Calibri"/>
                <a:ea typeface="Calibri"/>
                <a:cs typeface="Calibri"/>
                <a:sym typeface="Calibri"/>
              </a:rPr>
              <a:t> Vsource = V1 + V2 + V3</a:t>
            </a:r>
            <a:endParaRPr/>
          </a:p>
        </p:txBody>
      </p:sp>
      <p:pic>
        <p:nvPicPr>
          <p:cNvPr id="244" name="Google Shape;244;p29"/>
          <p:cNvPicPr preferRelativeResize="0"/>
          <p:nvPr/>
        </p:nvPicPr>
        <p:blipFill rotWithShape="1">
          <a:blip r:embed="rId3">
            <a:alphaModFix/>
          </a:blip>
          <a:srcRect b="0" l="0" r="0" t="0"/>
          <a:stretch/>
        </p:blipFill>
        <p:spPr>
          <a:xfrm>
            <a:off x="6324601" y="1295401"/>
            <a:ext cx="2020880" cy="2209800"/>
          </a:xfrm>
          <a:prstGeom prst="rect">
            <a:avLst/>
          </a:prstGeom>
          <a:noFill/>
          <a:ln>
            <a:noFill/>
          </a:ln>
        </p:spPr>
      </p:pic>
      <p:sp>
        <p:nvSpPr>
          <p:cNvPr id="245" name="Google Shape;245;p29"/>
          <p:cNvSpPr txBox="1"/>
          <p:nvPr/>
        </p:nvSpPr>
        <p:spPr>
          <a:xfrm>
            <a:off x="7239000" y="2743200"/>
            <a:ext cx="1694577"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US" sz="1800">
                <a:solidFill>
                  <a:schemeClr val="dk1"/>
                </a:solidFill>
                <a:latin typeface="Calibri"/>
                <a:ea typeface="Calibri"/>
                <a:cs typeface="Calibri"/>
                <a:sym typeface="Calibri"/>
              </a:rPr>
              <a:t>Isupply = I1 + I2</a:t>
            </a:r>
            <a:endParaRPr/>
          </a:p>
        </p:txBody>
      </p:sp>
      <p:pic>
        <p:nvPicPr>
          <p:cNvPr id="246" name="Google Shape;246;p29"/>
          <p:cNvPicPr preferRelativeResize="0"/>
          <p:nvPr/>
        </p:nvPicPr>
        <p:blipFill rotWithShape="1">
          <a:blip r:embed="rId4">
            <a:alphaModFix/>
          </a:blip>
          <a:srcRect b="0" l="0" r="0" t="0"/>
          <a:stretch/>
        </p:blipFill>
        <p:spPr>
          <a:xfrm>
            <a:off x="5613028" y="3581400"/>
            <a:ext cx="3530972" cy="2130212"/>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30"/>
          <p:cNvSpPr txBox="1"/>
          <p:nvPr>
            <p:ph type="title"/>
          </p:nvPr>
        </p:nvSpPr>
        <p:spPr>
          <a:xfrm>
            <a:off x="457200" y="457201"/>
            <a:ext cx="8229600" cy="11430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Series Circuits</a:t>
            </a:r>
            <a:endParaRPr/>
          </a:p>
        </p:txBody>
      </p:sp>
      <p:sp>
        <p:nvSpPr>
          <p:cNvPr id="252" name="Google Shape;252;p30"/>
          <p:cNvSpPr txBox="1"/>
          <p:nvPr>
            <p:ph idx="1" type="body"/>
          </p:nvPr>
        </p:nvSpPr>
        <p:spPr>
          <a:xfrm>
            <a:off x="457200" y="1828800"/>
            <a:ext cx="4499172" cy="3712895"/>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The simplest circuit, with a single loop.</a:t>
            </a:r>
            <a:endParaRPr/>
          </a:p>
          <a:p>
            <a:pPr indent="-342900" lvl="0" marL="342900" rtl="0" algn="l">
              <a:spcBef>
                <a:spcPts val="360"/>
              </a:spcBef>
              <a:spcAft>
                <a:spcPts val="0"/>
              </a:spcAft>
              <a:buClr>
                <a:schemeClr val="dk1"/>
              </a:buClr>
              <a:buSzPts val="1800"/>
              <a:buChar char="•"/>
            </a:pPr>
            <a:r>
              <a:rPr lang="en-US" sz="1800"/>
              <a:t>A single current path means that all current flows through all of the loads.</a:t>
            </a:r>
            <a:endParaRPr/>
          </a:p>
          <a:p>
            <a:pPr indent="0" lvl="0" marL="0" rtl="0" algn="l">
              <a:spcBef>
                <a:spcPts val="360"/>
              </a:spcBef>
              <a:spcAft>
                <a:spcPts val="0"/>
              </a:spcAft>
              <a:buClr>
                <a:schemeClr val="dk1"/>
              </a:buClr>
              <a:buSzPts val="1800"/>
              <a:buNone/>
            </a:pPr>
            <a:r>
              <a:rPr lang="en-US" sz="1800"/>
              <a:t>	Isource = I1 = I2</a:t>
            </a:r>
            <a:endParaRPr/>
          </a:p>
          <a:p>
            <a:pPr indent="-342900" lvl="0" marL="342900" rtl="0" algn="l">
              <a:spcBef>
                <a:spcPts val="360"/>
              </a:spcBef>
              <a:spcAft>
                <a:spcPts val="0"/>
              </a:spcAft>
              <a:buClr>
                <a:schemeClr val="dk1"/>
              </a:buClr>
              <a:buSzPts val="1800"/>
              <a:buChar char="•"/>
            </a:pPr>
            <a:r>
              <a:rPr lang="en-US" sz="1800"/>
              <a:t>The sum of voltages in a loop must equal zero, so the voltage applied to the circuit by the supply or source must be equal to the voltage drops across the loads. The voltage drop across each load in the loop will be proportional to the resistance of each load. </a:t>
            </a:r>
            <a:endParaRPr/>
          </a:p>
          <a:p>
            <a:pPr indent="0" lvl="0" marL="0" rtl="0" algn="l">
              <a:spcBef>
                <a:spcPts val="360"/>
              </a:spcBef>
              <a:spcAft>
                <a:spcPts val="0"/>
              </a:spcAft>
              <a:buClr>
                <a:schemeClr val="dk1"/>
              </a:buClr>
              <a:buSzPts val="1800"/>
              <a:buNone/>
            </a:pPr>
            <a:r>
              <a:rPr lang="en-US" sz="1800"/>
              <a:t>	Vsource = V1 + V2 </a:t>
            </a:r>
            <a:endParaRPr/>
          </a:p>
        </p:txBody>
      </p:sp>
      <p:sp>
        <p:nvSpPr>
          <p:cNvPr id="253" name="Google Shape;253;p3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54" name="Google Shape;254;p3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255" name="Google Shape;255;p30"/>
          <p:cNvPicPr preferRelativeResize="0"/>
          <p:nvPr/>
        </p:nvPicPr>
        <p:blipFill rotWithShape="1">
          <a:blip r:embed="rId3">
            <a:alphaModFix/>
          </a:blip>
          <a:srcRect b="0" l="0" r="0" t="0"/>
          <a:stretch/>
        </p:blipFill>
        <p:spPr>
          <a:xfrm>
            <a:off x="4953000" y="1905000"/>
            <a:ext cx="3992019" cy="185561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31"/>
          <p:cNvSpPr txBox="1"/>
          <p:nvPr>
            <p:ph type="title"/>
          </p:nvPr>
        </p:nvSpPr>
        <p:spPr>
          <a:xfrm>
            <a:off x="457200" y="457201"/>
            <a:ext cx="8229600" cy="11430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Parallel Circuits</a:t>
            </a:r>
            <a:endParaRPr/>
          </a:p>
        </p:txBody>
      </p:sp>
      <p:sp>
        <p:nvSpPr>
          <p:cNvPr id="261" name="Google Shape;261;p31"/>
          <p:cNvSpPr txBox="1"/>
          <p:nvPr>
            <p:ph idx="1" type="body"/>
          </p:nvPr>
        </p:nvSpPr>
        <p:spPr>
          <a:xfrm>
            <a:off x="457200" y="1828800"/>
            <a:ext cx="4499172" cy="3712895"/>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A circuit with multiple loops.</a:t>
            </a:r>
            <a:endParaRPr/>
          </a:p>
          <a:p>
            <a:pPr indent="-342900" lvl="0" marL="342900" rtl="0" algn="l">
              <a:spcBef>
                <a:spcPts val="360"/>
              </a:spcBef>
              <a:spcAft>
                <a:spcPts val="0"/>
              </a:spcAft>
              <a:buClr>
                <a:schemeClr val="dk1"/>
              </a:buClr>
              <a:buSzPts val="1800"/>
              <a:buChar char="•"/>
            </a:pPr>
            <a:r>
              <a:rPr lang="en-US" sz="1800"/>
              <a:t>When the circuit branches, current into and out of that point must be equal. Current will be split between branches based on resistance. </a:t>
            </a:r>
            <a:endParaRPr/>
          </a:p>
          <a:p>
            <a:pPr indent="0" lvl="0" marL="0" rtl="0" algn="l">
              <a:spcBef>
                <a:spcPts val="360"/>
              </a:spcBef>
              <a:spcAft>
                <a:spcPts val="0"/>
              </a:spcAft>
              <a:buClr>
                <a:schemeClr val="dk1"/>
              </a:buClr>
              <a:buSzPts val="1800"/>
              <a:buNone/>
            </a:pPr>
            <a:r>
              <a:rPr lang="en-US" sz="1800"/>
              <a:t>	Isource = I1 + I2</a:t>
            </a:r>
            <a:endParaRPr/>
          </a:p>
          <a:p>
            <a:pPr indent="-342900" lvl="0" marL="342900" rtl="0" algn="l">
              <a:spcBef>
                <a:spcPts val="360"/>
              </a:spcBef>
              <a:spcAft>
                <a:spcPts val="0"/>
              </a:spcAft>
              <a:buClr>
                <a:schemeClr val="dk1"/>
              </a:buClr>
              <a:buSzPts val="1800"/>
              <a:buChar char="•"/>
            </a:pPr>
            <a:r>
              <a:rPr lang="en-US" sz="1800"/>
              <a:t>The sum of voltages in a loop must equal zero. Since a loop can be formed with Vsource and V1, these must be equal. A loop can also be formed with Vsource and V2, so those must also be equal. </a:t>
            </a:r>
            <a:endParaRPr/>
          </a:p>
          <a:p>
            <a:pPr indent="0" lvl="0" marL="0" rtl="0" algn="l">
              <a:spcBef>
                <a:spcPts val="360"/>
              </a:spcBef>
              <a:spcAft>
                <a:spcPts val="0"/>
              </a:spcAft>
              <a:buClr>
                <a:schemeClr val="dk1"/>
              </a:buClr>
              <a:buSzPts val="1800"/>
              <a:buNone/>
            </a:pPr>
            <a:r>
              <a:rPr lang="en-US" sz="1800"/>
              <a:t>	Vsource = V1 = V2 </a:t>
            </a:r>
            <a:endParaRPr/>
          </a:p>
        </p:txBody>
      </p:sp>
      <p:sp>
        <p:nvSpPr>
          <p:cNvPr id="262" name="Google Shape;262;p3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63" name="Google Shape;263;p3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264" name="Google Shape;264;p31"/>
          <p:cNvPicPr preferRelativeResize="0"/>
          <p:nvPr/>
        </p:nvPicPr>
        <p:blipFill rotWithShape="1">
          <a:blip r:embed="rId3">
            <a:alphaModFix/>
          </a:blip>
          <a:srcRect b="0" l="0" r="0" t="0"/>
          <a:stretch/>
        </p:blipFill>
        <p:spPr>
          <a:xfrm>
            <a:off x="4861156" y="2057400"/>
            <a:ext cx="3865006" cy="1752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02" name="Google Shape;102;p1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03" name="Google Shape;103;p14"/>
          <p:cNvSpPr txBox="1"/>
          <p:nvPr>
            <p:ph type="title"/>
          </p:nvPr>
        </p:nvSpPr>
        <p:spPr>
          <a:xfrm>
            <a:off x="3429000" y="1676400"/>
            <a:ext cx="4800600" cy="2367724"/>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lt1"/>
              </a:buClr>
              <a:buSzPts val="4400"/>
              <a:buFont typeface="Arial"/>
              <a:buNone/>
            </a:pPr>
            <a:r>
              <a:rPr lang="en-US"/>
              <a:t>RealCareer™ Electrical Wiring Curriculum</a:t>
            </a:r>
            <a:endParaRPr/>
          </a:p>
        </p:txBody>
      </p:sp>
      <p:pic>
        <p:nvPicPr>
          <p:cNvPr id="104" name="Google Shape;104;p14"/>
          <p:cNvPicPr preferRelativeResize="0"/>
          <p:nvPr/>
        </p:nvPicPr>
        <p:blipFill rotWithShape="1">
          <a:blip r:embed="rId3">
            <a:alphaModFix/>
          </a:blip>
          <a:srcRect b="0" l="0" r="0" t="0"/>
          <a:stretch/>
        </p:blipFill>
        <p:spPr>
          <a:xfrm>
            <a:off x="1295400" y="1752600"/>
            <a:ext cx="1890713" cy="1890713"/>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32"/>
          <p:cNvSpPr txBox="1"/>
          <p:nvPr>
            <p:ph type="title"/>
          </p:nvPr>
        </p:nvSpPr>
        <p:spPr>
          <a:xfrm>
            <a:off x="804888" y="304800"/>
            <a:ext cx="3429000" cy="1295399"/>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Series Circuits</a:t>
            </a:r>
            <a:endParaRPr/>
          </a:p>
        </p:txBody>
      </p:sp>
      <p:sp>
        <p:nvSpPr>
          <p:cNvPr id="270" name="Google Shape;270;p3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71" name="Google Shape;271;p3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272" name="Google Shape;272;p32"/>
          <p:cNvSpPr txBox="1"/>
          <p:nvPr/>
        </p:nvSpPr>
        <p:spPr>
          <a:xfrm>
            <a:off x="5338307" y="304800"/>
            <a:ext cx="2963186" cy="129539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4400"/>
              <a:buFont typeface="Arial"/>
              <a:buNone/>
            </a:pPr>
            <a:r>
              <a:rPr b="1" lang="en-US" sz="4400">
                <a:solidFill>
                  <a:schemeClr val="dk1"/>
                </a:solidFill>
                <a:latin typeface="Arial"/>
                <a:ea typeface="Arial"/>
                <a:cs typeface="Arial"/>
                <a:sym typeface="Arial"/>
              </a:rPr>
              <a:t>Parallel</a:t>
            </a:r>
            <a:endParaRPr/>
          </a:p>
          <a:p>
            <a:pPr indent="0" lvl="0" marL="0" marR="0" rtl="0" algn="ctr">
              <a:spcBef>
                <a:spcPts val="0"/>
              </a:spcBef>
              <a:spcAft>
                <a:spcPts val="0"/>
              </a:spcAft>
              <a:buClr>
                <a:schemeClr val="dk1"/>
              </a:buClr>
              <a:buSzPts val="4400"/>
              <a:buFont typeface="Arial"/>
              <a:buNone/>
            </a:pPr>
            <a:r>
              <a:rPr b="1" lang="en-US" sz="4400">
                <a:solidFill>
                  <a:schemeClr val="dk1"/>
                </a:solidFill>
                <a:latin typeface="Arial"/>
                <a:ea typeface="Arial"/>
                <a:cs typeface="Arial"/>
                <a:sym typeface="Arial"/>
              </a:rPr>
              <a:t>Circuits</a:t>
            </a:r>
            <a:endParaRPr/>
          </a:p>
        </p:txBody>
      </p:sp>
      <p:sp>
        <p:nvSpPr>
          <p:cNvPr id="273" name="Google Shape;273;p32"/>
          <p:cNvSpPr txBox="1"/>
          <p:nvPr/>
        </p:nvSpPr>
        <p:spPr>
          <a:xfrm>
            <a:off x="3996237" y="990600"/>
            <a:ext cx="1143000" cy="60959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4400"/>
              <a:buFont typeface="Arial"/>
              <a:buNone/>
            </a:pPr>
            <a:r>
              <a:rPr b="1" lang="en-US" sz="4400">
                <a:solidFill>
                  <a:schemeClr val="dk1"/>
                </a:solidFill>
                <a:latin typeface="Arial"/>
                <a:ea typeface="Arial"/>
                <a:cs typeface="Arial"/>
                <a:sym typeface="Arial"/>
              </a:rPr>
              <a:t> vs</a:t>
            </a:r>
            <a:endParaRPr/>
          </a:p>
        </p:txBody>
      </p:sp>
      <p:pic>
        <p:nvPicPr>
          <p:cNvPr id="274" name="Google Shape;274;p32"/>
          <p:cNvPicPr preferRelativeResize="0"/>
          <p:nvPr/>
        </p:nvPicPr>
        <p:blipFill rotWithShape="1">
          <a:blip r:embed="rId3">
            <a:alphaModFix/>
          </a:blip>
          <a:srcRect b="0" l="0" r="0" t="0"/>
          <a:stretch/>
        </p:blipFill>
        <p:spPr>
          <a:xfrm>
            <a:off x="552225" y="2273793"/>
            <a:ext cx="3934327" cy="1828800"/>
          </a:xfrm>
          <a:prstGeom prst="rect">
            <a:avLst/>
          </a:prstGeom>
          <a:noFill/>
          <a:ln>
            <a:noFill/>
          </a:ln>
        </p:spPr>
      </p:pic>
      <p:pic>
        <p:nvPicPr>
          <p:cNvPr id="275" name="Google Shape;275;p32"/>
          <p:cNvPicPr preferRelativeResize="0"/>
          <p:nvPr/>
        </p:nvPicPr>
        <p:blipFill rotWithShape="1">
          <a:blip r:embed="rId4">
            <a:alphaModFix/>
          </a:blip>
          <a:srcRect b="0" l="0" r="0" t="0"/>
          <a:stretch/>
        </p:blipFill>
        <p:spPr>
          <a:xfrm>
            <a:off x="4800600" y="2245383"/>
            <a:ext cx="4038600" cy="1831317"/>
          </a:xfrm>
          <a:prstGeom prst="rect">
            <a:avLst/>
          </a:prstGeom>
          <a:noFill/>
          <a:ln>
            <a:noFill/>
          </a:ln>
        </p:spPr>
      </p:pic>
      <p:sp>
        <p:nvSpPr>
          <p:cNvPr id="276" name="Google Shape;276;p32"/>
          <p:cNvSpPr txBox="1"/>
          <p:nvPr>
            <p:ph idx="1" type="body"/>
          </p:nvPr>
        </p:nvSpPr>
        <p:spPr>
          <a:xfrm>
            <a:off x="1223988" y="4328167"/>
            <a:ext cx="2590800" cy="706705"/>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1800"/>
              <a:buNone/>
            </a:pPr>
            <a:r>
              <a:rPr lang="en-US" sz="1800"/>
              <a:t>lsource = l1 = 12</a:t>
            </a:r>
            <a:endParaRPr/>
          </a:p>
          <a:p>
            <a:pPr indent="0" lvl="0" marL="0" rtl="0" algn="ctr">
              <a:spcBef>
                <a:spcPts val="360"/>
              </a:spcBef>
              <a:spcAft>
                <a:spcPts val="0"/>
              </a:spcAft>
              <a:buClr>
                <a:schemeClr val="dk1"/>
              </a:buClr>
              <a:buSzPts val="1800"/>
              <a:buNone/>
            </a:pPr>
            <a:r>
              <a:rPr lang="en-US" sz="1800"/>
              <a:t>V = V1 + V2</a:t>
            </a:r>
            <a:endParaRPr/>
          </a:p>
        </p:txBody>
      </p:sp>
      <p:sp>
        <p:nvSpPr>
          <p:cNvPr id="277" name="Google Shape;277;p32"/>
          <p:cNvSpPr txBox="1"/>
          <p:nvPr/>
        </p:nvSpPr>
        <p:spPr>
          <a:xfrm>
            <a:off x="5901193" y="4328167"/>
            <a:ext cx="2286000" cy="706705"/>
          </a:xfrm>
          <a:prstGeom prst="rect">
            <a:avLst/>
          </a:prstGeom>
          <a:noFill/>
          <a:ln>
            <a:noFill/>
          </a:ln>
        </p:spPr>
        <p:txBody>
          <a:bodyPr anchorCtr="0" anchor="t" bIns="45700" lIns="91425" spcFirstLastPara="1" rIns="91425" wrap="square" tIns="45700">
            <a:noAutofit/>
          </a:bodyPr>
          <a:lstStyle/>
          <a:p>
            <a:pPr indent="0" lvl="0" marL="0" marR="0" rtl="0" algn="ctr">
              <a:lnSpc>
                <a:spcPct val="80000"/>
              </a:lnSpc>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Isource = I1 + I2</a:t>
            </a:r>
            <a:endParaRPr/>
          </a:p>
          <a:p>
            <a:pPr indent="0" lvl="0" marL="0" marR="0" rtl="0" algn="ctr">
              <a:lnSpc>
                <a:spcPct val="80000"/>
              </a:lnSpc>
              <a:spcBef>
                <a:spcPts val="1000"/>
              </a:spcBef>
              <a:spcAft>
                <a:spcPts val="0"/>
              </a:spcAft>
              <a:buClr>
                <a:schemeClr val="dk1"/>
              </a:buClr>
              <a:buSzPts val="1800"/>
              <a:buFont typeface="Arial"/>
              <a:buNone/>
            </a:pPr>
            <a:r>
              <a:rPr lang="en-US" sz="1800">
                <a:solidFill>
                  <a:schemeClr val="dk1"/>
                </a:solidFill>
                <a:latin typeface="Arial"/>
                <a:ea typeface="Arial"/>
                <a:cs typeface="Arial"/>
                <a:sym typeface="Arial"/>
              </a:rPr>
              <a:t>Vsource = V1 = V2</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33"/>
          <p:cNvSpPr txBox="1"/>
          <p:nvPr>
            <p:ph type="title"/>
          </p:nvPr>
        </p:nvSpPr>
        <p:spPr>
          <a:xfrm>
            <a:off x="457200" y="457201"/>
            <a:ext cx="8229600" cy="11430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Mixed Circuits</a:t>
            </a:r>
            <a:endParaRPr/>
          </a:p>
        </p:txBody>
      </p:sp>
      <p:sp>
        <p:nvSpPr>
          <p:cNvPr id="283" name="Google Shape;283;p33"/>
          <p:cNvSpPr txBox="1"/>
          <p:nvPr>
            <p:ph idx="1" type="body"/>
          </p:nvPr>
        </p:nvSpPr>
        <p:spPr>
          <a:xfrm>
            <a:off x="457200" y="1904999"/>
            <a:ext cx="4499172" cy="3636695"/>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Most real-life circuits are mixed.</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In this example, a power supply provides voltage Vsource and current Isource. </a:t>
            </a:r>
            <a:endParaRPr/>
          </a:p>
          <a:p>
            <a:pPr indent="-285750" lvl="1" marL="742950" rtl="0" algn="l">
              <a:spcBef>
                <a:spcPts val="360"/>
              </a:spcBef>
              <a:spcAft>
                <a:spcPts val="0"/>
              </a:spcAft>
              <a:buClr>
                <a:schemeClr val="dk1"/>
              </a:buClr>
              <a:buSzPts val="1800"/>
              <a:buChar char="–"/>
            </a:pPr>
            <a:r>
              <a:rPr lang="en-US" sz="1800"/>
              <a:t>Isource = I1 + I3 = I2 + I3</a:t>
            </a:r>
            <a:endParaRPr/>
          </a:p>
          <a:p>
            <a:pPr indent="-285750" lvl="1" marL="742950" rtl="0" algn="l">
              <a:spcBef>
                <a:spcPts val="360"/>
              </a:spcBef>
              <a:spcAft>
                <a:spcPts val="0"/>
              </a:spcAft>
              <a:buClr>
                <a:schemeClr val="dk1"/>
              </a:buClr>
              <a:buSzPts val="1800"/>
              <a:buChar char="–"/>
            </a:pPr>
            <a:r>
              <a:rPr lang="en-US" sz="1800"/>
              <a:t>I1 = I2, but I1 ≠I3 (probably!) </a:t>
            </a:r>
            <a:endParaRPr/>
          </a:p>
          <a:p>
            <a:pPr indent="-171450" lvl="1" marL="742950" rtl="0" algn="l">
              <a:spcBef>
                <a:spcPts val="360"/>
              </a:spcBef>
              <a:spcAft>
                <a:spcPts val="0"/>
              </a:spcAft>
              <a:buClr>
                <a:schemeClr val="dk1"/>
              </a:buClr>
              <a:buSzPts val="1800"/>
              <a:buNone/>
            </a:pPr>
            <a:r>
              <a:t/>
            </a:r>
            <a:endParaRPr sz="1800"/>
          </a:p>
          <a:p>
            <a:pPr indent="-285750" lvl="1" marL="742950" rtl="0" algn="l">
              <a:spcBef>
                <a:spcPts val="360"/>
              </a:spcBef>
              <a:spcAft>
                <a:spcPts val="0"/>
              </a:spcAft>
              <a:buClr>
                <a:schemeClr val="dk1"/>
              </a:buClr>
              <a:buSzPts val="1800"/>
              <a:buChar char="–"/>
            </a:pPr>
            <a:r>
              <a:rPr lang="en-US" sz="1800"/>
              <a:t>Vsource = V1 + V2</a:t>
            </a:r>
            <a:endParaRPr/>
          </a:p>
          <a:p>
            <a:pPr indent="-285750" lvl="1" marL="742950" rtl="0" algn="l">
              <a:spcBef>
                <a:spcPts val="360"/>
              </a:spcBef>
              <a:spcAft>
                <a:spcPts val="0"/>
              </a:spcAft>
              <a:buClr>
                <a:schemeClr val="dk1"/>
              </a:buClr>
              <a:buSzPts val="1800"/>
              <a:buChar char="–"/>
            </a:pPr>
            <a:r>
              <a:rPr lang="en-US" sz="1800"/>
              <a:t>Vsource = V3</a:t>
            </a:r>
            <a:endParaRPr/>
          </a:p>
          <a:p>
            <a:pPr indent="-285750" lvl="1" marL="742950" rtl="0" algn="l">
              <a:spcBef>
                <a:spcPts val="360"/>
              </a:spcBef>
              <a:spcAft>
                <a:spcPts val="0"/>
              </a:spcAft>
              <a:buClr>
                <a:schemeClr val="dk1"/>
              </a:buClr>
              <a:buSzPts val="1800"/>
              <a:buChar char="–"/>
            </a:pPr>
            <a:r>
              <a:rPr lang="en-US" sz="1800"/>
              <a:t>V1 + V2 = V3 </a:t>
            </a:r>
            <a:endParaRPr/>
          </a:p>
        </p:txBody>
      </p:sp>
      <p:sp>
        <p:nvSpPr>
          <p:cNvPr id="284" name="Google Shape;284;p3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85" name="Google Shape;285;p3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286" name="Google Shape;286;p33"/>
          <p:cNvPicPr preferRelativeResize="0"/>
          <p:nvPr/>
        </p:nvPicPr>
        <p:blipFill rotWithShape="1">
          <a:blip r:embed="rId3">
            <a:alphaModFix/>
          </a:blip>
          <a:srcRect b="0" l="0" r="0" t="4134"/>
          <a:stretch/>
        </p:blipFill>
        <p:spPr>
          <a:xfrm rot="-5400000">
            <a:off x="5388620" y="1545582"/>
            <a:ext cx="3043880" cy="376271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34"/>
          <p:cNvSpPr txBox="1"/>
          <p:nvPr>
            <p:ph type="title"/>
          </p:nvPr>
        </p:nvSpPr>
        <p:spPr>
          <a:xfrm>
            <a:off x="457200" y="485287"/>
            <a:ext cx="8229600" cy="1038713"/>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Circuits in Electrical Wiring</a:t>
            </a:r>
            <a:endParaRPr/>
          </a:p>
        </p:txBody>
      </p:sp>
      <p:sp>
        <p:nvSpPr>
          <p:cNvPr id="292" name="Google Shape;292;p34"/>
          <p:cNvSpPr txBox="1"/>
          <p:nvPr>
            <p:ph idx="1" type="body"/>
          </p:nvPr>
        </p:nvSpPr>
        <p:spPr>
          <a:xfrm>
            <a:off x="457200" y="1828800"/>
            <a:ext cx="2971800" cy="3712895"/>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Typical circuits you will see in electrical wiring are parallel circuits, with each load connected in parallel to a voltage source at the panel.</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Power is delivered to loads on a HOT wire, and the circuit is completed with a NEUTRAL wire. </a:t>
            </a:r>
            <a:endParaRPr/>
          </a:p>
          <a:p>
            <a:pPr indent="-228600" lvl="0" marL="342900" rtl="0" algn="l">
              <a:spcBef>
                <a:spcPts val="360"/>
              </a:spcBef>
              <a:spcAft>
                <a:spcPts val="0"/>
              </a:spcAft>
              <a:buClr>
                <a:schemeClr val="dk1"/>
              </a:buClr>
              <a:buSzPts val="1800"/>
              <a:buNone/>
            </a:pPr>
            <a:r>
              <a:t/>
            </a:r>
            <a:endParaRPr sz="1800"/>
          </a:p>
        </p:txBody>
      </p:sp>
      <p:sp>
        <p:nvSpPr>
          <p:cNvPr id="293" name="Google Shape;293;p3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94" name="Google Shape;294;p3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295" name="Google Shape;295;p34"/>
          <p:cNvPicPr preferRelativeResize="0"/>
          <p:nvPr/>
        </p:nvPicPr>
        <p:blipFill rotWithShape="1">
          <a:blip r:embed="rId3">
            <a:alphaModFix/>
          </a:blip>
          <a:srcRect b="0" l="0" r="0" t="0"/>
          <a:stretch/>
        </p:blipFill>
        <p:spPr>
          <a:xfrm rot="-5400000">
            <a:off x="5113567" y="220435"/>
            <a:ext cx="2025708" cy="5547239"/>
          </a:xfrm>
          <a:prstGeom prst="rect">
            <a:avLst/>
          </a:prstGeom>
          <a:noFill/>
          <a:ln>
            <a:noFill/>
          </a:ln>
        </p:spPr>
      </p:pic>
      <p:sp>
        <p:nvSpPr>
          <p:cNvPr id="296" name="Google Shape;296;p34"/>
          <p:cNvSpPr txBox="1"/>
          <p:nvPr/>
        </p:nvSpPr>
        <p:spPr>
          <a:xfrm>
            <a:off x="5029200" y="2020955"/>
            <a:ext cx="107379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US" sz="1800">
                <a:solidFill>
                  <a:schemeClr val="dk1"/>
                </a:solidFill>
                <a:latin typeface="Calibri"/>
                <a:ea typeface="Calibri"/>
                <a:cs typeface="Calibri"/>
                <a:sym typeface="Calibri"/>
              </a:rPr>
              <a:t>HOT</a:t>
            </a:r>
            <a:endParaRPr/>
          </a:p>
        </p:txBody>
      </p:sp>
      <p:sp>
        <p:nvSpPr>
          <p:cNvPr id="297" name="Google Shape;297;p34"/>
          <p:cNvSpPr txBox="1"/>
          <p:nvPr/>
        </p:nvSpPr>
        <p:spPr>
          <a:xfrm>
            <a:off x="4648200" y="3886200"/>
            <a:ext cx="107379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1" lang="en-US" sz="1800">
                <a:solidFill>
                  <a:schemeClr val="dk1"/>
                </a:solidFill>
                <a:latin typeface="Calibri"/>
                <a:ea typeface="Calibri"/>
                <a:cs typeface="Calibri"/>
                <a:sym typeface="Calibri"/>
              </a:rPr>
              <a:t>NEUTRAL</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3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303" name="Google Shape;303;p35"/>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304" name="Google Shape;304;p35"/>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en-US" sz="2000">
                <a:solidFill>
                  <a:schemeClr val="lt1"/>
                </a:solidFill>
                <a:latin typeface="Arial"/>
                <a:ea typeface="Arial"/>
                <a:cs typeface="Arial"/>
                <a:sym typeface="Arial"/>
              </a:rPr>
              <a:t>For more information please contact Realityworks, Inc.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through email at information@realityworks.com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or call toll free at 800.830.1416</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5"/>
          <p:cNvSpPr txBox="1"/>
          <p:nvPr>
            <p:ph type="title"/>
          </p:nvPr>
        </p:nvSpPr>
        <p:spPr>
          <a:xfrm>
            <a:off x="381000" y="2514600"/>
            <a:ext cx="8610600" cy="15240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Lesson 2 - Electrical Principles</a:t>
            </a:r>
            <a:endParaRPr/>
          </a:p>
        </p:txBody>
      </p:sp>
      <p:sp>
        <p:nvSpPr>
          <p:cNvPr id="110" name="Google Shape;110;p1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11" name="Google Shape;111;p1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6"/>
          <p:cNvSpPr txBox="1"/>
          <p:nvPr>
            <p:ph type="title"/>
          </p:nvPr>
        </p:nvSpPr>
        <p:spPr>
          <a:xfrm>
            <a:off x="457200" y="550607"/>
            <a:ext cx="8229600" cy="104959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What Is Electricity?</a:t>
            </a:r>
            <a:endParaRPr/>
          </a:p>
        </p:txBody>
      </p:sp>
      <p:sp>
        <p:nvSpPr>
          <p:cNvPr id="117" name="Google Shape;117;p16"/>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Electricity is a form of energy.</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Electricity is produced by a generator driven by a power source such as wind, hydroelectric, solar, nuclear, coal, natural gas, or other fossil fuels or renewable sources.</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Electricity can be converted into useful forms such as heat, light, magnetism, electromotive force, etc.</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Electricity, or electrons, must ‘flow’ in order to achieve ‘work’.</a:t>
            </a:r>
            <a:endParaRPr/>
          </a:p>
        </p:txBody>
      </p:sp>
      <p:sp>
        <p:nvSpPr>
          <p:cNvPr id="118" name="Google Shape;118;p1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19" name="Google Shape;119;p1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17"/>
          <p:cNvSpPr txBox="1"/>
          <p:nvPr>
            <p:ph type="title"/>
          </p:nvPr>
        </p:nvSpPr>
        <p:spPr>
          <a:xfrm>
            <a:off x="457200" y="533399"/>
            <a:ext cx="8229600" cy="1066801"/>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What Is Electricity?</a:t>
            </a:r>
            <a:endParaRPr/>
          </a:p>
        </p:txBody>
      </p:sp>
      <p:sp>
        <p:nvSpPr>
          <p:cNvPr id="125" name="Google Shape;125;p17"/>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Voltage is the potential energy or “pressure” that causes electrons to flow through a circuit. It is measured in volts (V) and abbreviated as V.</a:t>
            </a:r>
            <a:endParaRPr/>
          </a:p>
          <a:p>
            <a:pPr indent="-285750" lvl="1" marL="742950" rtl="0" algn="l">
              <a:spcBef>
                <a:spcPts val="320"/>
              </a:spcBef>
              <a:spcAft>
                <a:spcPts val="0"/>
              </a:spcAft>
              <a:buClr>
                <a:schemeClr val="dk1"/>
              </a:buClr>
              <a:buSzPts val="1600"/>
              <a:buFont typeface="Arial"/>
              <a:buChar char="•"/>
            </a:pPr>
            <a:r>
              <a:rPr lang="en-US" sz="1600"/>
              <a:t>Sometimes, voltage is abbreviated as E</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Current (or amperage) is the amount of electrons flowing through a circuit. It is measured in amps (A) or amperes and abbreviated as I. </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Resistance is the tendency of a material to impede the flow of electrons. It is measured in Ohms (Ω) and abbreviated as R. </a:t>
            </a:r>
            <a:endParaRPr sz="1800"/>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Power is a measure of energy or work that can be done. It is measured in watts (W) and abbreviated as P.</a:t>
            </a:r>
            <a:endParaRPr/>
          </a:p>
        </p:txBody>
      </p:sp>
      <p:sp>
        <p:nvSpPr>
          <p:cNvPr id="126" name="Google Shape;126;p1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27" name="Google Shape;127;p1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18"/>
          <p:cNvSpPr txBox="1"/>
          <p:nvPr>
            <p:ph type="title"/>
          </p:nvPr>
        </p:nvSpPr>
        <p:spPr>
          <a:xfrm>
            <a:off x="457200" y="304801"/>
            <a:ext cx="8229600" cy="1295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Resistance, Conductors, </a:t>
            </a:r>
            <a:br>
              <a:rPr lang="en-US"/>
            </a:br>
            <a:r>
              <a:rPr lang="en-US"/>
              <a:t>and Insulators</a:t>
            </a:r>
            <a:endParaRPr/>
          </a:p>
        </p:txBody>
      </p:sp>
      <p:sp>
        <p:nvSpPr>
          <p:cNvPr id="133" name="Google Shape;133;p18"/>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Resistance is the tendency of a material to impede the flow of electrons. </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Conductors such as copper, gold, or aluminum are materials through which electrons flow easily.</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Insulators such as rubber, glass, and plastic have a high resistance and can control where electricity flows.</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Resistance of a load rarely changes, but the voltage across it and the current through it vary together, proportional to R. </a:t>
            </a:r>
            <a:endParaRPr sz="1800"/>
          </a:p>
        </p:txBody>
      </p:sp>
      <p:sp>
        <p:nvSpPr>
          <p:cNvPr id="134" name="Google Shape;134;p1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35" name="Google Shape;135;p1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19"/>
          <p:cNvSpPr txBox="1"/>
          <p:nvPr>
            <p:ph type="title"/>
          </p:nvPr>
        </p:nvSpPr>
        <p:spPr>
          <a:xfrm>
            <a:off x="457200" y="304801"/>
            <a:ext cx="8229600" cy="1295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How Are These Related? </a:t>
            </a:r>
            <a:br>
              <a:rPr lang="en-US"/>
            </a:br>
            <a:r>
              <a:rPr lang="en-US"/>
              <a:t>Ohm’s Law</a:t>
            </a:r>
            <a:endParaRPr/>
          </a:p>
        </p:txBody>
      </p:sp>
      <p:sp>
        <p:nvSpPr>
          <p:cNvPr id="141" name="Google Shape;141;p19"/>
          <p:cNvSpPr txBox="1"/>
          <p:nvPr>
            <p:ph idx="1" type="body"/>
          </p:nvPr>
        </p:nvSpPr>
        <p:spPr>
          <a:xfrm>
            <a:off x="457200" y="1828801"/>
            <a:ext cx="6248400" cy="41910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Voltage, current, and resistance are related through Ohm’s law.</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One volt is required to drive one amp through one ohm.</a:t>
            </a:r>
            <a:endParaRPr/>
          </a:p>
          <a:p>
            <a:pPr indent="0" lvl="0" marL="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Ohm’s law can take three forms: 	</a:t>
            </a:r>
            <a:endParaRPr/>
          </a:p>
          <a:p>
            <a:pPr indent="-285750" lvl="1" marL="742950" rtl="0" algn="l">
              <a:spcBef>
                <a:spcPts val="280"/>
              </a:spcBef>
              <a:spcAft>
                <a:spcPts val="0"/>
              </a:spcAft>
              <a:buClr>
                <a:schemeClr val="dk1"/>
              </a:buClr>
              <a:buSzPts val="1400"/>
              <a:buFont typeface="Noto Sans Symbols"/>
              <a:buChar char="⮚"/>
            </a:pPr>
            <a:r>
              <a:rPr lang="en-US" sz="1400"/>
              <a:t>V = IxR	</a:t>
            </a:r>
            <a:endParaRPr/>
          </a:p>
          <a:p>
            <a:pPr indent="-285750" lvl="1" marL="742950" rtl="0" algn="l">
              <a:spcBef>
                <a:spcPts val="280"/>
              </a:spcBef>
              <a:spcAft>
                <a:spcPts val="0"/>
              </a:spcAft>
              <a:buClr>
                <a:schemeClr val="dk1"/>
              </a:buClr>
              <a:buSzPts val="1400"/>
              <a:buFont typeface="Noto Sans Symbols"/>
              <a:buChar char="⮚"/>
            </a:pPr>
            <a:r>
              <a:rPr lang="en-US" sz="1400"/>
              <a:t>I = V/R	</a:t>
            </a:r>
            <a:endParaRPr/>
          </a:p>
          <a:p>
            <a:pPr indent="-285750" lvl="1" marL="742950" rtl="0" algn="l">
              <a:spcBef>
                <a:spcPts val="280"/>
              </a:spcBef>
              <a:spcAft>
                <a:spcPts val="0"/>
              </a:spcAft>
              <a:buClr>
                <a:schemeClr val="dk1"/>
              </a:buClr>
              <a:buSzPts val="1400"/>
              <a:buFont typeface="Noto Sans Symbols"/>
              <a:buChar char="⮚"/>
            </a:pPr>
            <a:r>
              <a:rPr lang="en-US" sz="1400"/>
              <a:t>R = V/I</a:t>
            </a:r>
            <a:endParaRPr/>
          </a:p>
          <a:p>
            <a:pPr indent="0" lvl="1" marL="457200" rtl="0" algn="l">
              <a:spcBef>
                <a:spcPts val="400"/>
              </a:spcBef>
              <a:spcAft>
                <a:spcPts val="0"/>
              </a:spcAft>
              <a:buClr>
                <a:schemeClr val="dk1"/>
              </a:buClr>
              <a:buSzPts val="2000"/>
              <a:buNone/>
            </a:pPr>
            <a:r>
              <a:t/>
            </a:r>
            <a:endParaRPr/>
          </a:p>
        </p:txBody>
      </p:sp>
      <p:sp>
        <p:nvSpPr>
          <p:cNvPr id="142" name="Google Shape;142;p1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43" name="Google Shape;143;p1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144" name="Google Shape;144;p19"/>
          <p:cNvPicPr preferRelativeResize="0"/>
          <p:nvPr>
            <p:ph idx="2" type="body"/>
          </p:nvPr>
        </p:nvPicPr>
        <p:blipFill rotWithShape="1">
          <a:blip r:embed="rId3">
            <a:alphaModFix/>
          </a:blip>
          <a:srcRect b="2039" l="0" r="0" t="0"/>
          <a:stretch/>
        </p:blipFill>
        <p:spPr>
          <a:xfrm>
            <a:off x="6542768" y="2438400"/>
            <a:ext cx="2369842" cy="1524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0"/>
          <p:cNvSpPr txBox="1"/>
          <p:nvPr>
            <p:ph type="title"/>
          </p:nvPr>
        </p:nvSpPr>
        <p:spPr>
          <a:xfrm>
            <a:off x="457200" y="457200"/>
            <a:ext cx="8229600" cy="1134208"/>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A Typical, Simple Circuit</a:t>
            </a:r>
            <a:endParaRPr/>
          </a:p>
        </p:txBody>
      </p:sp>
      <p:sp>
        <p:nvSpPr>
          <p:cNvPr id="150" name="Google Shape;150;p20"/>
          <p:cNvSpPr txBox="1"/>
          <p:nvPr>
            <p:ph idx="1" type="body"/>
          </p:nvPr>
        </p:nvSpPr>
        <p:spPr>
          <a:xfrm>
            <a:off x="457200" y="1828800"/>
            <a:ext cx="5181600" cy="3429001"/>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A power source produces 120 volts.</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A load (1 ohm, here) is connected to the power source.</a:t>
            </a:r>
            <a:endParaRPr/>
          </a:p>
          <a:p>
            <a:pPr indent="0" lvl="0" marL="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A current (I) flows through the completed circuit.</a:t>
            </a:r>
            <a:endParaRPr/>
          </a:p>
          <a:p>
            <a:pPr indent="0" lvl="1" marL="457200" rtl="0" algn="l">
              <a:spcBef>
                <a:spcPts val="400"/>
              </a:spcBef>
              <a:spcAft>
                <a:spcPts val="0"/>
              </a:spcAft>
              <a:buClr>
                <a:schemeClr val="dk1"/>
              </a:buClr>
              <a:buSzPts val="2000"/>
              <a:buNone/>
            </a:pPr>
            <a:r>
              <a:t/>
            </a:r>
            <a:endParaRPr/>
          </a:p>
        </p:txBody>
      </p:sp>
      <p:sp>
        <p:nvSpPr>
          <p:cNvPr id="151" name="Google Shape;151;p2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52" name="Google Shape;152;p2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153" name="Google Shape;153;p20"/>
          <p:cNvPicPr preferRelativeResize="0"/>
          <p:nvPr>
            <p:ph idx="2" type="body"/>
          </p:nvPr>
        </p:nvPicPr>
        <p:blipFill rotWithShape="1">
          <a:blip r:embed="rId3">
            <a:alphaModFix/>
          </a:blip>
          <a:srcRect b="0" l="0" r="0" t="0"/>
          <a:stretch/>
        </p:blipFill>
        <p:spPr>
          <a:xfrm>
            <a:off x="5562600" y="1447800"/>
            <a:ext cx="3124200" cy="2417535"/>
          </a:xfrm>
          <a:prstGeom prst="rect">
            <a:avLst/>
          </a:prstGeom>
          <a:noFill/>
          <a:ln>
            <a:noFill/>
          </a:ln>
        </p:spPr>
      </p:pic>
      <p:pic>
        <p:nvPicPr>
          <p:cNvPr id="154" name="Google Shape;154;p20"/>
          <p:cNvPicPr preferRelativeResize="0"/>
          <p:nvPr/>
        </p:nvPicPr>
        <p:blipFill rotWithShape="1">
          <a:blip r:embed="rId4">
            <a:alphaModFix/>
          </a:blip>
          <a:srcRect b="0" l="0" r="0" t="0"/>
          <a:stretch/>
        </p:blipFill>
        <p:spPr>
          <a:xfrm rot="10800000">
            <a:off x="5638800" y="3156728"/>
            <a:ext cx="1038225" cy="9334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1"/>
          <p:cNvSpPr txBox="1"/>
          <p:nvPr>
            <p:ph type="title"/>
          </p:nvPr>
        </p:nvSpPr>
        <p:spPr>
          <a:xfrm>
            <a:off x="457200" y="457201"/>
            <a:ext cx="8229600" cy="1134207"/>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A Typical, Simple Circuit</a:t>
            </a:r>
            <a:endParaRPr/>
          </a:p>
        </p:txBody>
      </p:sp>
      <p:sp>
        <p:nvSpPr>
          <p:cNvPr id="160" name="Google Shape;160;p21"/>
          <p:cNvSpPr txBox="1"/>
          <p:nvPr>
            <p:ph idx="1" type="body"/>
          </p:nvPr>
        </p:nvSpPr>
        <p:spPr>
          <a:xfrm>
            <a:off x="457200" y="1811216"/>
            <a:ext cx="5181600" cy="3446586"/>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Electricity flows in a circle! </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In an open circuit (not complete circle), there is no current! </a:t>
            </a:r>
            <a:endParaRPr/>
          </a:p>
          <a:p>
            <a:pPr indent="0" lvl="0" marL="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Sometimes, unexpected things (or people) may complete a circuit…</a:t>
            </a:r>
            <a:endParaRPr/>
          </a:p>
          <a:p>
            <a:pPr indent="0" lvl="1" marL="457200" rtl="0" algn="l">
              <a:spcBef>
                <a:spcPts val="400"/>
              </a:spcBef>
              <a:spcAft>
                <a:spcPts val="0"/>
              </a:spcAft>
              <a:buClr>
                <a:schemeClr val="dk1"/>
              </a:buClr>
              <a:buSzPts val="2000"/>
              <a:buNone/>
            </a:pPr>
            <a:r>
              <a:t/>
            </a:r>
            <a:endParaRPr/>
          </a:p>
        </p:txBody>
      </p:sp>
      <p:sp>
        <p:nvSpPr>
          <p:cNvPr id="161" name="Google Shape;161;p2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62" name="Google Shape;162;p2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163" name="Google Shape;163;p21"/>
          <p:cNvPicPr preferRelativeResize="0"/>
          <p:nvPr>
            <p:ph idx="2" type="body"/>
          </p:nvPr>
        </p:nvPicPr>
        <p:blipFill rotWithShape="1">
          <a:blip r:embed="rId3">
            <a:alphaModFix/>
          </a:blip>
          <a:srcRect b="0" l="0" r="0" t="0"/>
          <a:stretch/>
        </p:blipFill>
        <p:spPr>
          <a:xfrm>
            <a:off x="5410200" y="1981200"/>
            <a:ext cx="3552825" cy="2686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