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intradermal injection. Point out bleb (or wheal).</a:t>
            </a:r>
            <a:endParaRPr i="1"/>
          </a:p>
        </p:txBody>
      </p:sp>
      <p:sp>
        <p:nvSpPr>
          <p:cNvPr id="173" name="Google Shape;173;p10: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Patient teaching can include when site is to be read (ie TB is to be read 48 to 72 hours after administration) and signs of hypersensitivity. Can draw a circle around injection site with skin pencil if necessary.</a:t>
            </a:r>
            <a:endParaRPr/>
          </a:p>
        </p:txBody>
      </p:sp>
      <p:sp>
        <p:nvSpPr>
          <p:cNvPr id="182" name="Google Shape;182;p1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90" name="Google Shape;190;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Every MAR is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Demonstrate documentation of intradermal</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00000"/>
              </a:lnSpc>
              <a:spcBef>
                <a:spcPts val="0"/>
              </a:spcBef>
              <a:spcAft>
                <a:spcPts val="0"/>
              </a:spcAft>
              <a:buClr>
                <a:schemeClr val="dk1"/>
              </a:buClr>
              <a:buSzPts val="1200"/>
              <a:buFont typeface="Calibri"/>
              <a:buNone/>
            </a:pPr>
            <a:r>
              <a:rPr i="0" lang="en-US"/>
              <a:t>Parenteral </a:t>
            </a:r>
            <a:r>
              <a:rPr lang="en-US"/>
              <a:t>means administered in a manner other than through the digestive tract (in this case, by intradermal injection)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 FOCUS Anatomy worksheet. Discuss location of epidermis and dermis.</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US"/>
              <a:t>Parenteral medications are absorbed more quickly than oral medications but intradermal has the longest absorption time compared to other parenterals</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08" name="Google Shape;108;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9" name="Google Shape;109;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Sensitivity tests are very potent medications. Since the dermis has reduced blood flow and is absorbed slower, this decreases the risk for anaphylactic reactions.</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We test for tuberculosis (TB) since, according to the Centers for Disease Control (2016), one third of the world’s population is infected. A total of 9,557 TB cases (a rate of 3.0 cases per 100,000 persons) were reported in the United States in 2015.  There were 1.8 million TB-related deaths worldwide.</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Intradermal can also be used in local anesthetic (numbing of an area). Examples include for stitches and dental procedures.</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Sensitivity testing requires that the administrator be able to clearly see the injection sites for changes in color and tissue integrity</a:t>
            </a:r>
            <a:endParaRPr/>
          </a:p>
        </p:txBody>
      </p:sp>
      <p:sp>
        <p:nvSpPr>
          <p:cNvPr id="118" name="Google Shape;118;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It is important that the needle length is small to slide between the layers of skin. Gauge refers to the diameter of the needle. The higher the gauge the thinner the needle.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a:r>
            <a:r>
              <a:rPr i="1" lang="en-US"/>
              <a:t>Show the students the supplies and where to find the length/gauge of a needle on the package)</a:t>
            </a:r>
            <a:endParaRPr/>
          </a:p>
          <a:p>
            <a:pPr indent="0" lvl="0" marL="0" rtl="0" algn="l">
              <a:spcBef>
                <a:spcPts val="0"/>
              </a:spcBef>
              <a:spcAft>
                <a:spcPts val="0"/>
              </a:spcAft>
              <a:buNone/>
            </a:pPr>
            <a:r>
              <a:t/>
            </a:r>
            <a:endParaRPr/>
          </a:p>
        </p:txBody>
      </p:sp>
      <p:sp>
        <p:nvSpPr>
          <p:cNvPr id="127" name="Google Shape;127;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FOCUS Empathy Introduction to Intradermal Injections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Prior to administering any medication, it is important to review the medication administration record and provider’s order. It is essential to review general information about the medication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Make sure the medication is appropriate for your patient.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 name="Google Shape;136;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swabbing of vial, removing needle cap in one smooth motion to prevent a rebound needle stick, and drawing of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US"/>
              <a:t>One handed scoop method: </a:t>
            </a:r>
            <a:r>
              <a:rPr lang="en-US"/>
              <a:t>Place the cap on a flat surface and hold the syringe in one hand. Keep the other hand by your side. Slide the needle into the cap, then lift it up and snap it on securely using only one hand.</a:t>
            </a:r>
            <a:endParaRPr i="1"/>
          </a:p>
          <a:p>
            <a:pPr indent="0" lvl="0" marL="0" rtl="0" algn="l">
              <a:spcBef>
                <a:spcPts val="0"/>
              </a:spcBef>
              <a:spcAft>
                <a:spcPts val="0"/>
              </a:spcAft>
              <a:buNone/>
            </a:pPr>
            <a:r>
              <a:t/>
            </a:r>
            <a:endParaRPr i="1"/>
          </a:p>
          <a:p>
            <a:pPr indent="0" lvl="0" marL="0" rtl="0" algn="l">
              <a:spcBef>
                <a:spcPts val="0"/>
              </a:spcBef>
              <a:spcAft>
                <a:spcPts val="0"/>
              </a:spcAft>
              <a:buNone/>
            </a:pPr>
            <a:r>
              <a:rPr i="0" lang="en-US"/>
              <a:t>Depending on dose, it may necessary to add air equal to the dose into the vial prior to removing the medication. This equalizes the pressure in the vial. </a:t>
            </a:r>
            <a:endParaRPr/>
          </a:p>
          <a:p>
            <a:pPr indent="0" lvl="0" marL="0" rtl="0" algn="l">
              <a:spcBef>
                <a:spcPts val="0"/>
              </a:spcBef>
              <a:spcAft>
                <a:spcPts val="0"/>
              </a:spcAft>
              <a:buNone/>
            </a:pPr>
            <a:r>
              <a:t/>
            </a:r>
            <a:endParaRPr i="0"/>
          </a:p>
          <a:p>
            <a:pPr indent="0" lvl="0" marL="0" rtl="0" algn="l">
              <a:spcBef>
                <a:spcPts val="0"/>
              </a:spcBef>
              <a:spcAft>
                <a:spcPts val="0"/>
              </a:spcAft>
              <a:buNone/>
            </a:pPr>
            <a:r>
              <a:rPr i="0" lang="en-US"/>
              <a:t>Finish completing the rights of administration once dose is drawn. This may be done at a medication cart or at bedside depending on facility.</a:t>
            </a:r>
            <a:endParaRPr/>
          </a:p>
          <a:p>
            <a:pPr indent="0" lvl="0" marL="0" rtl="0" algn="l">
              <a:spcBef>
                <a:spcPts val="0"/>
              </a:spcBef>
              <a:spcAft>
                <a:spcPts val="0"/>
              </a:spcAft>
              <a:buNone/>
            </a:pPr>
            <a:r>
              <a:t/>
            </a:r>
            <a:endParaRPr i="0"/>
          </a:p>
        </p:txBody>
      </p:sp>
      <p:sp>
        <p:nvSpPr>
          <p:cNvPr id="146" name="Google Shape;146;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proper identifiers (name, date of birth, medical record number, photograph in MAR)</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Ask students how they would explain an intradermal injection</a:t>
            </a:r>
            <a:endParaRPr i="1"/>
          </a:p>
        </p:txBody>
      </p:sp>
      <p:sp>
        <p:nvSpPr>
          <p:cNvPr id="155" name="Google Shape;155;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Assist patient to comfortable position (ex. Have patient extend elbow and support forearm on flat surface)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64" name="Google Shape;164;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1044261-01</a:t>
            </a:r>
            <a:endParaRPr sz="9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3.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94" name="Google Shape;94;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5" name="Google Shape;95;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Introduction to Intradermal Injections</a:t>
            </a:r>
            <a:endParaRPr/>
          </a:p>
        </p:txBody>
      </p:sp>
      <p:pic>
        <p:nvPicPr>
          <p:cNvPr id="96" name="Google Shape;96;p13"/>
          <p:cNvPicPr preferRelativeResize="0"/>
          <p:nvPr/>
        </p:nvPicPr>
        <p:blipFill rotWithShape="1">
          <a:blip r:embed="rId3">
            <a:alphaModFix/>
          </a:blip>
          <a:srcRect b="0" l="0" r="0" t="0"/>
          <a:stretch/>
        </p:blipFill>
        <p:spPr>
          <a:xfrm>
            <a:off x="1218188" y="2395918"/>
            <a:ext cx="1712259" cy="16906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Administering the Medication</a:t>
            </a:r>
            <a:endParaRPr/>
          </a:p>
        </p:txBody>
      </p:sp>
      <p:sp>
        <p:nvSpPr>
          <p:cNvPr id="176" name="Google Shape;176;p22"/>
          <p:cNvSpPr txBox="1"/>
          <p:nvPr>
            <p:ph idx="1" type="body"/>
          </p:nvPr>
        </p:nvSpPr>
        <p:spPr>
          <a:xfrm>
            <a:off x="457200" y="1600200"/>
            <a:ext cx="8229600" cy="41910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720"/>
              <a:buChar char="•"/>
            </a:pPr>
            <a:r>
              <a:rPr lang="en-US" sz="2720"/>
              <a:t>Remove cap</a:t>
            </a:r>
            <a:endParaRPr/>
          </a:p>
          <a:p>
            <a:pPr indent="-342900" lvl="0" marL="342900" rtl="0" algn="l">
              <a:lnSpc>
                <a:spcPct val="80000"/>
              </a:lnSpc>
              <a:spcBef>
                <a:spcPts val="544"/>
              </a:spcBef>
              <a:spcAft>
                <a:spcPts val="0"/>
              </a:spcAft>
              <a:buClr>
                <a:schemeClr val="dk1"/>
              </a:buClr>
              <a:buSzPts val="2720"/>
              <a:buChar char="•"/>
            </a:pPr>
            <a:r>
              <a:rPr lang="en-US" sz="2720"/>
              <a:t>Hold syringe with bevel (slant) of needle pointing up</a:t>
            </a:r>
            <a:endParaRPr/>
          </a:p>
          <a:p>
            <a:pPr indent="-342900" lvl="0" marL="342900" rtl="0" algn="l">
              <a:lnSpc>
                <a:spcPct val="80000"/>
              </a:lnSpc>
              <a:spcBef>
                <a:spcPts val="544"/>
              </a:spcBef>
              <a:spcAft>
                <a:spcPts val="0"/>
              </a:spcAft>
              <a:buClr>
                <a:schemeClr val="dk1"/>
              </a:buClr>
              <a:buSzPts val="2720"/>
              <a:buChar char="•"/>
            </a:pPr>
            <a:r>
              <a:rPr lang="en-US" sz="2720"/>
              <a:t>Stretch skin over site with non-dominant hand</a:t>
            </a:r>
            <a:endParaRPr/>
          </a:p>
          <a:p>
            <a:pPr indent="-342900" lvl="0" marL="342900" rtl="0" algn="l">
              <a:lnSpc>
                <a:spcPct val="80000"/>
              </a:lnSpc>
              <a:spcBef>
                <a:spcPts val="544"/>
              </a:spcBef>
              <a:spcAft>
                <a:spcPts val="0"/>
              </a:spcAft>
              <a:buClr>
                <a:schemeClr val="dk1"/>
              </a:buClr>
              <a:buSzPts val="2720"/>
              <a:buChar char="•"/>
            </a:pPr>
            <a:r>
              <a:rPr lang="en-US" sz="2720"/>
              <a:t>Inserted needle into skin at a 5-15 degree angle</a:t>
            </a:r>
            <a:endParaRPr/>
          </a:p>
          <a:p>
            <a:pPr indent="-342900" lvl="0" marL="342900" rtl="0" algn="l">
              <a:lnSpc>
                <a:spcPct val="80000"/>
              </a:lnSpc>
              <a:spcBef>
                <a:spcPts val="544"/>
              </a:spcBef>
              <a:spcAft>
                <a:spcPts val="0"/>
              </a:spcAft>
              <a:buClr>
                <a:schemeClr val="dk1"/>
              </a:buClr>
              <a:buSzPts val="2720"/>
              <a:buChar char="•"/>
            </a:pPr>
            <a:r>
              <a:rPr lang="en-US" sz="2720"/>
              <a:t>Inject medication slowly</a:t>
            </a:r>
            <a:endParaRPr/>
          </a:p>
          <a:p>
            <a:pPr indent="-342900" lvl="0" marL="342900" rtl="0" algn="l">
              <a:lnSpc>
                <a:spcPct val="80000"/>
              </a:lnSpc>
              <a:spcBef>
                <a:spcPts val="544"/>
              </a:spcBef>
              <a:spcAft>
                <a:spcPts val="0"/>
              </a:spcAft>
              <a:buClr>
                <a:schemeClr val="dk1"/>
              </a:buClr>
              <a:buSzPts val="2720"/>
              <a:buChar char="•"/>
            </a:pPr>
            <a:r>
              <a:rPr lang="en-US" sz="2720"/>
              <a:t>Note that small bleb appears on skin surface</a:t>
            </a:r>
            <a:endParaRPr/>
          </a:p>
          <a:p>
            <a:pPr indent="-342900" lvl="0" marL="342900" rtl="0" algn="l">
              <a:lnSpc>
                <a:spcPct val="80000"/>
              </a:lnSpc>
              <a:spcBef>
                <a:spcPts val="544"/>
              </a:spcBef>
              <a:spcAft>
                <a:spcPts val="0"/>
              </a:spcAft>
              <a:buClr>
                <a:schemeClr val="dk1"/>
              </a:buClr>
              <a:buSzPts val="2720"/>
              <a:buChar char="•"/>
            </a:pPr>
            <a:r>
              <a:rPr lang="en-US" sz="2720"/>
              <a:t>Withdraw needle, activate needle guard</a:t>
            </a:r>
            <a:endParaRPr/>
          </a:p>
          <a:p>
            <a:pPr indent="-342900" lvl="0" marL="342900" rtl="0" algn="l">
              <a:lnSpc>
                <a:spcPct val="80000"/>
              </a:lnSpc>
              <a:spcBef>
                <a:spcPts val="544"/>
              </a:spcBef>
              <a:spcAft>
                <a:spcPts val="0"/>
              </a:spcAft>
              <a:buClr>
                <a:schemeClr val="dk1"/>
              </a:buClr>
              <a:buSzPts val="2720"/>
              <a:buChar char="•"/>
            </a:pPr>
            <a:r>
              <a:rPr lang="en-US" sz="2720"/>
              <a:t>Gently apply alcohol swab or gauze over site (do not massage or press down)</a:t>
            </a:r>
            <a:endParaRPr/>
          </a:p>
        </p:txBody>
      </p:sp>
      <p:sp>
        <p:nvSpPr>
          <p:cNvPr id="177" name="Google Shape;17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78" name="Google Shape;17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After Administration</a:t>
            </a:r>
            <a:endParaRPr/>
          </a:p>
        </p:txBody>
      </p:sp>
      <p:sp>
        <p:nvSpPr>
          <p:cNvPr id="185" name="Google Shape;185;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Discard needle in sharps container</a:t>
            </a:r>
            <a:endParaRPr/>
          </a:p>
          <a:p>
            <a:pPr indent="-342900" lvl="0" marL="342900" rtl="0" algn="l">
              <a:spcBef>
                <a:spcPts val="640"/>
              </a:spcBef>
              <a:spcAft>
                <a:spcPts val="0"/>
              </a:spcAft>
              <a:buClr>
                <a:schemeClr val="dk1"/>
              </a:buClr>
              <a:buSzPts val="3200"/>
              <a:buChar char="•"/>
            </a:pPr>
            <a:r>
              <a:rPr lang="en-US"/>
              <a:t>Remove gloves</a:t>
            </a:r>
            <a:endParaRPr/>
          </a:p>
          <a:p>
            <a:pPr indent="-342900" lvl="0" marL="342900" rtl="0" algn="l">
              <a:spcBef>
                <a:spcPts val="640"/>
              </a:spcBef>
              <a:spcAft>
                <a:spcPts val="0"/>
              </a:spcAft>
              <a:buClr>
                <a:schemeClr val="dk1"/>
              </a:buClr>
              <a:buSzPts val="3200"/>
              <a:buChar char="•"/>
            </a:pPr>
            <a:r>
              <a:rPr lang="en-US"/>
              <a:t>Assist patient into comfortable position</a:t>
            </a:r>
            <a:endParaRPr/>
          </a:p>
          <a:p>
            <a:pPr indent="-285750" lvl="1" marL="742950" rtl="0" algn="l">
              <a:spcBef>
                <a:spcPts val="560"/>
              </a:spcBef>
              <a:spcAft>
                <a:spcPts val="0"/>
              </a:spcAft>
              <a:buClr>
                <a:schemeClr val="dk1"/>
              </a:buClr>
              <a:buSzPts val="2800"/>
              <a:buChar char="–"/>
            </a:pPr>
            <a:r>
              <a:rPr lang="en-US"/>
              <a:t>Look for any adverse reactions</a:t>
            </a:r>
            <a:endParaRPr/>
          </a:p>
          <a:p>
            <a:pPr indent="-285750" lvl="1" marL="742950" rtl="0" algn="l">
              <a:spcBef>
                <a:spcPts val="560"/>
              </a:spcBef>
              <a:spcAft>
                <a:spcPts val="0"/>
              </a:spcAft>
              <a:buClr>
                <a:schemeClr val="dk1"/>
              </a:buClr>
              <a:buSzPts val="2800"/>
              <a:buChar char="–"/>
            </a:pPr>
            <a:r>
              <a:rPr lang="en-US"/>
              <a:t>Answer any questions</a:t>
            </a:r>
            <a:endParaRPr/>
          </a:p>
          <a:p>
            <a:pPr indent="-285750" lvl="1" marL="742950" rtl="0" algn="l">
              <a:spcBef>
                <a:spcPts val="560"/>
              </a:spcBef>
              <a:spcAft>
                <a:spcPts val="0"/>
              </a:spcAft>
              <a:buClr>
                <a:schemeClr val="dk1"/>
              </a:buClr>
              <a:buSzPts val="2800"/>
              <a:buChar char="–"/>
            </a:pPr>
            <a:r>
              <a:rPr lang="en-US"/>
              <a:t>Complete patient teaching</a:t>
            </a:r>
            <a:endParaRPr/>
          </a:p>
          <a:p>
            <a:pPr indent="-342900" lvl="0" marL="342900" rtl="0" algn="l">
              <a:spcBef>
                <a:spcPts val="640"/>
              </a:spcBef>
              <a:spcAft>
                <a:spcPts val="0"/>
              </a:spcAft>
              <a:buClr>
                <a:schemeClr val="dk1"/>
              </a:buClr>
              <a:buSzPts val="3200"/>
              <a:buChar char="•"/>
            </a:pPr>
            <a:r>
              <a:rPr lang="en-US"/>
              <a:t>Perform hand hygiene</a:t>
            </a:r>
            <a:endParaRPr/>
          </a:p>
        </p:txBody>
      </p:sp>
      <p:sp>
        <p:nvSpPr>
          <p:cNvPr id="186" name="Google Shape;186;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87" name="Google Shape;187;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Documentation Sample</a:t>
            </a:r>
            <a:endParaRPr/>
          </a:p>
        </p:txBody>
      </p:sp>
      <p:sp>
        <p:nvSpPr>
          <p:cNvPr id="194" name="Google Shape;194;p24"/>
          <p:cNvSpPr txBox="1"/>
          <p:nvPr>
            <p:ph idx="1" type="body"/>
          </p:nvPr>
        </p:nvSpPr>
        <p:spPr>
          <a:xfrm>
            <a:off x="304800" y="1295400"/>
            <a:ext cx="8540750" cy="4498975"/>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Documentation should include:</a:t>
            </a:r>
            <a:endParaRPr/>
          </a:p>
          <a:p>
            <a:pPr indent="-285750" lvl="1" marL="742950" rtl="0" algn="l">
              <a:lnSpc>
                <a:spcPct val="90000"/>
              </a:lnSpc>
              <a:spcBef>
                <a:spcPts val="560"/>
              </a:spcBef>
              <a:spcAft>
                <a:spcPts val="0"/>
              </a:spcAft>
              <a:buClr>
                <a:schemeClr val="dk1"/>
              </a:buClr>
              <a:buSzPts val="2800"/>
              <a:buChar char="–"/>
            </a:pPr>
            <a:r>
              <a:rPr lang="en-US"/>
              <a:t> Record drug, dose, route, site, and time on MAR</a:t>
            </a:r>
            <a:endParaRPr/>
          </a:p>
          <a:p>
            <a:pPr indent="-285750" lvl="1" marL="742950" rtl="0" algn="l">
              <a:lnSpc>
                <a:spcPct val="90000"/>
              </a:lnSpc>
              <a:spcBef>
                <a:spcPts val="560"/>
              </a:spcBef>
              <a:spcAft>
                <a:spcPts val="0"/>
              </a:spcAft>
              <a:buClr>
                <a:schemeClr val="dk1"/>
              </a:buClr>
              <a:buSzPts val="2800"/>
              <a:buChar char="–"/>
            </a:pPr>
            <a:r>
              <a:rPr lang="en-US"/>
              <a:t> Sign MAR with name and title</a:t>
            </a:r>
            <a:endParaRPr/>
          </a:p>
          <a:p>
            <a:pPr indent="-285750" lvl="1" marL="742950" rtl="0" algn="l">
              <a:lnSpc>
                <a:spcPct val="90000"/>
              </a:lnSpc>
              <a:spcBef>
                <a:spcPts val="560"/>
              </a:spcBef>
              <a:spcAft>
                <a:spcPts val="0"/>
              </a:spcAft>
              <a:buClr>
                <a:schemeClr val="dk1"/>
              </a:buClr>
              <a:buSzPts val="2800"/>
              <a:buChar char="–"/>
            </a:pPr>
            <a:r>
              <a:rPr lang="en-US"/>
              <a:t> Record site of injection and appearance of skin</a:t>
            </a:r>
            <a:endParaRPr/>
          </a:p>
          <a:p>
            <a:pPr indent="-285750" lvl="1" marL="742950" rtl="0" algn="l">
              <a:lnSpc>
                <a:spcPct val="90000"/>
              </a:lnSpc>
              <a:spcBef>
                <a:spcPts val="560"/>
              </a:spcBef>
              <a:spcAft>
                <a:spcPts val="0"/>
              </a:spcAft>
              <a:buClr>
                <a:schemeClr val="dk1"/>
              </a:buClr>
              <a:buSzPts val="2800"/>
              <a:buChar char="–"/>
            </a:pPr>
            <a:r>
              <a:rPr lang="en-US"/>
              <a:t> Record patient teaching, validation of understanding, and patient’s response to medication</a:t>
            </a:r>
            <a:endParaRPr/>
          </a:p>
          <a:p>
            <a:pPr indent="-285750" lvl="1" marL="742950" rtl="0" algn="l">
              <a:lnSpc>
                <a:spcPct val="90000"/>
              </a:lnSpc>
              <a:spcBef>
                <a:spcPts val="560"/>
              </a:spcBef>
              <a:spcAft>
                <a:spcPts val="0"/>
              </a:spcAft>
              <a:buClr>
                <a:schemeClr val="dk1"/>
              </a:buClr>
              <a:buSzPts val="2800"/>
              <a:buChar char="–"/>
            </a:pPr>
            <a:r>
              <a:rPr i="1" lang="en-US"/>
              <a:t>If there are adverse effects, document them and report to provider</a:t>
            </a:r>
            <a:endParaRPr/>
          </a:p>
        </p:txBody>
      </p:sp>
      <p:sp>
        <p:nvSpPr>
          <p:cNvPr id="195" name="Google Shape;195;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96" name="Google Shape;196;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202" name="Google Shape;202;p2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3" name="Google Shape;203;p2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What is an intradermal injection?</a:t>
            </a:r>
            <a:endParaRPr/>
          </a:p>
        </p:txBody>
      </p:sp>
      <p:sp>
        <p:nvSpPr>
          <p:cNvPr id="103" name="Google Shape;103;p14"/>
          <p:cNvSpPr txBox="1"/>
          <p:nvPr>
            <p:ph idx="1" type="body"/>
          </p:nvPr>
        </p:nvSpPr>
        <p:spPr>
          <a:xfrm>
            <a:off x="457200" y="2209800"/>
            <a:ext cx="8229600" cy="3581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Considered a parenteral route</a:t>
            </a:r>
            <a:endParaRPr/>
          </a:p>
          <a:p>
            <a:pPr indent="-342900" lvl="0" marL="342900" rtl="0" algn="l">
              <a:spcBef>
                <a:spcPts val="640"/>
              </a:spcBef>
              <a:spcAft>
                <a:spcPts val="0"/>
              </a:spcAft>
              <a:buClr>
                <a:schemeClr val="dk1"/>
              </a:buClr>
              <a:buSzPts val="3200"/>
              <a:buChar char="•"/>
            </a:pPr>
            <a:r>
              <a:rPr lang="en-US"/>
              <a:t>Between the epidermis and dermis layer of the skin</a:t>
            </a:r>
            <a:endParaRPr/>
          </a:p>
          <a:p>
            <a:pPr indent="-285750" lvl="1" marL="742950" rtl="0" algn="l">
              <a:spcBef>
                <a:spcPts val="560"/>
              </a:spcBef>
              <a:spcAft>
                <a:spcPts val="0"/>
              </a:spcAft>
              <a:buClr>
                <a:schemeClr val="dk1"/>
              </a:buClr>
              <a:buSzPts val="2800"/>
              <a:buChar char="–"/>
            </a:pPr>
            <a:r>
              <a:rPr lang="en-US"/>
              <a:t>Medication ends up in the top of the dermis</a:t>
            </a:r>
            <a:endParaRPr/>
          </a:p>
          <a:p>
            <a:pPr indent="-342900" lvl="0" marL="342900" rtl="0" algn="l">
              <a:spcBef>
                <a:spcPts val="640"/>
              </a:spcBef>
              <a:spcAft>
                <a:spcPts val="0"/>
              </a:spcAft>
              <a:buClr>
                <a:schemeClr val="dk1"/>
              </a:buClr>
              <a:buSzPts val="3200"/>
              <a:buChar char="•"/>
            </a:pPr>
            <a:r>
              <a:rPr lang="en-US"/>
              <a:t>Has the longest absorption time compared to other injections</a:t>
            </a:r>
            <a:endParaRPr/>
          </a:p>
        </p:txBody>
      </p:sp>
      <p:sp>
        <p:nvSpPr>
          <p:cNvPr id="104" name="Google Shape;104;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05" name="Google Shape;105;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What do we use intradermal for?</a:t>
            </a:r>
            <a:endParaRPr/>
          </a:p>
        </p:txBody>
      </p:sp>
      <p:sp>
        <p:nvSpPr>
          <p:cNvPr id="112" name="Google Shape;112;p15"/>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Sensitivity tests</a:t>
            </a:r>
            <a:endParaRPr/>
          </a:p>
          <a:p>
            <a:pPr indent="-285750" lvl="1" marL="742950" rtl="0" algn="l">
              <a:lnSpc>
                <a:spcPct val="90000"/>
              </a:lnSpc>
              <a:spcBef>
                <a:spcPts val="560"/>
              </a:spcBef>
              <a:spcAft>
                <a:spcPts val="0"/>
              </a:spcAft>
              <a:buClr>
                <a:schemeClr val="dk1"/>
              </a:buClr>
              <a:buSzPts val="2800"/>
              <a:buChar char="–"/>
            </a:pPr>
            <a:r>
              <a:rPr lang="en-US"/>
              <a:t>Tuberculin for Tuberculosis testing</a:t>
            </a:r>
            <a:endParaRPr/>
          </a:p>
          <a:p>
            <a:pPr indent="-285750" lvl="1" marL="742950" rtl="0" algn="l">
              <a:lnSpc>
                <a:spcPct val="90000"/>
              </a:lnSpc>
              <a:spcBef>
                <a:spcPts val="560"/>
              </a:spcBef>
              <a:spcAft>
                <a:spcPts val="0"/>
              </a:spcAft>
              <a:buClr>
                <a:schemeClr val="dk1"/>
              </a:buClr>
              <a:buSzPts val="2800"/>
              <a:buChar char="–"/>
            </a:pPr>
            <a:r>
              <a:rPr lang="en-US"/>
              <a:t>Allergy testing</a:t>
            </a:r>
            <a:endParaRPr/>
          </a:p>
          <a:p>
            <a:pPr indent="-342900" lvl="0" marL="342900" rtl="0" algn="l">
              <a:lnSpc>
                <a:spcPct val="90000"/>
              </a:lnSpc>
              <a:spcBef>
                <a:spcPts val="640"/>
              </a:spcBef>
              <a:spcAft>
                <a:spcPts val="0"/>
              </a:spcAft>
              <a:buClr>
                <a:schemeClr val="dk1"/>
              </a:buClr>
              <a:buSzPts val="3200"/>
              <a:buChar char="•"/>
            </a:pPr>
            <a:r>
              <a:rPr lang="en-US"/>
              <a:t>Local anesthetic</a:t>
            </a:r>
            <a:endParaRPr/>
          </a:p>
          <a:p>
            <a:pPr indent="-107950" lvl="1" marL="742950" rtl="0" algn="l">
              <a:lnSpc>
                <a:spcPct val="90000"/>
              </a:lnSpc>
              <a:spcBef>
                <a:spcPts val="560"/>
              </a:spcBef>
              <a:spcAft>
                <a:spcPts val="0"/>
              </a:spcAft>
              <a:buClr>
                <a:schemeClr val="dk1"/>
              </a:buClr>
              <a:buSzPts val="2800"/>
              <a:buNone/>
            </a:pPr>
            <a:r>
              <a:t/>
            </a:r>
            <a:endParaRPr/>
          </a:p>
        </p:txBody>
      </p:sp>
      <p:sp>
        <p:nvSpPr>
          <p:cNvPr id="113" name="Google Shape;113;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14" name="Google Shape;114;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Sites for Intradermal Testing</a:t>
            </a:r>
            <a:endParaRPr/>
          </a:p>
        </p:txBody>
      </p:sp>
      <p:sp>
        <p:nvSpPr>
          <p:cNvPr id="121" name="Google Shape;121;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Inner aspect of the anterior forearm</a:t>
            </a:r>
            <a:endParaRPr/>
          </a:p>
          <a:p>
            <a:pPr indent="-342900" lvl="0" marL="342900" rtl="0" algn="l">
              <a:spcBef>
                <a:spcPts val="640"/>
              </a:spcBef>
              <a:spcAft>
                <a:spcPts val="0"/>
              </a:spcAft>
              <a:buClr>
                <a:schemeClr val="dk1"/>
              </a:buClr>
              <a:buSzPts val="3200"/>
              <a:buChar char="•"/>
            </a:pPr>
            <a:r>
              <a:rPr lang="en-US"/>
              <a:t>Upper back</a:t>
            </a:r>
            <a:endParaRPr/>
          </a:p>
          <a:p>
            <a:pPr indent="-342900" lvl="0" marL="342900" rtl="0" algn="l">
              <a:spcBef>
                <a:spcPts val="640"/>
              </a:spcBef>
              <a:spcAft>
                <a:spcPts val="0"/>
              </a:spcAft>
              <a:buClr>
                <a:schemeClr val="dk1"/>
              </a:buClr>
              <a:buSzPts val="3200"/>
              <a:buChar char="•"/>
            </a:pPr>
            <a:r>
              <a:rPr lang="en-US"/>
              <a:t>Areas must be:</a:t>
            </a:r>
            <a:endParaRPr/>
          </a:p>
          <a:p>
            <a:pPr indent="-285750" lvl="1" marL="742950" rtl="0" algn="l">
              <a:spcBef>
                <a:spcPts val="560"/>
              </a:spcBef>
              <a:spcAft>
                <a:spcPts val="0"/>
              </a:spcAft>
              <a:buClr>
                <a:schemeClr val="dk1"/>
              </a:buClr>
              <a:buSzPts val="2800"/>
              <a:buChar char="–"/>
            </a:pPr>
            <a:r>
              <a:rPr lang="en-US"/>
              <a:t>Clean</a:t>
            </a:r>
            <a:endParaRPr/>
          </a:p>
          <a:p>
            <a:pPr indent="-285750" lvl="1" marL="742950" rtl="0" algn="l">
              <a:spcBef>
                <a:spcPts val="560"/>
              </a:spcBef>
              <a:spcAft>
                <a:spcPts val="0"/>
              </a:spcAft>
              <a:buClr>
                <a:schemeClr val="dk1"/>
              </a:buClr>
              <a:buSzPts val="2800"/>
              <a:buChar char="–"/>
            </a:pPr>
            <a:r>
              <a:rPr lang="en-US"/>
              <a:t>Hairless</a:t>
            </a:r>
            <a:endParaRPr/>
          </a:p>
          <a:p>
            <a:pPr indent="-285750" lvl="1" marL="742950" rtl="0" algn="l">
              <a:spcBef>
                <a:spcPts val="560"/>
              </a:spcBef>
              <a:spcAft>
                <a:spcPts val="0"/>
              </a:spcAft>
              <a:buClr>
                <a:schemeClr val="dk1"/>
              </a:buClr>
              <a:buSzPts val="2800"/>
              <a:buChar char="–"/>
            </a:pPr>
            <a:r>
              <a:rPr lang="en-US"/>
              <a:t>Free of lesions, swelling</a:t>
            </a:r>
            <a:endParaRPr/>
          </a:p>
          <a:p>
            <a:pPr indent="-285750" lvl="1" marL="742950" rtl="0" algn="l">
              <a:spcBef>
                <a:spcPts val="560"/>
              </a:spcBef>
              <a:spcAft>
                <a:spcPts val="0"/>
              </a:spcAft>
              <a:buClr>
                <a:schemeClr val="dk1"/>
              </a:buClr>
              <a:buSzPts val="2800"/>
              <a:buChar char="–"/>
            </a:pPr>
            <a:r>
              <a:rPr lang="en-US"/>
              <a:t>Lightly pigmented</a:t>
            </a:r>
            <a:endParaRPr/>
          </a:p>
        </p:txBody>
      </p:sp>
      <p:sp>
        <p:nvSpPr>
          <p:cNvPr id="122" name="Google Shape;122;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23" name="Google Shape;123;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Supplies Needed</a:t>
            </a:r>
            <a:endParaRPr/>
          </a:p>
        </p:txBody>
      </p:sp>
      <p:sp>
        <p:nvSpPr>
          <p:cNvPr id="130" name="Google Shape;130;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960"/>
              <a:buChar char="•"/>
            </a:pPr>
            <a:r>
              <a:rPr lang="en-US" sz="2960"/>
              <a:t>Medication Administration Record/Order</a:t>
            </a:r>
            <a:endParaRPr/>
          </a:p>
          <a:p>
            <a:pPr indent="-342900" lvl="0" marL="342900" rtl="0" algn="l">
              <a:lnSpc>
                <a:spcPct val="90000"/>
              </a:lnSpc>
              <a:spcBef>
                <a:spcPts val="592"/>
              </a:spcBef>
              <a:spcAft>
                <a:spcPts val="0"/>
              </a:spcAft>
              <a:buClr>
                <a:schemeClr val="dk1"/>
              </a:buClr>
              <a:buSzPts val="2960"/>
              <a:buChar char="•"/>
            </a:pPr>
            <a:r>
              <a:rPr lang="en-US" sz="2960"/>
              <a:t>Intradermal Syringe</a:t>
            </a:r>
            <a:endParaRPr/>
          </a:p>
          <a:p>
            <a:pPr indent="-285750" lvl="1" marL="742950" rtl="0" algn="l">
              <a:lnSpc>
                <a:spcPct val="90000"/>
              </a:lnSpc>
              <a:spcBef>
                <a:spcPts val="518"/>
              </a:spcBef>
              <a:spcAft>
                <a:spcPts val="0"/>
              </a:spcAft>
              <a:buClr>
                <a:schemeClr val="dk1"/>
              </a:buClr>
              <a:buSzPts val="2590"/>
              <a:buChar char="–"/>
            </a:pPr>
            <a:r>
              <a:rPr lang="en-US" sz="2590"/>
              <a:t>3/8 to 5/8 inch , 25 to 27 gauge needle</a:t>
            </a:r>
            <a:endParaRPr/>
          </a:p>
          <a:p>
            <a:pPr indent="-285750" lvl="1" marL="742950" rtl="0" algn="l">
              <a:lnSpc>
                <a:spcPct val="90000"/>
              </a:lnSpc>
              <a:spcBef>
                <a:spcPts val="518"/>
              </a:spcBef>
              <a:spcAft>
                <a:spcPts val="0"/>
              </a:spcAft>
              <a:buClr>
                <a:schemeClr val="dk1"/>
              </a:buClr>
              <a:buSzPts val="2590"/>
              <a:buChar char="–"/>
            </a:pPr>
            <a:r>
              <a:rPr lang="en-US" sz="2590"/>
              <a:t>1mL or smaller</a:t>
            </a:r>
            <a:endParaRPr/>
          </a:p>
          <a:p>
            <a:pPr indent="-342900" lvl="0" marL="342900" rtl="0" algn="l">
              <a:lnSpc>
                <a:spcPct val="90000"/>
              </a:lnSpc>
              <a:spcBef>
                <a:spcPts val="592"/>
              </a:spcBef>
              <a:spcAft>
                <a:spcPts val="0"/>
              </a:spcAft>
              <a:buClr>
                <a:schemeClr val="dk1"/>
              </a:buClr>
              <a:buSzPts val="2960"/>
              <a:buChar char="•"/>
            </a:pPr>
            <a:r>
              <a:rPr lang="en-US" sz="2960"/>
              <a:t>Medication </a:t>
            </a:r>
            <a:endParaRPr/>
          </a:p>
          <a:p>
            <a:pPr indent="-342900" lvl="0" marL="342900" rtl="0" algn="l">
              <a:lnSpc>
                <a:spcPct val="90000"/>
              </a:lnSpc>
              <a:spcBef>
                <a:spcPts val="592"/>
              </a:spcBef>
              <a:spcAft>
                <a:spcPts val="0"/>
              </a:spcAft>
              <a:buClr>
                <a:schemeClr val="dk1"/>
              </a:buClr>
              <a:buSzPts val="2960"/>
              <a:buChar char="•"/>
            </a:pPr>
            <a:r>
              <a:rPr lang="en-US" sz="2960"/>
              <a:t>Alcohol Swabs</a:t>
            </a:r>
            <a:endParaRPr/>
          </a:p>
          <a:p>
            <a:pPr indent="-342900" lvl="0" marL="342900" rtl="0" algn="l">
              <a:lnSpc>
                <a:spcPct val="90000"/>
              </a:lnSpc>
              <a:spcBef>
                <a:spcPts val="592"/>
              </a:spcBef>
              <a:spcAft>
                <a:spcPts val="0"/>
              </a:spcAft>
              <a:buClr>
                <a:schemeClr val="dk1"/>
              </a:buClr>
              <a:buSzPts val="2960"/>
              <a:buChar char="•"/>
            </a:pPr>
            <a:r>
              <a:rPr lang="en-US" sz="2960"/>
              <a:t>Clean gloves</a:t>
            </a:r>
            <a:endParaRPr/>
          </a:p>
          <a:p>
            <a:pPr indent="-342900" lvl="0" marL="342900" rtl="0" algn="l">
              <a:lnSpc>
                <a:spcPct val="90000"/>
              </a:lnSpc>
              <a:spcBef>
                <a:spcPts val="592"/>
              </a:spcBef>
              <a:spcAft>
                <a:spcPts val="0"/>
              </a:spcAft>
              <a:buClr>
                <a:schemeClr val="dk1"/>
              </a:buClr>
              <a:buSzPts val="2960"/>
              <a:buChar char="•"/>
            </a:pPr>
            <a:r>
              <a:rPr lang="en-US" sz="2960"/>
              <a:t>Sharps Container</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Completing the Rights of Administration</a:t>
            </a:r>
            <a:endParaRPr/>
          </a:p>
        </p:txBody>
      </p:sp>
      <p:sp>
        <p:nvSpPr>
          <p:cNvPr id="139" name="Google Shape;139;p18"/>
          <p:cNvSpPr txBox="1"/>
          <p:nvPr>
            <p:ph idx="1" type="body"/>
          </p:nvPr>
        </p:nvSpPr>
        <p:spPr>
          <a:xfrm>
            <a:off x="457200" y="2133600"/>
            <a:ext cx="8229600" cy="31242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960"/>
              <a:buChar char="•"/>
            </a:pPr>
            <a:r>
              <a:rPr lang="en-US" sz="2960"/>
              <a:t>Right patient</a:t>
            </a:r>
            <a:endParaRPr/>
          </a:p>
          <a:p>
            <a:pPr indent="-342900" lvl="0" marL="342900" rtl="0" algn="l">
              <a:lnSpc>
                <a:spcPct val="90000"/>
              </a:lnSpc>
              <a:spcBef>
                <a:spcPts val="592"/>
              </a:spcBef>
              <a:spcAft>
                <a:spcPts val="0"/>
              </a:spcAft>
              <a:buClr>
                <a:schemeClr val="dk1"/>
              </a:buClr>
              <a:buSzPts val="2960"/>
              <a:buChar char="•"/>
            </a:pPr>
            <a:r>
              <a:rPr lang="en-US" sz="2960"/>
              <a:t>Right medication</a:t>
            </a:r>
            <a:endParaRPr/>
          </a:p>
          <a:p>
            <a:pPr indent="-342900" lvl="0" marL="342900" rtl="0" algn="l">
              <a:lnSpc>
                <a:spcPct val="90000"/>
              </a:lnSpc>
              <a:spcBef>
                <a:spcPts val="592"/>
              </a:spcBef>
              <a:spcAft>
                <a:spcPts val="0"/>
              </a:spcAft>
              <a:buClr>
                <a:schemeClr val="dk1"/>
              </a:buClr>
              <a:buSzPts val="2960"/>
              <a:buChar char="•"/>
            </a:pPr>
            <a:r>
              <a:rPr lang="en-US" sz="2960"/>
              <a:t>Right dose</a:t>
            </a:r>
            <a:endParaRPr/>
          </a:p>
          <a:p>
            <a:pPr indent="-342900" lvl="0" marL="342900" rtl="0" algn="l">
              <a:lnSpc>
                <a:spcPct val="90000"/>
              </a:lnSpc>
              <a:spcBef>
                <a:spcPts val="592"/>
              </a:spcBef>
              <a:spcAft>
                <a:spcPts val="0"/>
              </a:spcAft>
              <a:buClr>
                <a:schemeClr val="dk1"/>
              </a:buClr>
              <a:buSzPts val="2960"/>
              <a:buChar char="•"/>
            </a:pPr>
            <a:r>
              <a:rPr lang="en-US" sz="2960"/>
              <a:t>Right route</a:t>
            </a:r>
            <a:endParaRPr/>
          </a:p>
          <a:p>
            <a:pPr indent="-342900" lvl="0" marL="342900" rtl="0" algn="l">
              <a:lnSpc>
                <a:spcPct val="90000"/>
              </a:lnSpc>
              <a:spcBef>
                <a:spcPts val="592"/>
              </a:spcBef>
              <a:spcAft>
                <a:spcPts val="0"/>
              </a:spcAft>
              <a:buClr>
                <a:schemeClr val="dk1"/>
              </a:buClr>
              <a:buSzPts val="2960"/>
              <a:buChar char="•"/>
            </a:pPr>
            <a:r>
              <a:rPr lang="en-US" sz="2960"/>
              <a:t>Right time</a:t>
            </a:r>
            <a:endParaRPr/>
          </a:p>
          <a:p>
            <a:pPr indent="-342900" lvl="0" marL="342900" rtl="0" algn="l">
              <a:lnSpc>
                <a:spcPct val="90000"/>
              </a:lnSpc>
              <a:spcBef>
                <a:spcPts val="592"/>
              </a:spcBef>
              <a:spcAft>
                <a:spcPts val="0"/>
              </a:spcAft>
              <a:buClr>
                <a:schemeClr val="dk1"/>
              </a:buClr>
              <a:buSzPts val="2960"/>
              <a:buChar char="•"/>
            </a:pPr>
            <a:r>
              <a:rPr lang="en-US" sz="2960"/>
              <a:t>Right documentation</a:t>
            </a:r>
            <a:endParaRPr/>
          </a:p>
          <a:p>
            <a:pPr indent="0" lvl="0" marL="0" rtl="0" algn="l">
              <a:lnSpc>
                <a:spcPct val="90000"/>
              </a:lnSpc>
              <a:spcBef>
                <a:spcPts val="592"/>
              </a:spcBef>
              <a:spcAft>
                <a:spcPts val="0"/>
              </a:spcAft>
              <a:buClr>
                <a:schemeClr val="dk1"/>
              </a:buClr>
              <a:buSzPts val="2960"/>
              <a:buNone/>
            </a:pPr>
            <a:r>
              <a:t/>
            </a:r>
            <a:endParaRPr sz="2960"/>
          </a:p>
        </p:txBody>
      </p:sp>
      <p:sp>
        <p:nvSpPr>
          <p:cNvPr id="140" name="Google Shape;140;p18"/>
          <p:cNvSpPr/>
          <p:nvPr/>
        </p:nvSpPr>
        <p:spPr>
          <a:xfrm>
            <a:off x="2528990" y="5257800"/>
            <a:ext cx="4123501"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5400" u="none" cap="none" strike="noStrike">
                <a:solidFill>
                  <a:srgbClr val="DF322D"/>
                </a:solidFill>
                <a:latin typeface="Calibri"/>
                <a:ea typeface="Calibri"/>
                <a:cs typeface="Calibri"/>
                <a:sym typeface="Calibri"/>
              </a:rPr>
              <a:t>Three times!!</a:t>
            </a:r>
            <a:endParaRPr/>
          </a:p>
        </p:txBody>
      </p:sp>
      <p:sp>
        <p:nvSpPr>
          <p:cNvPr id="141" name="Google Shape;141;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42" name="Google Shape;14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Drawing Up the Medication</a:t>
            </a:r>
            <a:endParaRPr/>
          </a:p>
        </p:txBody>
      </p:sp>
      <p:sp>
        <p:nvSpPr>
          <p:cNvPr id="149" name="Google Shape;149;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Perform hand hygiene</a:t>
            </a:r>
            <a:endParaRPr/>
          </a:p>
          <a:p>
            <a:pPr indent="-342900" lvl="0" marL="342900" rtl="0" algn="l">
              <a:lnSpc>
                <a:spcPct val="80000"/>
              </a:lnSpc>
              <a:spcBef>
                <a:spcPts val="592"/>
              </a:spcBef>
              <a:spcAft>
                <a:spcPts val="0"/>
              </a:spcAft>
              <a:buClr>
                <a:schemeClr val="dk1"/>
              </a:buClr>
              <a:buSzPts val="2960"/>
              <a:buChar char="•"/>
            </a:pPr>
            <a:r>
              <a:rPr lang="en-US" sz="2960"/>
              <a:t>After verifying correct medication, swab top of vial with alcohol</a:t>
            </a:r>
            <a:endParaRPr/>
          </a:p>
          <a:p>
            <a:pPr indent="-342900" lvl="0" marL="342900" rtl="0" algn="l">
              <a:lnSpc>
                <a:spcPct val="80000"/>
              </a:lnSpc>
              <a:spcBef>
                <a:spcPts val="592"/>
              </a:spcBef>
              <a:spcAft>
                <a:spcPts val="0"/>
              </a:spcAft>
              <a:buClr>
                <a:schemeClr val="dk1"/>
              </a:buClr>
              <a:buSzPts val="2960"/>
              <a:buChar char="•"/>
            </a:pPr>
            <a:r>
              <a:rPr lang="en-US" sz="2960"/>
              <a:t>Uncap needle</a:t>
            </a:r>
            <a:endParaRPr/>
          </a:p>
          <a:p>
            <a:pPr indent="-285750" lvl="1" marL="742950" rtl="0" algn="l">
              <a:lnSpc>
                <a:spcPct val="80000"/>
              </a:lnSpc>
              <a:spcBef>
                <a:spcPts val="518"/>
              </a:spcBef>
              <a:spcAft>
                <a:spcPts val="0"/>
              </a:spcAft>
              <a:buClr>
                <a:schemeClr val="dk1"/>
              </a:buClr>
              <a:buSzPts val="2590"/>
              <a:buChar char="–"/>
            </a:pPr>
            <a:r>
              <a:rPr lang="en-US" sz="2590"/>
              <a:t>Keep needle sterile </a:t>
            </a:r>
            <a:endParaRPr/>
          </a:p>
          <a:p>
            <a:pPr indent="-342900" lvl="0" marL="342900" rtl="0" algn="l">
              <a:lnSpc>
                <a:spcPct val="80000"/>
              </a:lnSpc>
              <a:spcBef>
                <a:spcPts val="592"/>
              </a:spcBef>
              <a:spcAft>
                <a:spcPts val="0"/>
              </a:spcAft>
              <a:buClr>
                <a:schemeClr val="dk1"/>
              </a:buClr>
              <a:buSzPts val="2960"/>
              <a:buChar char="•"/>
            </a:pPr>
            <a:r>
              <a:rPr lang="en-US" sz="2960"/>
              <a:t>Insert needle into top of vial</a:t>
            </a:r>
            <a:endParaRPr/>
          </a:p>
          <a:p>
            <a:pPr indent="-342900" lvl="0" marL="342900" rtl="0" algn="l">
              <a:lnSpc>
                <a:spcPct val="80000"/>
              </a:lnSpc>
              <a:spcBef>
                <a:spcPts val="592"/>
              </a:spcBef>
              <a:spcAft>
                <a:spcPts val="0"/>
              </a:spcAft>
              <a:buClr>
                <a:schemeClr val="dk1"/>
              </a:buClr>
              <a:buSzPts val="2960"/>
              <a:buChar char="•"/>
            </a:pPr>
            <a:r>
              <a:rPr lang="en-US" sz="2960"/>
              <a:t>Invert</a:t>
            </a:r>
            <a:endParaRPr/>
          </a:p>
          <a:p>
            <a:pPr indent="-342900" lvl="0" marL="342900" rtl="0" algn="l">
              <a:lnSpc>
                <a:spcPct val="80000"/>
              </a:lnSpc>
              <a:spcBef>
                <a:spcPts val="592"/>
              </a:spcBef>
              <a:spcAft>
                <a:spcPts val="0"/>
              </a:spcAft>
              <a:buClr>
                <a:schemeClr val="dk1"/>
              </a:buClr>
              <a:buSzPts val="2960"/>
              <a:buChar char="•"/>
            </a:pPr>
            <a:r>
              <a:rPr lang="en-US" sz="2960"/>
              <a:t>Remove medication </a:t>
            </a:r>
            <a:endParaRPr/>
          </a:p>
          <a:p>
            <a:pPr indent="-342900" lvl="0" marL="342900" rtl="0" algn="l">
              <a:lnSpc>
                <a:spcPct val="80000"/>
              </a:lnSpc>
              <a:spcBef>
                <a:spcPts val="592"/>
              </a:spcBef>
              <a:spcAft>
                <a:spcPts val="0"/>
              </a:spcAft>
              <a:buClr>
                <a:schemeClr val="dk1"/>
              </a:buClr>
              <a:buSzPts val="2960"/>
              <a:buChar char="•"/>
            </a:pPr>
            <a:r>
              <a:rPr lang="en-US" sz="2960"/>
              <a:t>Recap using a one handed scoop method</a:t>
            </a:r>
            <a:endParaRPr/>
          </a:p>
        </p:txBody>
      </p:sp>
      <p:sp>
        <p:nvSpPr>
          <p:cNvPr id="150" name="Google Shape;150;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51" name="Google Shape;15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Patient</a:t>
            </a:r>
            <a:endParaRPr/>
          </a:p>
        </p:txBody>
      </p:sp>
      <p:sp>
        <p:nvSpPr>
          <p:cNvPr id="158" name="Google Shape;158;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Introduce self</a:t>
            </a:r>
            <a:endParaRPr/>
          </a:p>
          <a:p>
            <a:pPr indent="-342900" lvl="0" marL="342900" rtl="0" algn="l">
              <a:spcBef>
                <a:spcPts val="640"/>
              </a:spcBef>
              <a:spcAft>
                <a:spcPts val="0"/>
              </a:spcAft>
              <a:buClr>
                <a:schemeClr val="dk1"/>
              </a:buClr>
              <a:buSzPts val="3200"/>
              <a:buChar char="•"/>
            </a:pPr>
            <a:r>
              <a:rPr lang="en-US"/>
              <a:t>Provide for privacy</a:t>
            </a:r>
            <a:endParaRPr/>
          </a:p>
          <a:p>
            <a:pPr indent="-342900" lvl="0" marL="342900" rtl="0" algn="l">
              <a:spcBef>
                <a:spcPts val="640"/>
              </a:spcBef>
              <a:spcAft>
                <a:spcPts val="0"/>
              </a:spcAft>
              <a:buClr>
                <a:schemeClr val="dk1"/>
              </a:buClr>
              <a:buSzPts val="3200"/>
              <a:buChar char="•"/>
            </a:pPr>
            <a:r>
              <a:rPr lang="en-US"/>
              <a:t>Perform hand hygiene</a:t>
            </a:r>
            <a:endParaRPr/>
          </a:p>
          <a:p>
            <a:pPr indent="-342900" lvl="0" marL="342900" rtl="0" algn="l">
              <a:spcBef>
                <a:spcPts val="640"/>
              </a:spcBef>
              <a:spcAft>
                <a:spcPts val="0"/>
              </a:spcAft>
              <a:buClr>
                <a:schemeClr val="dk1"/>
              </a:buClr>
              <a:buSzPts val="3200"/>
              <a:buChar char="•"/>
            </a:pPr>
            <a:r>
              <a:rPr lang="en-US"/>
              <a:t>Identify patient using two identifiers</a:t>
            </a:r>
            <a:endParaRPr/>
          </a:p>
          <a:p>
            <a:pPr indent="-342900" lvl="0" marL="342900" rtl="0" algn="l">
              <a:spcBef>
                <a:spcPts val="640"/>
              </a:spcBef>
              <a:spcAft>
                <a:spcPts val="0"/>
              </a:spcAft>
              <a:buClr>
                <a:schemeClr val="dk1"/>
              </a:buClr>
              <a:buSzPts val="3200"/>
              <a:buChar char="•"/>
            </a:pPr>
            <a:r>
              <a:rPr lang="en-US"/>
              <a:t>Verify any allergies</a:t>
            </a:r>
            <a:endParaRPr/>
          </a:p>
          <a:p>
            <a:pPr indent="-342900" lvl="0" marL="342900" rtl="0" algn="l">
              <a:spcBef>
                <a:spcPts val="640"/>
              </a:spcBef>
              <a:spcAft>
                <a:spcPts val="0"/>
              </a:spcAft>
              <a:buClr>
                <a:schemeClr val="dk1"/>
              </a:buClr>
              <a:buSzPts val="3200"/>
              <a:buChar char="•"/>
            </a:pPr>
            <a:r>
              <a:rPr lang="en-US"/>
              <a:t>Discuss purpose of medication and allow patient to ask questions</a:t>
            </a:r>
            <a:endParaRPr/>
          </a:p>
        </p:txBody>
      </p:sp>
      <p:sp>
        <p:nvSpPr>
          <p:cNvPr id="159" name="Google Shape;159;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60" name="Google Shape;16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Site</a:t>
            </a:r>
            <a:endParaRPr/>
          </a:p>
        </p:txBody>
      </p:sp>
      <p:sp>
        <p:nvSpPr>
          <p:cNvPr id="167" name="Google Shape;167;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Apply clean gloves</a:t>
            </a:r>
            <a:endParaRPr/>
          </a:p>
          <a:p>
            <a:pPr indent="-342900" lvl="0" marL="342900" rtl="0" algn="l">
              <a:spcBef>
                <a:spcPts val="640"/>
              </a:spcBef>
              <a:spcAft>
                <a:spcPts val="0"/>
              </a:spcAft>
              <a:buClr>
                <a:schemeClr val="dk1"/>
              </a:buClr>
              <a:buSzPts val="3200"/>
              <a:buChar char="•"/>
            </a:pPr>
            <a:r>
              <a:rPr lang="en-US"/>
              <a:t>Select appropriate site</a:t>
            </a:r>
            <a:endParaRPr/>
          </a:p>
          <a:p>
            <a:pPr indent="-342900" lvl="0" marL="342900" rtl="0" algn="l">
              <a:spcBef>
                <a:spcPts val="640"/>
              </a:spcBef>
              <a:spcAft>
                <a:spcPts val="0"/>
              </a:spcAft>
              <a:buClr>
                <a:schemeClr val="dk1"/>
              </a:buClr>
              <a:buSzPts val="3200"/>
              <a:buChar char="•"/>
            </a:pPr>
            <a:r>
              <a:rPr lang="en-US"/>
              <a:t>Clean site with alcohol swab and allow to dry</a:t>
            </a:r>
            <a:endParaRPr/>
          </a:p>
          <a:p>
            <a:pPr indent="0" lvl="0" marL="0" rtl="0" algn="l">
              <a:spcBef>
                <a:spcPts val="640"/>
              </a:spcBef>
              <a:spcAft>
                <a:spcPts val="0"/>
              </a:spcAft>
              <a:buClr>
                <a:schemeClr val="dk1"/>
              </a:buClr>
              <a:buSzPts val="3200"/>
              <a:buNone/>
            </a:pPr>
            <a:r>
              <a:t/>
            </a:r>
            <a:endParaRPr/>
          </a:p>
        </p:txBody>
      </p:sp>
      <p:sp>
        <p:nvSpPr>
          <p:cNvPr id="168" name="Google Shape;168;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Intradermal Injections</a:t>
            </a:r>
            <a:endParaRPr/>
          </a:p>
        </p:txBody>
      </p:sp>
      <p:sp>
        <p:nvSpPr>
          <p:cNvPr id="169" name="Google Shape;16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