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61" r:id="rId6"/>
    <p:sldId id="267" r:id="rId7"/>
    <p:sldId id="260" r:id="rId8"/>
    <p:sldId id="263" r:id="rId9"/>
    <p:sldId id="265" r:id="rId10"/>
    <p:sldId id="264" r:id="rId11"/>
    <p:sldId id="266" r:id="rId12"/>
    <p:sldId id="268" r:id="rId13"/>
    <p:sldId id="275" r:id="rId14"/>
    <p:sldId id="277" r:id="rId15"/>
    <p:sldId id="274" r:id="rId16"/>
    <p:sldId id="278" r:id="rId17"/>
    <p:sldId id="273" r:id="rId18"/>
    <p:sldId id="269" r:id="rId19"/>
    <p:sldId id="272" r:id="rId20"/>
    <p:sldId id="276" r:id="rId21"/>
    <p:sldId id="282" r:id="rId22"/>
    <p:sldId id="283" r:id="rId23"/>
    <p:sldId id="284" r:id="rId24"/>
    <p:sldId id="287" r:id="rId25"/>
    <p:sldId id="285" r:id="rId26"/>
    <p:sldId id="286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8" autoAdjust="0"/>
    <p:restoredTop sz="93688" autoAdjust="0"/>
  </p:normalViewPr>
  <p:slideViewPr>
    <p:cSldViewPr>
      <p:cViewPr varScale="1">
        <p:scale>
          <a:sx n="105" d="100"/>
          <a:sy n="105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037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85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6141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139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5726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132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7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4924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4696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490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1762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0232C-809D-44C6-BAA7-884D495187D9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A31FE-2157-4348-A32F-6CE95D7E4C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973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600200"/>
            <a:ext cx="7772400" cy="3429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Safe and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Comfortable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Temperatures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and Clothing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for Infants</a:t>
            </a:r>
            <a:endParaRPr lang="en-US" sz="3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452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Arial Narrow" pitchFamily="34" charset="0"/>
              </a:rPr>
              <a:t>Why are infants at greater risk?</a:t>
            </a:r>
          </a:p>
          <a:p>
            <a:r>
              <a:rPr lang="en-US" sz="2800" dirty="0" smtClean="0">
                <a:latin typeface="Arial Narrow" pitchFamily="34" charset="0"/>
              </a:rPr>
              <a:t>They are unable to tell someone they’re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hot/thirsty.</a:t>
            </a:r>
          </a:p>
          <a:p>
            <a:r>
              <a:rPr lang="en-US" sz="2800" dirty="0" smtClean="0">
                <a:latin typeface="Arial Narrow" pitchFamily="34" charset="0"/>
              </a:rPr>
              <a:t>Their temperature-regulating systems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aren’t fully developed.</a:t>
            </a:r>
          </a:p>
          <a:p>
            <a:r>
              <a:rPr lang="en-US" sz="2800" dirty="0" smtClean="0">
                <a:latin typeface="Arial Narrow" pitchFamily="34" charset="0"/>
              </a:rPr>
              <a:t>They have fewer sweat </a:t>
            </a:r>
            <a:r>
              <a:rPr lang="en-US" sz="2800" dirty="0">
                <a:latin typeface="Arial Narrow" pitchFamily="34" charset="0"/>
              </a:rPr>
              <a:t>glands than </a:t>
            </a:r>
            <a:r>
              <a:rPr lang="en-US" sz="2800" dirty="0" smtClean="0">
                <a:latin typeface="Arial Narrow" pitchFamily="34" charset="0"/>
              </a:rPr>
              <a:t>adults, so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not as efficient </a:t>
            </a:r>
            <a:r>
              <a:rPr lang="en-US" sz="2800" dirty="0">
                <a:latin typeface="Arial Narrow" pitchFamily="34" charset="0"/>
              </a:rPr>
              <a:t>as adults in keeping </a:t>
            </a:r>
            <a:r>
              <a:rPr lang="en-US" sz="2800" dirty="0" smtClean="0">
                <a:latin typeface="Arial Narrow" pitchFamily="34" charset="0"/>
              </a:rPr>
              <a:t>cool.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10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1371600"/>
            <a:ext cx="8229600" cy="1143000"/>
          </a:xfrm>
        </p:spPr>
        <p:txBody>
          <a:bodyPr/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endParaRPr lang="en-US" sz="3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5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500" b="1" dirty="0" smtClean="0">
                <a:latin typeface="Arial Narrow" pitchFamily="34" charset="0"/>
              </a:rPr>
              <a:t>Precautions:</a:t>
            </a:r>
          </a:p>
          <a:p>
            <a:r>
              <a:rPr lang="en-US" sz="3000" dirty="0" smtClean="0">
                <a:latin typeface="Arial Narrow" pitchFamily="34" charset="0"/>
              </a:rPr>
              <a:t>Keep rooms at a comfortably cool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temperature during the summer.</a:t>
            </a:r>
            <a:endParaRPr lang="en-US" sz="3000" dirty="0" smtClean="0">
              <a:effectLst/>
              <a:latin typeface="Arial Narrow" pitchFamily="34" charset="0"/>
            </a:endParaRPr>
          </a:p>
          <a:p>
            <a:r>
              <a:rPr lang="en-US" sz="3000" dirty="0" smtClean="0">
                <a:latin typeface="Arial Narrow" pitchFamily="34" charset="0"/>
              </a:rPr>
              <a:t>Dress infants in cool clothing </a:t>
            </a:r>
            <a:r>
              <a:rPr lang="en-US" sz="3000" dirty="0" smtClean="0">
                <a:effectLst/>
                <a:latin typeface="Arial Narrow" pitchFamily="34" charset="0"/>
              </a:rPr>
              <a:t>in hot</a:t>
            </a:r>
            <a:br>
              <a:rPr lang="en-US" sz="3000" dirty="0" smtClean="0">
                <a:effectLst/>
                <a:latin typeface="Arial Narrow" pitchFamily="34" charset="0"/>
              </a:rPr>
            </a:br>
            <a:r>
              <a:rPr lang="en-US" sz="3000" dirty="0" smtClean="0">
                <a:effectLst/>
                <a:latin typeface="Arial Narrow" pitchFamily="34" charset="0"/>
              </a:rPr>
              <a:t>summer months. Use wide-brimmed hats</a:t>
            </a:r>
            <a:br>
              <a:rPr lang="en-US" sz="3000" dirty="0" smtClean="0">
                <a:effectLst/>
                <a:latin typeface="Arial Narrow" pitchFamily="34" charset="0"/>
              </a:rPr>
            </a:br>
            <a:r>
              <a:rPr lang="en-US" sz="3000" dirty="0" smtClean="0">
                <a:effectLst/>
                <a:latin typeface="Arial Narrow" pitchFamily="34" charset="0"/>
              </a:rPr>
              <a:t>in light colors if you take infant outside.</a:t>
            </a:r>
          </a:p>
          <a:p>
            <a:r>
              <a:rPr lang="en-US" sz="3000" dirty="0" smtClean="0">
                <a:latin typeface="Arial Narrow" pitchFamily="34" charset="0"/>
              </a:rPr>
              <a:t>Use sunscreen/sunblock on infant if outside.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Avoid outdoors in extreme heat.</a:t>
            </a:r>
          </a:p>
          <a:p>
            <a:r>
              <a:rPr lang="en-US" sz="3000" dirty="0" smtClean="0">
                <a:latin typeface="Arial Narrow" pitchFamily="34" charset="0"/>
              </a:rPr>
              <a:t>Keep the infant hydrated during heat waves. </a:t>
            </a:r>
          </a:p>
          <a:p>
            <a:r>
              <a:rPr lang="en-US" sz="3000" dirty="0" smtClean="0">
                <a:effectLst/>
                <a:latin typeface="Arial Narrow" pitchFamily="34" charset="0"/>
              </a:rPr>
              <a:t>Never leave infant in an unattended car. </a:t>
            </a:r>
            <a:endParaRPr lang="en-US" sz="3000" dirty="0" smtClean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11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143000"/>
          </a:xfrm>
        </p:spPr>
        <p:txBody>
          <a:bodyPr/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endParaRPr lang="en-US" sz="3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67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7526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Danger in the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Unattended Vehicle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049012"/>
            <a:ext cx="754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latin typeface="Arial Narrow" pitchFamily="34" charset="0"/>
              </a:rPr>
              <a:t>Prior to 1990-1992:  </a:t>
            </a:r>
            <a:r>
              <a:rPr lang="en-US" sz="2800" dirty="0">
                <a:latin typeface="Arial Narrow" pitchFamily="34" charset="0"/>
              </a:rPr>
              <a:t>11 known </a:t>
            </a:r>
            <a:r>
              <a:rPr lang="en-US" sz="2800" dirty="0" smtClean="0">
                <a:latin typeface="Arial Narrow" pitchFamily="34" charset="0"/>
              </a:rPr>
              <a:t>deaths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of </a:t>
            </a:r>
            <a:r>
              <a:rPr lang="en-US" sz="2800" dirty="0">
                <a:latin typeface="Arial Narrow" pitchFamily="34" charset="0"/>
              </a:rPr>
              <a:t>children from </a:t>
            </a:r>
            <a:r>
              <a:rPr lang="en-US" sz="2800" dirty="0" smtClean="0">
                <a:latin typeface="Arial Narrow" pitchFamily="34" charset="0"/>
              </a:rPr>
              <a:t>hyperthermia (extreme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heat) in a vehicle.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latin typeface="Arial Narrow" pitchFamily="34" charset="0"/>
              </a:rPr>
              <a:t>1998-2011 close to 500 children died from being inside hot cars. 75% of them were less than 2 years old.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12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657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Stats by Year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1" y="1600200"/>
            <a:ext cx="8448332" cy="469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13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888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Stats by State</a:t>
            </a:r>
            <a:endParaRPr lang="en-US" sz="3800" dirty="0">
              <a:latin typeface="Arial Black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0311" y="1600200"/>
            <a:ext cx="6663378" cy="4525963"/>
          </a:xfrm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14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035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Why the Increase?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2200"/>
            <a:ext cx="8229600" cy="3886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 Narrow" pitchFamily="34" charset="0"/>
              </a:rPr>
              <a:t>Airbags became standard in most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cars by 1998, requiring infants and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children to now sit in back seat.</a:t>
            </a:r>
          </a:p>
          <a:p>
            <a:r>
              <a:rPr lang="en-US" sz="2800" dirty="0" smtClean="0">
                <a:latin typeface="Arial Narrow" pitchFamily="34" charset="0"/>
              </a:rPr>
              <a:t>More than half of the deaths that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occurred were due to the fact that the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caregiver forgot the infant/child was back there.</a:t>
            </a:r>
          </a:p>
          <a:p>
            <a:r>
              <a:rPr lang="en-US" sz="2800" b="1" i="1" dirty="0" smtClean="0">
                <a:latin typeface="Arial Narrow" pitchFamily="34" charset="0"/>
              </a:rPr>
              <a:t>NOTE: </a:t>
            </a:r>
            <a:r>
              <a:rPr lang="en-US" sz="2800" i="1" dirty="0" smtClean="0">
                <a:latin typeface="Arial Narrow" pitchFamily="34" charset="0"/>
              </a:rPr>
              <a:t>This does not imply that we should not</a:t>
            </a:r>
            <a:br>
              <a:rPr lang="en-US" sz="2800" i="1" dirty="0" smtClean="0">
                <a:latin typeface="Arial Narrow" pitchFamily="34" charset="0"/>
              </a:rPr>
            </a:br>
            <a:r>
              <a:rPr lang="en-US" sz="2800" i="1" dirty="0" smtClean="0">
                <a:latin typeface="Arial Narrow" pitchFamily="34" charset="0"/>
              </a:rPr>
              <a:t>have airbags or that children should sit in the front seat.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15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45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Circumstances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Arial Narrow" pitchFamily="34" charset="0"/>
              </a:rPr>
              <a:t>An </a:t>
            </a:r>
            <a:r>
              <a:rPr lang="en-US" sz="2800" dirty="0">
                <a:latin typeface="Arial Narrow" pitchFamily="34" charset="0"/>
              </a:rPr>
              <a:t>examination of media reports about </a:t>
            </a:r>
            <a:r>
              <a:rPr lang="en-US" sz="2800" dirty="0" smtClean="0">
                <a:latin typeface="Arial Narrow" pitchFamily="34" charset="0"/>
              </a:rPr>
              <a:t>the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494 </a:t>
            </a:r>
            <a:r>
              <a:rPr lang="en-US" sz="2800" dirty="0">
                <a:latin typeface="Arial Narrow" pitchFamily="34" charset="0"/>
              </a:rPr>
              <a:t>child vehicular hyperthermia deaths for </a:t>
            </a:r>
            <a:r>
              <a:rPr lang="en-US" sz="2800" dirty="0" smtClean="0">
                <a:latin typeface="Arial Narrow" pitchFamily="34" charset="0"/>
              </a:rPr>
              <a:t>a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thirteen </a:t>
            </a:r>
            <a:r>
              <a:rPr lang="en-US" sz="2800" dirty="0">
                <a:latin typeface="Arial Narrow" pitchFamily="34" charset="0"/>
              </a:rPr>
              <a:t>year period (1998 through 2010) </a:t>
            </a:r>
            <a:r>
              <a:rPr lang="en-US" sz="2800" dirty="0" smtClean="0">
                <a:latin typeface="Arial Narrow" pitchFamily="34" charset="0"/>
              </a:rPr>
              <a:t>shows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the </a:t>
            </a:r>
            <a:r>
              <a:rPr lang="en-US" sz="2800" dirty="0">
                <a:latin typeface="Arial Narrow" pitchFamily="34" charset="0"/>
              </a:rPr>
              <a:t>following circumstances: </a:t>
            </a:r>
          </a:p>
          <a:p>
            <a:pPr marL="579438" lvl="2"/>
            <a:r>
              <a:rPr lang="en-US" sz="2800" dirty="0">
                <a:latin typeface="Arial Narrow" pitchFamily="34" charset="0"/>
              </a:rPr>
              <a:t>51% - child "forgotten" by caregiver (</a:t>
            </a:r>
            <a:r>
              <a:rPr lang="en-US" sz="2800" dirty="0" smtClean="0">
                <a:latin typeface="Arial Narrow" pitchFamily="34" charset="0"/>
              </a:rPr>
              <a:t>253) </a:t>
            </a:r>
            <a:endParaRPr lang="en-US" sz="2800" dirty="0">
              <a:latin typeface="Arial Narrow" pitchFamily="34" charset="0"/>
            </a:endParaRPr>
          </a:p>
          <a:p>
            <a:pPr marL="579438" lvl="2"/>
            <a:r>
              <a:rPr lang="en-US" sz="2800" dirty="0">
                <a:latin typeface="Arial Narrow" pitchFamily="34" charset="0"/>
              </a:rPr>
              <a:t>30% - child playing in unattended vehicle (150) </a:t>
            </a:r>
          </a:p>
          <a:p>
            <a:pPr marL="579438" lvl="2"/>
            <a:r>
              <a:rPr lang="en-US" sz="2800" dirty="0">
                <a:latin typeface="Arial Narrow" pitchFamily="34" charset="0"/>
              </a:rPr>
              <a:t>17% - child intentionally left in vehicle by adult  (86) </a:t>
            </a:r>
          </a:p>
          <a:p>
            <a:pPr marL="579438" lvl="2"/>
            <a:r>
              <a:rPr lang="en-US" sz="2800" dirty="0">
                <a:latin typeface="Arial Narrow" pitchFamily="34" charset="0"/>
              </a:rPr>
              <a:t>1% - circumstances unknown (5)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16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5261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Legal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Implications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 Narrow" pitchFamily="34" charset="0"/>
              </a:rPr>
              <a:t>Although all states have laws </a:t>
            </a:r>
            <a:r>
              <a:rPr lang="en-US" sz="2800" dirty="0" smtClean="0">
                <a:latin typeface="Arial Narrow" pitchFamily="34" charset="0"/>
              </a:rPr>
              <a:t>against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endangering </a:t>
            </a:r>
            <a:r>
              <a:rPr lang="en-US" sz="2800" dirty="0">
                <a:latin typeface="Arial Narrow" pitchFamily="34" charset="0"/>
              </a:rPr>
              <a:t>the welfare of a child, </a:t>
            </a:r>
            <a:r>
              <a:rPr lang="en-US" sz="2800" dirty="0" smtClean="0">
                <a:latin typeface="Arial Narrow" pitchFamily="34" charset="0"/>
              </a:rPr>
              <a:t>only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15 </a:t>
            </a:r>
            <a:r>
              <a:rPr lang="en-US" sz="2800" dirty="0">
                <a:latin typeface="Arial Narrow" pitchFamily="34" charset="0"/>
              </a:rPr>
              <a:t>states presently have laws </a:t>
            </a:r>
            <a:r>
              <a:rPr lang="en-US" sz="2800" dirty="0" smtClean="0">
                <a:latin typeface="Arial Narrow" pitchFamily="34" charset="0"/>
              </a:rPr>
              <a:t>prohibiting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leaving </a:t>
            </a:r>
            <a:r>
              <a:rPr lang="en-US" sz="2800" dirty="0">
                <a:latin typeface="Arial Narrow" pitchFamily="34" charset="0"/>
              </a:rPr>
              <a:t>a child unattended in a car</a:t>
            </a:r>
            <a:r>
              <a:rPr lang="en-US" sz="2800" dirty="0" smtClean="0">
                <a:latin typeface="Arial Narrow" pitchFamily="34" charset="0"/>
              </a:rPr>
              <a:t>.</a:t>
            </a:r>
          </a:p>
          <a:p>
            <a:r>
              <a:rPr lang="en-US" sz="2800" dirty="0">
                <a:latin typeface="Arial Narrow" pitchFamily="34" charset="0"/>
              </a:rPr>
              <a:t>Considered abuse/neglect and </a:t>
            </a:r>
            <a:r>
              <a:rPr lang="en-US" sz="2800" dirty="0" smtClean="0">
                <a:latin typeface="Arial Narrow" pitchFamily="34" charset="0"/>
              </a:rPr>
              <a:t>could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result </a:t>
            </a:r>
            <a:r>
              <a:rPr lang="en-US" sz="2800" dirty="0">
                <a:latin typeface="Arial Narrow" pitchFamily="34" charset="0"/>
              </a:rPr>
              <a:t>in criminal </a:t>
            </a:r>
            <a:r>
              <a:rPr lang="en-US" sz="2800" dirty="0" smtClean="0">
                <a:latin typeface="Arial Narrow" pitchFamily="34" charset="0"/>
              </a:rPr>
              <a:t>charges.</a:t>
            </a:r>
            <a:endParaRPr lang="en-US" sz="28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17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623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Vehicle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Heating Dynamics</a:t>
            </a:r>
            <a:endParaRPr lang="en-US" sz="3800" dirty="0">
              <a:latin typeface="Arial Black" pitchFamily="34" charset="0"/>
            </a:endParaRPr>
          </a:p>
        </p:txBody>
      </p:sp>
      <p:pic>
        <p:nvPicPr>
          <p:cNvPr id="4" name="heating-small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81000" y="2209800"/>
            <a:ext cx="6138863" cy="4092097"/>
          </a:xfrm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18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348026"/>
            <a:ext cx="6096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 Narrow" pitchFamily="34" charset="0"/>
            </a:endParaRPr>
          </a:p>
          <a:p>
            <a:r>
              <a:rPr lang="en-US" dirty="0">
                <a:latin typeface="Arial Narrow" pitchFamily="34" charset="0"/>
              </a:rPr>
              <a:t> </a:t>
            </a:r>
            <a:r>
              <a:rPr lang="en-US" sz="1400" dirty="0" smtClean="0">
                <a:latin typeface="Arial Narrow" pitchFamily="34" charset="0"/>
              </a:rPr>
              <a:t>Used with permission from :</a:t>
            </a:r>
          </a:p>
          <a:p>
            <a:r>
              <a:rPr lang="en-US" sz="1400" dirty="0" smtClean="0">
                <a:latin typeface="Arial Narrow" pitchFamily="34" charset="0"/>
              </a:rPr>
              <a:t> Department </a:t>
            </a:r>
            <a:r>
              <a:rPr lang="en-US" sz="1400" dirty="0">
                <a:latin typeface="Arial Narrow" pitchFamily="34" charset="0"/>
              </a:rPr>
              <a:t>of Geosciences, San Francisco State University </a:t>
            </a:r>
          </a:p>
        </p:txBody>
      </p:sp>
    </p:spTree>
    <p:extLst>
      <p:ext uri="{BB962C8B-B14F-4D97-AF65-F5344CB8AC3E}">
        <p14:creationId xmlns:p14="http://schemas.microsoft.com/office/powerpoint/2010/main" xmlns="" val="22546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Prevention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 Narrow" pitchFamily="34" charset="0"/>
              </a:rPr>
              <a:t>NEVER leave an infant/child in a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car – even for a minute!</a:t>
            </a:r>
          </a:p>
          <a:p>
            <a:r>
              <a:rPr lang="en-US" sz="2800" dirty="0" smtClean="0">
                <a:latin typeface="Arial Narrow" pitchFamily="34" charset="0"/>
              </a:rPr>
              <a:t>Place your purse/ briefcase/jacket in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the backseat with the infant.</a:t>
            </a:r>
          </a:p>
          <a:p>
            <a:r>
              <a:rPr lang="en-US" sz="2800" dirty="0" smtClean="0">
                <a:latin typeface="Arial Narrow" pitchFamily="34" charset="0"/>
              </a:rPr>
              <a:t>Place a teddy bear in the front seat in a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visible location to remind you that the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infant is in the back seat. 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19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72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28800"/>
            <a:ext cx="8229600" cy="1143000"/>
          </a:xfrm>
        </p:spPr>
        <p:txBody>
          <a:bodyPr/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Hypothermia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2239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rial Narrow" pitchFamily="34" charset="0"/>
              </a:rPr>
              <a:t>What is hypothermia?</a:t>
            </a:r>
          </a:p>
          <a:p>
            <a:r>
              <a:rPr lang="en-US" sz="2800" dirty="0" smtClean="0">
                <a:latin typeface="Arial Narrow" pitchFamily="34" charset="0"/>
              </a:rPr>
              <a:t>Hypothermia </a:t>
            </a:r>
            <a:r>
              <a:rPr lang="en-US" sz="2800" dirty="0">
                <a:latin typeface="Arial Narrow" pitchFamily="34" charset="0"/>
              </a:rPr>
              <a:t>occurs when the body gets cold and loses heat faster than the body can make 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567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8288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Good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Environmental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Temperatures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41637"/>
            <a:ext cx="8229600" cy="36115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 Narrow" pitchFamily="34" charset="0"/>
              </a:rPr>
              <a:t>Home temperature</a:t>
            </a:r>
            <a:r>
              <a:rPr lang="en-US" sz="2800" dirty="0" smtClean="0">
                <a:latin typeface="Arial Narrow" pitchFamily="34" charset="0"/>
                <a:cs typeface="Arial"/>
              </a:rPr>
              <a:t> – </a:t>
            </a:r>
            <a:r>
              <a:rPr lang="en-US" sz="2800" dirty="0" smtClean="0">
                <a:latin typeface="Arial Narrow" pitchFamily="34" charset="0"/>
              </a:rPr>
              <a:t>winter: 68</a:t>
            </a:r>
            <a:r>
              <a:rPr lang="en-US" sz="2800" dirty="0" smtClean="0">
                <a:latin typeface="Arial Narrow" pitchFamily="34" charset="0"/>
                <a:cs typeface="Arial"/>
              </a:rPr>
              <a:t>°</a:t>
            </a:r>
            <a:r>
              <a:rPr lang="en-US" sz="2800" dirty="0" smtClean="0">
                <a:latin typeface="Arial Narrow" pitchFamily="34" charset="0"/>
              </a:rPr>
              <a:t>-72</a:t>
            </a:r>
            <a:r>
              <a:rPr lang="en-US" sz="2800" dirty="0" smtClean="0">
                <a:latin typeface="Arial Narrow" pitchFamily="34" charset="0"/>
                <a:cs typeface="Arial"/>
              </a:rPr>
              <a:t>° F.</a:t>
            </a:r>
          </a:p>
          <a:p>
            <a:r>
              <a:rPr lang="en-US" sz="2800" dirty="0" smtClean="0">
                <a:latin typeface="Arial Narrow" pitchFamily="34" charset="0"/>
                <a:cs typeface="Arial"/>
              </a:rPr>
              <a:t>Home temperature – summer:</a:t>
            </a:r>
            <a:r>
              <a:rPr lang="en-US" sz="2800" dirty="0" smtClean="0">
                <a:latin typeface="Arial Narrow" pitchFamily="34" charset="0"/>
              </a:rPr>
              <a:t> 75</a:t>
            </a:r>
            <a:r>
              <a:rPr lang="en-US" sz="2800" dirty="0" smtClean="0">
                <a:latin typeface="Arial Narrow" pitchFamily="34" charset="0"/>
                <a:cs typeface="Arial"/>
              </a:rPr>
              <a:t>°-78° F.</a:t>
            </a:r>
          </a:p>
          <a:p>
            <a:r>
              <a:rPr lang="en-US" sz="2800" dirty="0" smtClean="0">
                <a:latin typeface="Arial Narrow" pitchFamily="34" charset="0"/>
                <a:cs typeface="Arial"/>
              </a:rPr>
              <a:t>Don’t over bundle infant.</a:t>
            </a:r>
          </a:p>
          <a:p>
            <a:r>
              <a:rPr lang="en-US" sz="2800" dirty="0" smtClean="0">
                <a:latin typeface="Arial Narrow" pitchFamily="34" charset="0"/>
                <a:cs typeface="Arial"/>
              </a:rPr>
              <a:t>Dress infant in one extra layer than yourself.</a:t>
            </a:r>
          </a:p>
          <a:p>
            <a:r>
              <a:rPr lang="en-US" sz="2800" dirty="0" smtClean="0">
                <a:latin typeface="Arial Narrow" pitchFamily="34" charset="0"/>
                <a:cs typeface="Arial"/>
              </a:rPr>
              <a:t>Lightly clothed for sleep – so keep bedroom at comfortable temperature for light clothing.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20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889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8038"/>
            <a:ext cx="8229600" cy="1630362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Clothing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Factors to </a:t>
            </a:r>
            <a:r>
              <a:rPr lang="en-US" sz="3800" dirty="0">
                <a:latin typeface="Arial Black" pitchFamily="34" charset="0"/>
              </a:rPr>
              <a:t>C</a:t>
            </a:r>
            <a:r>
              <a:rPr lang="en-US" sz="3800" dirty="0" smtClean="0">
                <a:latin typeface="Arial Black" pitchFamily="34" charset="0"/>
              </a:rPr>
              <a:t>onsider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08237"/>
            <a:ext cx="8229600" cy="3992563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 Narrow" pitchFamily="34" charset="0"/>
              </a:rPr>
              <a:t>Security and protection – infants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need to be clothed.</a:t>
            </a:r>
          </a:p>
          <a:p>
            <a:r>
              <a:rPr lang="en-US" sz="2800" dirty="0" smtClean="0">
                <a:latin typeface="Arial Narrow" pitchFamily="34" charset="0"/>
              </a:rPr>
              <a:t>Comfort is most important.</a:t>
            </a:r>
          </a:p>
          <a:p>
            <a:r>
              <a:rPr lang="en-US" sz="2800" dirty="0" smtClean="0">
                <a:latin typeface="Arial Narrow" pitchFamily="34" charset="0"/>
              </a:rPr>
              <a:t>Use size-appropriate clothing.</a:t>
            </a:r>
            <a:endParaRPr lang="en-US" sz="2800" dirty="0">
              <a:latin typeface="Arial Narrow" pitchFamily="34" charset="0"/>
            </a:endParaRPr>
          </a:p>
          <a:p>
            <a:r>
              <a:rPr lang="en-US" sz="2800" dirty="0" smtClean="0">
                <a:latin typeface="Arial Narrow" pitchFamily="34" charset="0"/>
              </a:rPr>
              <a:t>Soft, lightweight </a:t>
            </a:r>
            <a:r>
              <a:rPr lang="en-US" sz="2800" dirty="0">
                <a:latin typeface="Arial Narrow" pitchFamily="34" charset="0"/>
              </a:rPr>
              <a:t>fabrics </a:t>
            </a:r>
            <a:r>
              <a:rPr lang="en-US" sz="2800" dirty="0" smtClean="0">
                <a:latin typeface="Arial Narrow" pitchFamily="34" charset="0"/>
              </a:rPr>
              <a:t>for </a:t>
            </a:r>
            <a:r>
              <a:rPr lang="en-US" sz="2800" dirty="0">
                <a:latin typeface="Arial Narrow" pitchFamily="34" charset="0"/>
              </a:rPr>
              <a:t>moderate </a:t>
            </a:r>
            <a:r>
              <a:rPr lang="en-US" sz="2800" dirty="0" smtClean="0">
                <a:latin typeface="Arial Narrow" pitchFamily="34" charset="0"/>
              </a:rPr>
              <a:t>temperatures.</a:t>
            </a:r>
            <a:endParaRPr lang="en-US" sz="2800" dirty="0">
              <a:latin typeface="Arial Narrow" pitchFamily="34" charset="0"/>
            </a:endParaRPr>
          </a:p>
          <a:p>
            <a:r>
              <a:rPr lang="en-US" sz="2800" dirty="0" smtClean="0">
                <a:latin typeface="Arial Narrow" pitchFamily="34" charset="0"/>
              </a:rPr>
              <a:t>Knit fabrics = easy care.</a:t>
            </a:r>
          </a:p>
          <a:p>
            <a:r>
              <a:rPr lang="en-US" sz="2800" dirty="0" smtClean="0">
                <a:latin typeface="Arial Narrow" pitchFamily="34" charset="0"/>
              </a:rPr>
              <a:t>All cotton </a:t>
            </a:r>
            <a:r>
              <a:rPr lang="en-US" sz="2800" dirty="0">
                <a:latin typeface="Arial Narrow" pitchFamily="34" charset="0"/>
              </a:rPr>
              <a:t>and cotton blends </a:t>
            </a:r>
            <a:r>
              <a:rPr lang="en-US" sz="2800" dirty="0" smtClean="0">
                <a:latin typeface="Arial Narrow" pitchFamily="34" charset="0"/>
              </a:rPr>
              <a:t>= “breathability.”</a:t>
            </a:r>
            <a:endParaRPr lang="en-US" sz="28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21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392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295400"/>
          </a:xfrm>
        </p:spPr>
        <p:txBody>
          <a:bodyPr>
            <a:noAutofit/>
          </a:bodyPr>
          <a:lstStyle/>
          <a:p>
            <a:pPr algn="l"/>
            <a:r>
              <a:rPr lang="en-US" sz="3800" dirty="0">
                <a:latin typeface="Arial Black" pitchFamily="34" charset="0"/>
              </a:rPr>
              <a:t>Other </a:t>
            </a:r>
            <a:r>
              <a:rPr lang="en-US" sz="3800" dirty="0" smtClean="0">
                <a:latin typeface="Arial Black" pitchFamily="34" charset="0"/>
              </a:rPr>
              <a:t>Clothing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Factors </a:t>
            </a:r>
            <a:r>
              <a:rPr lang="en-US" sz="3800" dirty="0">
                <a:latin typeface="Arial Black" pitchFamily="34" charset="0"/>
              </a:rPr>
              <a:t>to </a:t>
            </a:r>
            <a:r>
              <a:rPr lang="en-US" sz="3800" dirty="0" smtClean="0">
                <a:latin typeface="Arial Black" pitchFamily="34" charset="0"/>
              </a:rPr>
              <a:t>Consider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3037"/>
            <a:ext cx="8229600" cy="3763963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>
                <a:latin typeface="Arial Narrow" pitchFamily="34" charset="0"/>
              </a:rPr>
              <a:t>Check for ease of changing </a:t>
            </a:r>
            <a:r>
              <a:rPr lang="en-US" sz="2800" dirty="0">
                <a:latin typeface="Arial Narrow" pitchFamily="34" charset="0"/>
              </a:rPr>
              <a:t>and </a:t>
            </a:r>
            <a:r>
              <a:rPr lang="en-US" sz="2800" dirty="0" smtClean="0">
                <a:latin typeface="Arial Narrow" pitchFamily="34" charset="0"/>
              </a:rPr>
              <a:t>safety.</a:t>
            </a:r>
            <a:endParaRPr lang="en-US" sz="2800" dirty="0">
              <a:latin typeface="Arial Narrow" pitchFamily="34" charset="0"/>
            </a:endParaRPr>
          </a:p>
          <a:p>
            <a:pPr lvl="0"/>
            <a:r>
              <a:rPr lang="en-US" sz="2800" dirty="0" smtClean="0">
                <a:latin typeface="Arial Narrow" pitchFamily="34" charset="0"/>
              </a:rPr>
              <a:t>Check care labels = hot water/dryer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eliminates bacteria.</a:t>
            </a:r>
          </a:p>
          <a:p>
            <a:pPr lvl="0"/>
            <a:r>
              <a:rPr lang="en-US" sz="2800" dirty="0" smtClean="0">
                <a:latin typeface="Arial Narrow" pitchFamily="34" charset="0"/>
              </a:rPr>
              <a:t>Check </a:t>
            </a:r>
            <a:r>
              <a:rPr lang="en-US" sz="2800" dirty="0">
                <a:latin typeface="Arial Narrow" pitchFamily="34" charset="0"/>
              </a:rPr>
              <a:t>labels for </a:t>
            </a:r>
            <a:r>
              <a:rPr lang="en-US" sz="2800" dirty="0" smtClean="0">
                <a:latin typeface="Arial Narrow" pitchFamily="34" charset="0"/>
              </a:rPr>
              <a:t>“flame resistant.”</a:t>
            </a:r>
            <a:endParaRPr lang="en-US" sz="2800" dirty="0">
              <a:latin typeface="Arial Narrow" pitchFamily="34" charset="0"/>
            </a:endParaRPr>
          </a:p>
          <a:p>
            <a:pPr lvl="0"/>
            <a:r>
              <a:rPr lang="en-US" sz="2800" dirty="0">
                <a:latin typeface="Arial Narrow" pitchFamily="34" charset="0"/>
              </a:rPr>
              <a:t>Consider clothing </a:t>
            </a:r>
            <a:r>
              <a:rPr lang="en-US" sz="2800" dirty="0" smtClean="0">
                <a:latin typeface="Arial Narrow" pitchFamily="34" charset="0"/>
              </a:rPr>
              <a:t>colors:  </a:t>
            </a:r>
          </a:p>
          <a:p>
            <a:pPr lvl="1"/>
            <a:r>
              <a:rPr lang="en-US" sz="2600" dirty="0" smtClean="0">
                <a:latin typeface="Arial Narrow" pitchFamily="34" charset="0"/>
              </a:rPr>
              <a:t>Dark = </a:t>
            </a:r>
            <a:r>
              <a:rPr lang="en-US" sz="2600" dirty="0">
                <a:latin typeface="Arial Narrow" pitchFamily="34" charset="0"/>
              </a:rPr>
              <a:t>absorb heat and keep </a:t>
            </a:r>
            <a:r>
              <a:rPr lang="en-US" sz="2600" dirty="0" smtClean="0">
                <a:latin typeface="Arial Narrow" pitchFamily="34" charset="0"/>
              </a:rPr>
              <a:t>infant warmer</a:t>
            </a:r>
          </a:p>
          <a:p>
            <a:pPr lvl="1"/>
            <a:r>
              <a:rPr lang="en-US" sz="2600" dirty="0" smtClean="0">
                <a:latin typeface="Arial Narrow" pitchFamily="34" charset="0"/>
              </a:rPr>
              <a:t>Light = reflect </a:t>
            </a:r>
            <a:r>
              <a:rPr lang="en-US" sz="2600" dirty="0">
                <a:latin typeface="Arial Narrow" pitchFamily="34" charset="0"/>
              </a:rPr>
              <a:t>heat to keep </a:t>
            </a:r>
            <a:r>
              <a:rPr lang="en-US" sz="2600" dirty="0" smtClean="0">
                <a:latin typeface="Arial Narrow" pitchFamily="34" charset="0"/>
              </a:rPr>
              <a:t>infant cooler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22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020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95400"/>
          </a:xfrm>
        </p:spPr>
        <p:txBody>
          <a:bodyPr>
            <a:no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Safety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and Clothing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>
                <a:latin typeface="Arial Narrow" pitchFamily="34" charset="0"/>
              </a:rPr>
              <a:t>Too </a:t>
            </a:r>
            <a:r>
              <a:rPr lang="en-US" sz="3000" dirty="0">
                <a:latin typeface="Arial Narrow" pitchFamily="34" charset="0"/>
              </a:rPr>
              <a:t>many </a:t>
            </a:r>
            <a:r>
              <a:rPr lang="en-US" sz="3000" dirty="0" smtClean="0">
                <a:latin typeface="Arial Narrow" pitchFamily="34" charset="0"/>
              </a:rPr>
              <a:t>clothes/</a:t>
            </a:r>
            <a:r>
              <a:rPr lang="en-US" sz="3000" dirty="0" err="1" smtClean="0">
                <a:latin typeface="Arial Narrow" pitchFamily="34" charset="0"/>
              </a:rPr>
              <a:t>overbundling</a:t>
            </a:r>
            <a:r>
              <a:rPr lang="en-US" sz="3000" dirty="0" smtClean="0">
                <a:latin typeface="Arial Narrow" pitchFamily="34" charset="0"/>
              </a:rPr>
              <a:t>: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Potential over heating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Potential heat rash</a:t>
            </a:r>
            <a:endParaRPr lang="en-US" dirty="0">
              <a:latin typeface="Arial Narrow" pitchFamily="34" charset="0"/>
            </a:endParaRPr>
          </a:p>
          <a:p>
            <a:r>
              <a:rPr lang="en-US" sz="3000" dirty="0" smtClean="0">
                <a:latin typeface="Arial Narrow" pitchFamily="34" charset="0"/>
              </a:rPr>
              <a:t>Loose clothing: 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Potential suffocation from infant getting wrapped up in it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Potential for catching on fire</a:t>
            </a:r>
          </a:p>
          <a:p>
            <a:r>
              <a:rPr lang="en-US" sz="3000" dirty="0" smtClean="0">
                <a:latin typeface="Arial Narrow" pitchFamily="34" charset="0"/>
              </a:rPr>
              <a:t>Snug fit – not tight.</a:t>
            </a:r>
          </a:p>
          <a:p>
            <a:r>
              <a:rPr lang="en-US" sz="3000" dirty="0" smtClean="0">
                <a:latin typeface="Arial Narrow" pitchFamily="34" charset="0"/>
              </a:rPr>
              <a:t>No drawstrings.</a:t>
            </a:r>
          </a:p>
          <a:p>
            <a:r>
              <a:rPr lang="en-US" sz="3000" dirty="0" smtClean="0">
                <a:latin typeface="Arial Narrow" pitchFamily="34" charset="0"/>
              </a:rPr>
              <a:t>Lightweight clothing and full coverage when outdoors for sun protection. Sunscreen for exposed skin. </a:t>
            </a:r>
            <a:endParaRPr lang="en-US" sz="30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23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90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447800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Clothing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Selection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3001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 Narrow" pitchFamily="34" charset="0"/>
              </a:rPr>
              <a:t>Hand me downs are fine.</a:t>
            </a:r>
          </a:p>
          <a:p>
            <a:r>
              <a:rPr lang="en-US" sz="2800" dirty="0" smtClean="0">
                <a:latin typeface="Arial Narrow" pitchFamily="34" charset="0"/>
              </a:rPr>
              <a:t>Fewer clothes needed when small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due to fast growth.</a:t>
            </a:r>
          </a:p>
          <a:p>
            <a:r>
              <a:rPr lang="en-US" sz="2800" dirty="0" smtClean="0">
                <a:latin typeface="Arial Narrow" pitchFamily="34" charset="0"/>
              </a:rPr>
              <a:t>Simple and functional design.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24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0851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438"/>
            <a:ext cx="8229600" cy="1249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Dressing an</a:t>
            </a:r>
            <a:br>
              <a:rPr lang="en-US" sz="3800" dirty="0" smtClean="0">
                <a:latin typeface="Arial Black" pitchFamily="34" charset="0"/>
              </a:rPr>
            </a:br>
            <a:r>
              <a:rPr lang="en-US" sz="3800" dirty="0" smtClean="0">
                <a:latin typeface="Arial Black" pitchFamily="34" charset="0"/>
              </a:rPr>
              <a:t>Infant and PIES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819400"/>
            <a:ext cx="8229600" cy="3810000"/>
          </a:xfrm>
        </p:spPr>
        <p:txBody>
          <a:bodyPr>
            <a:normAutofit fontScale="92500" lnSpcReduction="20000"/>
          </a:bodyPr>
          <a:lstStyle/>
          <a:p>
            <a:r>
              <a:rPr lang="en-US" sz="3000" b="1" dirty="0" smtClean="0">
                <a:latin typeface="Arial Narrow" pitchFamily="34" charset="0"/>
              </a:rPr>
              <a:t>P</a:t>
            </a:r>
            <a:r>
              <a:rPr lang="en-US" sz="3000" dirty="0" smtClean="0">
                <a:latin typeface="Arial Narrow" pitchFamily="34" charset="0"/>
              </a:rPr>
              <a:t>hysical Development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Appropriate </a:t>
            </a:r>
            <a:r>
              <a:rPr lang="en-US" dirty="0">
                <a:latin typeface="Arial Narrow" pitchFamily="34" charset="0"/>
              </a:rPr>
              <a:t>clothing </a:t>
            </a:r>
            <a:r>
              <a:rPr lang="en-US" dirty="0" smtClean="0">
                <a:latin typeface="Arial Narrow" pitchFamily="34" charset="0"/>
              </a:rPr>
              <a:t>= health, safety, comfort, security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Exercise and later cooperating with changing</a:t>
            </a:r>
            <a:endParaRPr lang="en-US" dirty="0">
              <a:latin typeface="Arial Narrow" pitchFamily="34" charset="0"/>
            </a:endParaRPr>
          </a:p>
          <a:p>
            <a:pPr lvl="1"/>
            <a:r>
              <a:rPr lang="en-US" dirty="0" smtClean="0">
                <a:latin typeface="Arial Narrow" pitchFamily="34" charset="0"/>
              </a:rPr>
              <a:t>Physical stimulation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Prevent diaper rash</a:t>
            </a:r>
          </a:p>
          <a:p>
            <a:r>
              <a:rPr lang="en-US" sz="3000" b="1" dirty="0" smtClean="0">
                <a:latin typeface="Arial Narrow" pitchFamily="34" charset="0"/>
              </a:rPr>
              <a:t>I</a:t>
            </a:r>
            <a:r>
              <a:rPr lang="en-US" sz="3000" dirty="0" smtClean="0">
                <a:latin typeface="Arial Narrow" pitchFamily="34" charset="0"/>
              </a:rPr>
              <a:t>ntellectual Development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Talking = language development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Routines important: Sleeper </a:t>
            </a:r>
            <a:r>
              <a:rPr lang="en-US" dirty="0" smtClean="0">
                <a:latin typeface="Arial Narrow" pitchFamily="34" charset="0"/>
                <a:cs typeface="Arial"/>
              </a:rPr>
              <a:t>→ d</a:t>
            </a:r>
            <a:r>
              <a:rPr lang="en-US" dirty="0" smtClean="0">
                <a:latin typeface="Arial Narrow" pitchFamily="34" charset="0"/>
              </a:rPr>
              <a:t>aytime clothing and back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Positive parenting and bonding = brain development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727537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b="1" i="1" dirty="0">
                <a:solidFill>
                  <a:prstClr val="black"/>
                </a:solidFill>
                <a:latin typeface="Arial Narrow" pitchFamily="34" charset="0"/>
              </a:rPr>
              <a:t>When a child is comfortable and secure </a:t>
            </a:r>
            <a: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  <a:t>with</a:t>
            </a:r>
            <a:b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</a:br>
            <a: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  <a:t>appropriate </a:t>
            </a:r>
            <a:r>
              <a:rPr lang="en-US" sz="2000" b="1" i="1" dirty="0">
                <a:solidFill>
                  <a:prstClr val="black"/>
                </a:solidFill>
                <a:latin typeface="Arial Narrow" pitchFamily="34" charset="0"/>
              </a:rPr>
              <a:t>clothing, </a:t>
            </a:r>
            <a: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  <a:t>physical,  intellectual,</a:t>
            </a:r>
            <a:b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</a:br>
            <a: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  <a:t>emotional </a:t>
            </a:r>
            <a:r>
              <a:rPr lang="en-US" sz="2000" b="1" i="1" dirty="0">
                <a:solidFill>
                  <a:prstClr val="black"/>
                </a:solidFill>
                <a:latin typeface="Arial Narrow" pitchFamily="34" charset="0"/>
              </a:rPr>
              <a:t>and social development is </a:t>
            </a:r>
            <a:r>
              <a:rPr lang="en-US" sz="2000" b="1" i="1" dirty="0" smtClean="0">
                <a:solidFill>
                  <a:prstClr val="black"/>
                </a:solidFill>
                <a:latin typeface="Arial Narrow" pitchFamily="34" charset="0"/>
              </a:rPr>
              <a:t>stimulated.</a:t>
            </a:r>
            <a:endParaRPr lang="en-US" sz="2000" b="1" i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25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789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229600" cy="175260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 Black" pitchFamily="34" charset="0"/>
              </a:rPr>
              <a:t>Dressing </a:t>
            </a:r>
            <a:r>
              <a:rPr lang="en-US" sz="3400" dirty="0" smtClean="0">
                <a:latin typeface="Arial Black" pitchFamily="34" charset="0"/>
              </a:rPr>
              <a:t>an</a:t>
            </a:r>
            <a:br>
              <a:rPr lang="en-US" sz="3400" dirty="0" smtClean="0">
                <a:latin typeface="Arial Black" pitchFamily="34" charset="0"/>
              </a:rPr>
            </a:br>
            <a:r>
              <a:rPr lang="en-US" sz="3400" dirty="0" smtClean="0">
                <a:latin typeface="Arial Black" pitchFamily="34" charset="0"/>
              </a:rPr>
              <a:t>Infant </a:t>
            </a:r>
            <a:r>
              <a:rPr lang="en-US" sz="3400" dirty="0">
                <a:latin typeface="Arial Black" pitchFamily="34" charset="0"/>
              </a:rPr>
              <a:t>and </a:t>
            </a:r>
            <a:r>
              <a:rPr lang="en-US" sz="3400" dirty="0" smtClean="0">
                <a:latin typeface="Arial Black" pitchFamily="34" charset="0"/>
              </a:rPr>
              <a:t>PIES</a:t>
            </a:r>
            <a:br>
              <a:rPr lang="en-US" sz="3400" dirty="0" smtClean="0">
                <a:latin typeface="Arial Black" pitchFamily="34" charset="0"/>
              </a:rPr>
            </a:br>
            <a:r>
              <a:rPr lang="en-US" sz="3400" dirty="0" smtClean="0">
                <a:latin typeface="Arial Black" pitchFamily="34" charset="0"/>
              </a:rPr>
              <a:t>– continued </a:t>
            </a:r>
            <a:endParaRPr lang="en-US" sz="3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84437"/>
            <a:ext cx="8229600" cy="39925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000" b="1" dirty="0" smtClean="0">
                <a:latin typeface="Arial Narrow" pitchFamily="34" charset="0"/>
              </a:rPr>
              <a:t>E</a:t>
            </a:r>
            <a:r>
              <a:rPr lang="en-US" sz="3000" dirty="0" smtClean="0">
                <a:latin typeface="Arial Narrow" pitchFamily="34" charset="0"/>
              </a:rPr>
              <a:t>motional</a:t>
            </a:r>
            <a:endParaRPr lang="en-US" sz="3000" dirty="0">
              <a:latin typeface="Arial Narrow" pitchFamily="34" charset="0"/>
            </a:endParaRPr>
          </a:p>
          <a:p>
            <a:pPr lvl="1"/>
            <a:r>
              <a:rPr lang="en-US" dirty="0" smtClean="0">
                <a:latin typeface="Arial Narrow" pitchFamily="34" charset="0"/>
              </a:rPr>
              <a:t>Calming aspect to feeling clean 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Bonding = positive emotional development</a:t>
            </a:r>
            <a:endParaRPr lang="en-US" dirty="0">
              <a:latin typeface="Arial Narrow" pitchFamily="34" charset="0"/>
            </a:endParaRPr>
          </a:p>
          <a:p>
            <a:r>
              <a:rPr lang="en-US" sz="3000" b="1" dirty="0" smtClean="0">
                <a:latin typeface="Arial Narrow" pitchFamily="34" charset="0"/>
              </a:rPr>
              <a:t>S</a:t>
            </a:r>
            <a:r>
              <a:rPr lang="en-US" sz="3000" dirty="0" smtClean="0">
                <a:latin typeface="Arial Narrow" pitchFamily="34" charset="0"/>
              </a:rPr>
              <a:t>ocial</a:t>
            </a:r>
          </a:p>
          <a:p>
            <a:pPr lvl="1"/>
            <a:r>
              <a:rPr lang="en-US" dirty="0">
                <a:latin typeface="Arial Narrow" pitchFamily="34" charset="0"/>
              </a:rPr>
              <a:t>Talking </a:t>
            </a:r>
            <a:r>
              <a:rPr lang="en-US" dirty="0" smtClean="0">
                <a:latin typeface="Arial Narrow" pitchFamily="34" charset="0"/>
              </a:rPr>
              <a:t>/singing </a:t>
            </a:r>
            <a:r>
              <a:rPr lang="en-US" dirty="0">
                <a:latin typeface="Arial Narrow" pitchFamily="34" charset="0"/>
              </a:rPr>
              <a:t>during the process </a:t>
            </a:r>
            <a:r>
              <a:rPr lang="en-US" dirty="0" smtClean="0">
                <a:latin typeface="Arial Narrow" pitchFamily="34" charset="0"/>
              </a:rPr>
              <a:t>= enhanced brain </a:t>
            </a:r>
            <a:r>
              <a:rPr lang="en-US" dirty="0">
                <a:latin typeface="Arial Narrow" pitchFamily="34" charset="0"/>
              </a:rPr>
              <a:t>development and </a:t>
            </a:r>
            <a:r>
              <a:rPr lang="en-US" dirty="0" smtClean="0">
                <a:latin typeface="Arial Narrow" pitchFamily="34" charset="0"/>
              </a:rPr>
              <a:t>bonding </a:t>
            </a:r>
            <a:endParaRPr lang="en-US" dirty="0">
              <a:latin typeface="Arial Narrow" pitchFamily="34" charset="0"/>
            </a:endParaRPr>
          </a:p>
          <a:p>
            <a:pPr lvl="1"/>
            <a:r>
              <a:rPr lang="en-US" dirty="0" smtClean="0">
                <a:latin typeface="Arial Narrow" pitchFamily="34" charset="0"/>
              </a:rPr>
              <a:t>Regular routine for social interaction 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Positive physical and verbal = good parent/child socialization</a:t>
            </a:r>
          </a:p>
          <a:p>
            <a:pPr lvl="1"/>
            <a:r>
              <a:rPr lang="en-US" dirty="0" smtClean="0">
                <a:latin typeface="Arial Narrow" pitchFamily="34" charset="0"/>
              </a:rPr>
              <a:t>Cooperation through parenting modeling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26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230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800" dirty="0" smtClean="0">
                <a:latin typeface="Arial Black" pitchFamily="34" charset="0"/>
              </a:rPr>
              <a:t>Review </a:t>
            </a:r>
            <a:endParaRPr lang="en-US" sz="3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886200" cy="2514600"/>
          </a:xfrm>
          <a:solidFill>
            <a:schemeClr val="accent1">
              <a:lumMod val="40000"/>
              <a:lumOff val="60000"/>
              <a:alpha val="54000"/>
            </a:schemeClr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Arial Narrow" pitchFamily="34" charset="0"/>
              </a:rPr>
              <a:t>Scenario 1: </a:t>
            </a:r>
          </a:p>
          <a:p>
            <a:pPr marL="0" indent="0">
              <a:buNone/>
            </a:pPr>
            <a:r>
              <a:rPr lang="en-US" sz="2400" dirty="0" smtClean="0">
                <a:latin typeface="Arial Narrow" pitchFamily="34" charset="0"/>
              </a:rPr>
              <a:t>20 month old Luke has bright red skin, cold to the touch. He has been riding in an unheated car for 30 minutes. Outside temperature is 35</a:t>
            </a:r>
            <a:r>
              <a:rPr lang="en-US" sz="2400" dirty="0" smtClean="0">
                <a:latin typeface="Arial Narrow" pitchFamily="34" charset="0"/>
                <a:cs typeface="Arial"/>
              </a:rPr>
              <a:t>°.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219200"/>
            <a:ext cx="3962400" cy="2514600"/>
          </a:xfrm>
          <a:prstGeom prst="rect">
            <a:avLst/>
          </a:prstGeom>
          <a:solidFill>
            <a:schemeClr val="accent1">
              <a:lumMod val="40000"/>
              <a:lumOff val="60000"/>
              <a:alpha val="54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latin typeface="Arial Narrow" pitchFamily="34" charset="0"/>
              </a:rPr>
              <a:t>Scenario  2: </a:t>
            </a:r>
          </a:p>
          <a:p>
            <a:pPr marL="0" indent="0">
              <a:buNone/>
            </a:pPr>
            <a:r>
              <a:rPr lang="en-US" sz="2400" dirty="0" smtClean="0">
                <a:latin typeface="Arial Narrow" pitchFamily="34" charset="0"/>
              </a:rPr>
              <a:t>4 year old Michelle has been playing in the family car in the driveway. Windows are rolled down. Outside temperature is 85</a:t>
            </a:r>
            <a:r>
              <a:rPr lang="en-US" sz="2400" dirty="0" smtClean="0">
                <a:latin typeface="Arial Narrow" pitchFamily="34" charset="0"/>
                <a:cs typeface="Arial"/>
              </a:rPr>
              <a:t>°.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962400"/>
            <a:ext cx="3886200" cy="2514600"/>
          </a:xfrm>
          <a:prstGeom prst="rect">
            <a:avLst/>
          </a:prstGeom>
          <a:solidFill>
            <a:schemeClr val="accent1">
              <a:lumMod val="40000"/>
              <a:lumOff val="60000"/>
              <a:alpha val="54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latin typeface="Arial Narrow" pitchFamily="34" charset="0"/>
              </a:rPr>
              <a:t>Scenario  3:</a:t>
            </a:r>
            <a:r>
              <a:rPr lang="en-US" sz="2400" dirty="0" smtClean="0">
                <a:latin typeface="Arial Narrow" pitchFamily="34" charset="0"/>
              </a:rPr>
              <a:t> </a:t>
            </a:r>
          </a:p>
          <a:p>
            <a:pPr marL="0" indent="0">
              <a:buNone/>
            </a:pPr>
            <a:r>
              <a:rPr lang="en-US" sz="2400" dirty="0" smtClean="0">
                <a:latin typeface="Arial Narrow" pitchFamily="34" charset="0"/>
              </a:rPr>
              <a:t>3 month old Jose has been left in his infant seat in the back seat of the car. Windows are rolled up. Outside temperature is 75</a:t>
            </a:r>
            <a:r>
              <a:rPr lang="en-US" sz="2400" dirty="0" smtClean="0">
                <a:latin typeface="Arial Narrow" pitchFamily="34" charset="0"/>
                <a:cs typeface="Arial"/>
              </a:rPr>
              <a:t>°.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8200" y="3962400"/>
            <a:ext cx="3962400" cy="2514600"/>
          </a:xfrm>
          <a:prstGeom prst="rect">
            <a:avLst/>
          </a:prstGeom>
          <a:solidFill>
            <a:schemeClr val="accent1">
              <a:lumMod val="40000"/>
              <a:lumOff val="60000"/>
              <a:alpha val="54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/>
          </a:p>
        </p:txBody>
      </p:sp>
      <p:pic>
        <p:nvPicPr>
          <p:cNvPr id="7" name="heating-small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063545" y="3962400"/>
            <a:ext cx="3131710" cy="2087563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27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21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0"/>
            <a:ext cx="8229600" cy="2849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Arial Narrow" pitchFamily="34" charset="0"/>
              </a:rPr>
              <a:t>What can happen from hypothermia?</a:t>
            </a:r>
          </a:p>
          <a:p>
            <a:r>
              <a:rPr lang="en-US" sz="2800" dirty="0" smtClean="0">
                <a:latin typeface="Arial Narrow" pitchFamily="34" charset="0"/>
              </a:rPr>
              <a:t>Emergency condition.</a:t>
            </a:r>
          </a:p>
          <a:p>
            <a:r>
              <a:rPr lang="en-US" sz="2800" dirty="0" smtClean="0">
                <a:latin typeface="Arial Narrow" pitchFamily="34" charset="0"/>
              </a:rPr>
              <a:t>Can quickly lead to unconsciousness and death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if heat loss continues.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3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8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Hypothermia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754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800" b="1" dirty="0" smtClean="0">
                <a:latin typeface="Arial Narrow" pitchFamily="34" charset="0"/>
              </a:rPr>
              <a:t>What are some symptoms of hypothermia?</a:t>
            </a:r>
          </a:p>
          <a:p>
            <a:pPr marL="0" indent="0">
              <a:buNone/>
            </a:pPr>
            <a:r>
              <a:rPr lang="en-US" sz="3300" b="1" dirty="0" smtClean="0">
                <a:latin typeface="Arial Narrow" pitchFamily="34" charset="0"/>
              </a:rPr>
              <a:t>Adults:</a:t>
            </a:r>
          </a:p>
          <a:p>
            <a:r>
              <a:rPr lang="en-US" sz="3300" dirty="0" smtClean="0">
                <a:latin typeface="Arial Narrow" pitchFamily="34" charset="0"/>
              </a:rPr>
              <a:t>Shivering violently.</a:t>
            </a:r>
          </a:p>
          <a:p>
            <a:r>
              <a:rPr lang="en-US" sz="3300" dirty="0" smtClean="0">
                <a:latin typeface="Arial Narrow" pitchFamily="34" charset="0"/>
              </a:rPr>
              <a:t>Stumbling, confusion.</a:t>
            </a:r>
          </a:p>
          <a:p>
            <a:r>
              <a:rPr lang="en-US" sz="3300" dirty="0" smtClean="0">
                <a:latin typeface="Arial Narrow" pitchFamily="34" charset="0"/>
              </a:rPr>
              <a:t>If treatment is not provided, shivering stops</a:t>
            </a:r>
            <a:br>
              <a:rPr lang="en-US" sz="3300" dirty="0" smtClean="0">
                <a:latin typeface="Arial Narrow" pitchFamily="34" charset="0"/>
              </a:rPr>
            </a:br>
            <a:r>
              <a:rPr lang="en-US" sz="3300" dirty="0" smtClean="0">
                <a:latin typeface="Arial Narrow" pitchFamily="34" charset="0"/>
              </a:rPr>
              <a:t>and the body begins to shut down.</a:t>
            </a:r>
          </a:p>
          <a:p>
            <a:r>
              <a:rPr lang="en-US" sz="3300" dirty="0" smtClean="0">
                <a:latin typeface="Arial Narrow" pitchFamily="34" charset="0"/>
              </a:rPr>
              <a:t>Weak pulse, shallow breathing.</a:t>
            </a:r>
          </a:p>
          <a:p>
            <a:pPr marL="0" indent="0">
              <a:buNone/>
            </a:pPr>
            <a:r>
              <a:rPr lang="en-US" sz="3300" b="1" dirty="0" smtClean="0">
                <a:latin typeface="Arial Narrow" pitchFamily="34" charset="0"/>
              </a:rPr>
              <a:t>Infants:</a:t>
            </a:r>
          </a:p>
          <a:p>
            <a:r>
              <a:rPr lang="en-US" sz="3300" dirty="0" smtClean="0">
                <a:latin typeface="Arial Narrow" pitchFamily="34" charset="0"/>
              </a:rPr>
              <a:t>Bright red, cold skin.</a:t>
            </a:r>
          </a:p>
          <a:p>
            <a:r>
              <a:rPr lang="en-US" sz="3300" dirty="0" smtClean="0">
                <a:latin typeface="Arial Narrow" pitchFamily="34" charset="0"/>
              </a:rPr>
              <a:t>Listlessness.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4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838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Hypothermia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73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 Narrow" pitchFamily="34" charset="0"/>
              </a:rPr>
              <a:t>Why are infants at greater risk?</a:t>
            </a:r>
          </a:p>
          <a:p>
            <a:r>
              <a:rPr lang="en-US" sz="2800" dirty="0" smtClean="0">
                <a:latin typeface="Arial Narrow" pitchFamily="34" charset="0"/>
              </a:rPr>
              <a:t>They have </a:t>
            </a:r>
            <a:r>
              <a:rPr lang="en-US" sz="2800" dirty="0">
                <a:latin typeface="Arial Narrow" pitchFamily="34" charset="0"/>
              </a:rPr>
              <a:t>a larger body surface area to </a:t>
            </a:r>
            <a:r>
              <a:rPr lang="en-US" sz="2800" dirty="0" smtClean="0">
                <a:latin typeface="Arial Narrow" pitchFamily="34" charset="0"/>
              </a:rPr>
              <a:t>mass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ratio </a:t>
            </a:r>
            <a:r>
              <a:rPr lang="en-US" sz="2800" dirty="0">
                <a:latin typeface="Arial Narrow" pitchFamily="34" charset="0"/>
              </a:rPr>
              <a:t>than adults, allowing greater heat loss</a:t>
            </a:r>
            <a:r>
              <a:rPr lang="en-US" sz="2800" dirty="0" smtClean="0">
                <a:latin typeface="Arial Narrow" pitchFamily="34" charset="0"/>
              </a:rPr>
              <a:t>.</a:t>
            </a:r>
          </a:p>
          <a:p>
            <a:r>
              <a:rPr lang="en-US" sz="2800" dirty="0" smtClean="0">
                <a:latin typeface="Arial Narrow" pitchFamily="34" charset="0"/>
              </a:rPr>
              <a:t>They cannot </a:t>
            </a:r>
            <a:r>
              <a:rPr lang="en-US" sz="2800" dirty="0">
                <a:latin typeface="Arial Narrow" pitchFamily="34" charset="0"/>
              </a:rPr>
              <a:t>produce as much heat as </a:t>
            </a:r>
            <a:r>
              <a:rPr lang="en-US" sz="2800" dirty="0" smtClean="0">
                <a:latin typeface="Arial Narrow" pitchFamily="34" charset="0"/>
              </a:rPr>
              <a:t>adults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through </a:t>
            </a:r>
            <a:r>
              <a:rPr lang="en-US" sz="2800" dirty="0">
                <a:latin typeface="Arial Narrow" pitchFamily="34" charset="0"/>
              </a:rPr>
              <a:t>muscle activity. </a:t>
            </a:r>
            <a:endParaRPr lang="en-US" sz="2800" dirty="0" smtClean="0">
              <a:latin typeface="Arial Narrow" pitchFamily="34" charset="0"/>
            </a:endParaRPr>
          </a:p>
          <a:p>
            <a:r>
              <a:rPr lang="en-US" sz="2800" dirty="0" smtClean="0">
                <a:latin typeface="Arial Narrow" pitchFamily="34" charset="0"/>
              </a:rPr>
              <a:t>They can’t make enough body heat by shivering.</a:t>
            </a:r>
            <a:endParaRPr lang="en-US" sz="28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5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447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Hypothermia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64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230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latin typeface="Arial Narrow" pitchFamily="34" charset="0"/>
              </a:rPr>
              <a:t>Precautions:</a:t>
            </a:r>
          </a:p>
          <a:p>
            <a:r>
              <a:rPr lang="en-US" sz="2800" dirty="0" smtClean="0">
                <a:latin typeface="Arial Narrow" pitchFamily="34" charset="0"/>
              </a:rPr>
              <a:t>Keep rooms at a comfortably warm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temperature in winter months.</a:t>
            </a:r>
          </a:p>
          <a:p>
            <a:r>
              <a:rPr lang="en-US" sz="2800" dirty="0" smtClean="0">
                <a:latin typeface="Arial Narrow" pitchFamily="34" charset="0"/>
              </a:rPr>
              <a:t>Keep infant in warm clothes during winter.</a:t>
            </a:r>
          </a:p>
          <a:p>
            <a:r>
              <a:rPr lang="en-US" sz="2800" dirty="0" smtClean="0">
                <a:latin typeface="Arial Narrow" pitchFamily="34" charset="0"/>
              </a:rPr>
              <a:t>Dress infant appropriately if you must go outside –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avoid being outside in extreme cold or heat.</a:t>
            </a:r>
          </a:p>
          <a:p>
            <a:r>
              <a:rPr lang="en-US" sz="2800" dirty="0" smtClean="0">
                <a:latin typeface="Arial Narrow" pitchFamily="34" charset="0"/>
              </a:rPr>
              <a:t>Never leave an infant in an unattended vehicle.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6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Hypothermia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8325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Arial Narrow" pitchFamily="34" charset="0"/>
              </a:rPr>
              <a:t>What is hyperthermia?</a:t>
            </a:r>
          </a:p>
          <a:p>
            <a:r>
              <a:rPr lang="en-US" sz="2800" dirty="0" smtClean="0">
                <a:latin typeface="Arial Narrow" pitchFamily="34" charset="0"/>
              </a:rPr>
              <a:t>Hyperthermia occurs when a person‘s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body temperature produces or absorbs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more heat than it can dissipate. Body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temperature rises and remains above</a:t>
            </a:r>
            <a:br>
              <a:rPr lang="en-US" sz="2800" dirty="0" smtClean="0">
                <a:latin typeface="Arial Narrow" pitchFamily="34" charset="0"/>
              </a:rPr>
            </a:br>
            <a:r>
              <a:rPr lang="en-US" sz="2800" dirty="0" smtClean="0">
                <a:latin typeface="Arial Narrow" pitchFamily="34" charset="0"/>
              </a:rPr>
              <a:t>the normal 98.6°F.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7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1219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Hyperthermia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154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373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800" b="1" dirty="0" smtClean="0">
                <a:latin typeface="Arial Narrow" pitchFamily="34" charset="0"/>
              </a:rPr>
              <a:t>What can happen from hyperthermia?</a:t>
            </a:r>
          </a:p>
          <a:p>
            <a:r>
              <a:rPr lang="en-US" sz="3000" dirty="0" smtClean="0">
                <a:latin typeface="Arial Narrow" pitchFamily="34" charset="0"/>
              </a:rPr>
              <a:t>Emergency condition.</a:t>
            </a:r>
          </a:p>
          <a:p>
            <a:r>
              <a:rPr lang="en-US" sz="3000" dirty="0" smtClean="0">
                <a:latin typeface="Arial Narrow" pitchFamily="34" charset="0"/>
              </a:rPr>
              <a:t>Heat-regulating </a:t>
            </a:r>
            <a:r>
              <a:rPr lang="en-US" sz="3000" dirty="0">
                <a:latin typeface="Arial Narrow" pitchFamily="34" charset="0"/>
              </a:rPr>
              <a:t>mechanisms of the </a:t>
            </a:r>
            <a:r>
              <a:rPr lang="en-US" sz="3000" dirty="0" smtClean="0">
                <a:latin typeface="Arial Narrow" pitchFamily="34" charset="0"/>
              </a:rPr>
              <a:t>body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eventually </a:t>
            </a:r>
            <a:r>
              <a:rPr lang="en-US" sz="3000" dirty="0">
                <a:latin typeface="Arial Narrow" pitchFamily="34" charset="0"/>
              </a:rPr>
              <a:t>become overwhelmed and </a:t>
            </a:r>
            <a:r>
              <a:rPr lang="en-US" sz="3000" dirty="0" smtClean="0">
                <a:latin typeface="Arial Narrow" pitchFamily="34" charset="0"/>
              </a:rPr>
              <a:t>unable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to </a:t>
            </a:r>
            <a:r>
              <a:rPr lang="en-US" sz="3000" dirty="0">
                <a:latin typeface="Arial Narrow" pitchFamily="34" charset="0"/>
              </a:rPr>
              <a:t>effectively deal with the heat, causing the body temperature to climb uncontrollably (heat stroke</a:t>
            </a:r>
            <a:r>
              <a:rPr lang="en-US" sz="3000" dirty="0" smtClean="0">
                <a:latin typeface="Arial Narrow" pitchFamily="34" charset="0"/>
              </a:rPr>
              <a:t>).  </a:t>
            </a:r>
            <a:endParaRPr lang="en-US" sz="3000" dirty="0">
              <a:latin typeface="Arial Narrow" pitchFamily="34" charset="0"/>
            </a:endParaRPr>
          </a:p>
          <a:p>
            <a:r>
              <a:rPr lang="en-US" sz="3000" dirty="0" smtClean="0">
                <a:latin typeface="Arial Narrow" pitchFamily="34" charset="0"/>
              </a:rPr>
              <a:t>Can lead to disability and death if heat continues. </a:t>
            </a:r>
          </a:p>
          <a:p>
            <a:r>
              <a:rPr lang="en-US" sz="3000" dirty="0" smtClean="0">
                <a:latin typeface="Arial Narrow" pitchFamily="34" charset="0"/>
              </a:rPr>
              <a:t>Can be confused with fever due to illness. If infant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is exposed to high temperatures and becomes</a:t>
            </a:r>
            <a:br>
              <a:rPr lang="en-US" sz="3000" dirty="0" smtClean="0">
                <a:latin typeface="Arial Narrow" pitchFamily="34" charset="0"/>
              </a:rPr>
            </a:br>
            <a:r>
              <a:rPr lang="en-US" sz="3000" dirty="0" smtClean="0">
                <a:latin typeface="Arial Narrow" pitchFamily="34" charset="0"/>
              </a:rPr>
              <a:t>overheated, he/she may develop hyperthermia.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8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1143000"/>
          </a:xfrm>
        </p:spPr>
        <p:txBody>
          <a:bodyPr/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endParaRPr lang="en-US" sz="3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918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43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500" b="1" dirty="0" smtClean="0">
                <a:latin typeface="Arial Narrow" pitchFamily="34" charset="0"/>
              </a:rPr>
              <a:t>What are some symptoms of</a:t>
            </a:r>
            <a:br>
              <a:rPr lang="en-US" sz="3500" b="1" dirty="0" smtClean="0">
                <a:latin typeface="Arial Narrow" pitchFamily="34" charset="0"/>
              </a:rPr>
            </a:br>
            <a:r>
              <a:rPr lang="en-US" sz="3500" b="1" dirty="0" smtClean="0">
                <a:latin typeface="Arial Narrow" pitchFamily="34" charset="0"/>
              </a:rPr>
              <a:t>infant hyperthermia?</a:t>
            </a:r>
          </a:p>
          <a:p>
            <a:r>
              <a:rPr lang="en-US" sz="3000" dirty="0">
                <a:latin typeface="Arial Narrow" pitchFamily="34" charset="0"/>
              </a:rPr>
              <a:t>Dry mouth or </a:t>
            </a:r>
            <a:r>
              <a:rPr lang="en-US" sz="3000" dirty="0" smtClean="0">
                <a:latin typeface="Arial Narrow" pitchFamily="34" charset="0"/>
              </a:rPr>
              <a:t>tongue</a:t>
            </a:r>
          </a:p>
          <a:p>
            <a:r>
              <a:rPr lang="en-US" sz="3000" dirty="0" smtClean="0">
                <a:latin typeface="Arial Narrow" pitchFamily="34" charset="0"/>
              </a:rPr>
              <a:t>Few </a:t>
            </a:r>
            <a:r>
              <a:rPr lang="en-US" sz="3000" dirty="0">
                <a:latin typeface="Arial Narrow" pitchFamily="34" charset="0"/>
              </a:rPr>
              <a:t>tears when </a:t>
            </a:r>
            <a:r>
              <a:rPr lang="en-US" sz="3000" dirty="0" smtClean="0">
                <a:latin typeface="Arial Narrow" pitchFamily="34" charset="0"/>
              </a:rPr>
              <a:t>crying</a:t>
            </a:r>
          </a:p>
          <a:p>
            <a:r>
              <a:rPr lang="en-US" sz="3000" dirty="0" smtClean="0">
                <a:latin typeface="Arial Narrow" pitchFamily="34" charset="0"/>
              </a:rPr>
              <a:t>Few </a:t>
            </a:r>
            <a:r>
              <a:rPr lang="en-US" sz="3000" dirty="0">
                <a:latin typeface="Arial Narrow" pitchFamily="34" charset="0"/>
              </a:rPr>
              <a:t>wet diapers (less than 6 a day</a:t>
            </a:r>
            <a:r>
              <a:rPr lang="en-US" sz="3000" dirty="0" smtClean="0">
                <a:latin typeface="Arial Narrow" pitchFamily="34" charset="0"/>
              </a:rPr>
              <a:t>)</a:t>
            </a:r>
          </a:p>
          <a:p>
            <a:r>
              <a:rPr lang="en-US" sz="3000" dirty="0" smtClean="0">
                <a:latin typeface="Arial Narrow" pitchFamily="34" charset="0"/>
              </a:rPr>
              <a:t>Dark </a:t>
            </a:r>
            <a:r>
              <a:rPr lang="en-US" sz="3000" dirty="0">
                <a:latin typeface="Arial Narrow" pitchFamily="34" charset="0"/>
              </a:rPr>
              <a:t>yellow or smelly </a:t>
            </a:r>
            <a:r>
              <a:rPr lang="en-US" sz="3000" dirty="0" smtClean="0">
                <a:latin typeface="Arial Narrow" pitchFamily="34" charset="0"/>
              </a:rPr>
              <a:t>urine</a:t>
            </a:r>
          </a:p>
          <a:p>
            <a:r>
              <a:rPr lang="en-US" sz="3000" dirty="0" smtClean="0">
                <a:latin typeface="Arial Narrow" pitchFamily="34" charset="0"/>
              </a:rPr>
              <a:t>Sunken </a:t>
            </a:r>
            <a:r>
              <a:rPr lang="en-US" sz="3000" dirty="0">
                <a:latin typeface="Arial Narrow" pitchFamily="34" charset="0"/>
              </a:rPr>
              <a:t>“soft </a:t>
            </a:r>
            <a:r>
              <a:rPr lang="en-US" sz="3000" dirty="0" smtClean="0">
                <a:latin typeface="Arial Narrow" pitchFamily="34" charset="0"/>
              </a:rPr>
              <a:t>spots,” </a:t>
            </a:r>
            <a:r>
              <a:rPr lang="en-US" sz="3000" dirty="0">
                <a:latin typeface="Arial Narrow" pitchFamily="34" charset="0"/>
              </a:rPr>
              <a:t>eyes, or </a:t>
            </a:r>
            <a:r>
              <a:rPr lang="en-US" sz="3000" dirty="0" smtClean="0">
                <a:latin typeface="Arial Narrow" pitchFamily="34" charset="0"/>
              </a:rPr>
              <a:t>cheeks</a:t>
            </a:r>
          </a:p>
          <a:p>
            <a:r>
              <a:rPr lang="en-US" sz="3000" dirty="0" smtClean="0">
                <a:latin typeface="Arial Narrow" pitchFamily="34" charset="0"/>
              </a:rPr>
              <a:t>Mottled</a:t>
            </a:r>
            <a:r>
              <a:rPr lang="en-US" sz="3000" dirty="0">
                <a:latin typeface="Arial Narrow" pitchFamily="34" charset="0"/>
              </a:rPr>
              <a:t>, grayish, skin that’s cool to the </a:t>
            </a:r>
            <a:r>
              <a:rPr lang="en-US" sz="3000" dirty="0" smtClean="0">
                <a:latin typeface="Arial Narrow" pitchFamily="34" charset="0"/>
              </a:rPr>
              <a:t>touch</a:t>
            </a:r>
          </a:p>
          <a:p>
            <a:r>
              <a:rPr lang="en-US" sz="3000" dirty="0" smtClean="0">
                <a:latin typeface="Arial Narrow" pitchFamily="34" charset="0"/>
              </a:rPr>
              <a:t>High fever</a:t>
            </a:r>
          </a:p>
          <a:p>
            <a:r>
              <a:rPr lang="en-US" sz="3000" dirty="0" smtClean="0">
                <a:latin typeface="Arial Narrow" pitchFamily="34" charset="0"/>
              </a:rPr>
              <a:t>Listlessness</a:t>
            </a:r>
            <a:endParaRPr lang="en-US" sz="3000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sz="900" dirty="0" smtClean="0">
                <a:solidFill>
                  <a:schemeClr val="tx1"/>
                </a:solidFill>
                <a:latin typeface="Arial Narrow" pitchFamily="34" charset="0"/>
              </a:rPr>
              <a:t>Slide </a:t>
            </a:r>
            <a:fld id="{09CEE1A4-8CDC-48D1-88CD-8FE5B5637DD8}" type="slidenum">
              <a:rPr lang="en-US" sz="900" smtClean="0">
                <a:solidFill>
                  <a:schemeClr val="tx1"/>
                </a:solidFill>
                <a:latin typeface="Arial Narrow" pitchFamily="34" charset="0"/>
              </a:rPr>
              <a:pPr/>
              <a:t>9</a:t>
            </a:fld>
            <a:endParaRPr lang="en-US" sz="9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/>
          <a:lstStyle/>
          <a:p>
            <a:pPr algn="l"/>
            <a:r>
              <a:rPr lang="en-US" sz="3800" dirty="0" smtClean="0">
                <a:latin typeface="Arial Black" pitchFamily="34" charset="0"/>
              </a:rPr>
              <a:t>Hyperthermia</a:t>
            </a:r>
            <a:endParaRPr lang="en-US" sz="3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093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591</Words>
  <Application>Microsoft Office PowerPoint</Application>
  <PresentationFormat>On-screen Show (4:3)</PresentationFormat>
  <Paragraphs>173</Paragraphs>
  <Slides>27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Safe and Comfortable Temperatures and Clothing for Infants</vt:lpstr>
      <vt:lpstr>Hypothermia</vt:lpstr>
      <vt:lpstr>Slide 3</vt:lpstr>
      <vt:lpstr>Slide 4</vt:lpstr>
      <vt:lpstr>Slide 5</vt:lpstr>
      <vt:lpstr>Slide 6</vt:lpstr>
      <vt:lpstr>Slide 7</vt:lpstr>
      <vt:lpstr>Hyperthermia</vt:lpstr>
      <vt:lpstr>Hyperthermia</vt:lpstr>
      <vt:lpstr>Hyperthermia</vt:lpstr>
      <vt:lpstr>Hyperthermia</vt:lpstr>
      <vt:lpstr>Danger in the Unattended Vehicle</vt:lpstr>
      <vt:lpstr>Hyperthermia Stats by Year</vt:lpstr>
      <vt:lpstr>Hyperthermia Stats by State</vt:lpstr>
      <vt:lpstr>Why the Increase?</vt:lpstr>
      <vt:lpstr>Hyperthermia Circumstances</vt:lpstr>
      <vt:lpstr>Legal Implications</vt:lpstr>
      <vt:lpstr>Vehicle Heating Dynamics</vt:lpstr>
      <vt:lpstr>Prevention</vt:lpstr>
      <vt:lpstr>Good Environmental Temperatures</vt:lpstr>
      <vt:lpstr>Clothing Factors to Consider</vt:lpstr>
      <vt:lpstr>Other Clothing Factors to Consider</vt:lpstr>
      <vt:lpstr>Safety and Clothing</vt:lpstr>
      <vt:lpstr>Clothing Selection</vt:lpstr>
      <vt:lpstr>Dressing an Infant and PIES</vt:lpstr>
      <vt:lpstr>Dressing an Infant and PIES – continued </vt:lpstr>
      <vt:lpstr>Review </vt:lpstr>
    </vt:vector>
  </TitlesOfParts>
  <Company>Realityworks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Cindy Fremont</dc:creator>
  <cp:lastModifiedBy>Timothy James</cp:lastModifiedBy>
  <cp:revision>89</cp:revision>
  <dcterms:created xsi:type="dcterms:W3CDTF">2011-11-18T16:34:08Z</dcterms:created>
  <dcterms:modified xsi:type="dcterms:W3CDTF">2012-02-14T15:59:41Z</dcterms:modified>
</cp:coreProperties>
</file>