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7" r:id="rId6"/>
    <p:sldId id="260" r:id="rId7"/>
    <p:sldId id="262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27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5DBB0F-E4E4-4D84-91A1-0DFD7ECDADA4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A0683-94A6-4A87-A8D1-F5B61A3F03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31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90174-4F6B-4335-B4D7-3691AEA27380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7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19100-CD24-4840-BB3F-55D3D7B2C3F8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470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83107-202E-40C4-8A1B-42C460555603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1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35945-EC0B-4A1D-8873-4B6E9521C847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5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6B947-3411-455C-B1A7-7304FD0CA6D4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54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3A9A7-6215-40E1-AAD5-70783EB4D8C5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5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E32B6-D770-41D4-AF53-B5C638A440AA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8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A37AB-CC83-4D02-9E59-BD299EAAE7A9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593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BE29E-6333-4252-A724-C0EB5199EEC5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4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8DD83-9239-4921-954B-0382D40401DB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60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6DF5A-ACD8-4B77-9373-B0BD9C17BDD0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4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8561-014E-43C7-85CF-9DC3722E3144}" type="datetime1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EE1A4-8CDC-48D1-88CD-8FE5B5637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0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Positional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err="1" smtClean="0">
                <a:latin typeface="Arial Black" pitchFamily="34" charset="0"/>
              </a:rPr>
              <a:t>Plagiocephaly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10000"/>
            <a:ext cx="6400800" cy="1752600"/>
          </a:xfrm>
        </p:spPr>
        <p:txBody>
          <a:bodyPr/>
          <a:lstStyle/>
          <a:p>
            <a:pPr algn="l"/>
            <a:r>
              <a:rPr lang="en-US" dirty="0" smtClean="0">
                <a:latin typeface="Arial Narrow" pitchFamily="34" charset="0"/>
              </a:rPr>
              <a:t>Flat Head Syndrome</a:t>
            </a:r>
            <a:endParaRPr lang="en-US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528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295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200" dirty="0" smtClean="0">
                <a:latin typeface="Arial Black" pitchFamily="34" charset="0"/>
              </a:rPr>
              <a:t>Positional</a:t>
            </a:r>
            <a:r>
              <a:rPr lang="en-US" sz="3800" dirty="0" smtClean="0">
                <a:latin typeface="Arial Black" pitchFamily="34" charset="0"/>
              </a:rPr>
              <a:t/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4200" dirty="0" err="1" smtClean="0">
                <a:latin typeface="Arial Black" pitchFamily="34" charset="0"/>
              </a:rPr>
              <a:t>Plagiocephaly</a:t>
            </a:r>
            <a:endParaRPr lang="en-US" sz="4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7086600" cy="3763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Also known as </a:t>
            </a:r>
            <a:r>
              <a:rPr lang="en-US" i="1" dirty="0" smtClean="0">
                <a:effectLst/>
                <a:latin typeface="Arial Narrow" pitchFamily="34" charset="0"/>
              </a:rPr>
              <a:t>flat head syndrome</a:t>
            </a:r>
          </a:p>
          <a:p>
            <a:r>
              <a:rPr lang="en-US" dirty="0" smtClean="0">
                <a:effectLst/>
                <a:latin typeface="Arial Narrow" pitchFamily="34" charset="0"/>
              </a:rPr>
              <a:t>Most commonly found in infants</a:t>
            </a:r>
          </a:p>
          <a:p>
            <a:r>
              <a:rPr lang="en-US" dirty="0" smtClean="0">
                <a:effectLst/>
                <a:latin typeface="Arial Narrow" pitchFamily="34" charset="0"/>
              </a:rPr>
              <a:t>Characterized by a flat spot on the back or one side of the head</a:t>
            </a:r>
          </a:p>
          <a:p>
            <a:r>
              <a:rPr lang="en-US" dirty="0" smtClean="0">
                <a:latin typeface="Arial Narrow" pitchFamily="34" charset="0"/>
              </a:rPr>
              <a:t>C</a:t>
            </a:r>
            <a:r>
              <a:rPr lang="en-US" dirty="0" smtClean="0">
                <a:effectLst/>
                <a:latin typeface="Arial Narrow" pitchFamily="34" charset="0"/>
              </a:rPr>
              <a:t>aused by remaining in one position for too long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  <a:noFill/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248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4953000" cy="2286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Recognizing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Flat Head Syndrome</a:t>
            </a:r>
            <a:endParaRPr lang="en-US" sz="3800" dirty="0"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1000" y="3657599"/>
            <a:ext cx="1875911" cy="21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cfremont\Desktop\Temp sensing\Flat Head Syndrome Lesson\Captur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7600"/>
            <a:ext cx="2114432" cy="2134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>
            <a:stCxn id="3" idx="1"/>
            <a:endCxn id="3" idx="3"/>
          </p:cNvCxnSpPr>
          <p:nvPr/>
        </p:nvCxnSpPr>
        <p:spPr>
          <a:xfrm>
            <a:off x="609600" y="4725081"/>
            <a:ext cx="21144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3" idx="0"/>
            <a:endCxn id="3" idx="2"/>
          </p:cNvCxnSpPr>
          <p:nvPr/>
        </p:nvCxnSpPr>
        <p:spPr>
          <a:xfrm>
            <a:off x="1666816" y="3657600"/>
            <a:ext cx="0" cy="21349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3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556260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 Narrow" pitchFamily="34" charset="0"/>
            </a:endParaRPr>
          </a:p>
          <a:p>
            <a:r>
              <a:rPr lang="en-US" dirty="0">
                <a:latin typeface="Arial Narrow" pitchFamily="34" charset="0"/>
              </a:rPr>
              <a:t> </a:t>
            </a:r>
            <a:r>
              <a:rPr lang="en-US" sz="1400" dirty="0" smtClean="0">
                <a:latin typeface="Arial Narrow" pitchFamily="34" charset="0"/>
              </a:rPr>
              <a:t>Photos courtesy of Junior League of Erie, PA, Inc. </a:t>
            </a:r>
            <a:r>
              <a:rPr lang="en-US" sz="1400" dirty="0" smtClean="0"/>
              <a:t>– </a:t>
            </a:r>
            <a:r>
              <a:rPr lang="en-US" sz="1400" dirty="0" smtClean="0">
                <a:latin typeface="Arial Narrow" pitchFamily="34" charset="0"/>
              </a:rPr>
              <a:t>http://www.flatheadprevention.org/</a:t>
            </a:r>
            <a:endParaRPr lang="en-US" sz="1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734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4876800" cy="13716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What Causes Flat Head Syndrome?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7239000" cy="40687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 Narrow" pitchFamily="34" charset="0"/>
              </a:rPr>
              <a:t>Passing through the birth canal –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usually corrects within six months</a:t>
            </a:r>
          </a:p>
          <a:p>
            <a:r>
              <a:rPr lang="en-US" dirty="0" smtClean="0">
                <a:latin typeface="Arial Narrow" pitchFamily="34" charset="0"/>
              </a:rPr>
              <a:t>Primary </a:t>
            </a:r>
            <a:r>
              <a:rPr lang="en-US" dirty="0">
                <a:latin typeface="Arial Narrow" pitchFamily="34" charset="0"/>
              </a:rPr>
              <a:t>cause: Laying in one position </a:t>
            </a:r>
            <a:r>
              <a:rPr lang="en-US" dirty="0" smtClean="0">
                <a:latin typeface="Arial Narrow" pitchFamily="34" charset="0"/>
              </a:rPr>
              <a:t>for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too </a:t>
            </a:r>
            <a:r>
              <a:rPr lang="en-US" dirty="0">
                <a:latin typeface="Arial Narrow" pitchFamily="34" charset="0"/>
              </a:rPr>
              <a:t>long, over extended periods of time</a:t>
            </a:r>
          </a:p>
          <a:p>
            <a:r>
              <a:rPr lang="en-US" dirty="0" smtClean="0">
                <a:latin typeface="Arial Narrow" pitchFamily="34" charset="0"/>
              </a:rPr>
              <a:t>Infants with a larger than normal head</a:t>
            </a:r>
          </a:p>
          <a:p>
            <a:r>
              <a:rPr lang="en-US" dirty="0" smtClean="0">
                <a:latin typeface="Arial Narrow" pitchFamily="34" charset="0"/>
              </a:rPr>
              <a:t>Premature infants with weaker than normal neck muscles</a:t>
            </a:r>
          </a:p>
          <a:p>
            <a:r>
              <a:rPr lang="en-US" dirty="0" smtClean="0">
                <a:latin typeface="Arial Narrow" pitchFamily="34" charset="0"/>
              </a:rPr>
              <a:t>Torticollis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4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293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3048000" cy="1143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Torticollis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6172200" cy="35353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Arial Narrow" pitchFamily="34" charset="0"/>
              </a:rPr>
              <a:t>Torticollis</a:t>
            </a:r>
            <a:r>
              <a:rPr lang="en-US" dirty="0" smtClean="0">
                <a:latin typeface="Arial Narrow" pitchFamily="34" charset="0"/>
              </a:rPr>
              <a:t> occurs </a:t>
            </a:r>
            <a:r>
              <a:rPr lang="en-US" dirty="0">
                <a:latin typeface="Arial Narrow" pitchFamily="34" charset="0"/>
              </a:rPr>
              <a:t>when </a:t>
            </a:r>
            <a:r>
              <a:rPr lang="en-US" dirty="0" smtClean="0">
                <a:latin typeface="Arial Narrow" pitchFamily="34" charset="0"/>
              </a:rPr>
              <a:t>a tight </a:t>
            </a:r>
            <a:r>
              <a:rPr lang="en-US" dirty="0">
                <a:latin typeface="Arial Narrow" pitchFamily="34" charset="0"/>
              </a:rPr>
              <a:t>or shortened muscle on one side of the neck </a:t>
            </a:r>
            <a:r>
              <a:rPr lang="en-US" dirty="0" smtClean="0">
                <a:latin typeface="Arial Narrow" pitchFamily="34" charset="0"/>
              </a:rPr>
              <a:t>causes the </a:t>
            </a:r>
            <a:r>
              <a:rPr lang="en-US" dirty="0">
                <a:latin typeface="Arial Narrow" pitchFamily="34" charset="0"/>
              </a:rPr>
              <a:t>head to tilt to the other side, resulting in the </a:t>
            </a:r>
            <a:r>
              <a:rPr lang="en-US" dirty="0" smtClean="0">
                <a:latin typeface="Arial Narrow" pitchFamily="34" charset="0"/>
              </a:rPr>
              <a:t>infant favoring </a:t>
            </a:r>
            <a:r>
              <a:rPr lang="en-US" dirty="0">
                <a:latin typeface="Arial Narrow" pitchFamily="34" charset="0"/>
              </a:rPr>
              <a:t>one side over the other to rest his </a:t>
            </a:r>
            <a:r>
              <a:rPr lang="en-US" dirty="0" smtClean="0">
                <a:latin typeface="Arial Narrow" pitchFamily="34" charset="0"/>
              </a:rPr>
              <a:t>head.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5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532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4572000" cy="1143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“Back to Sleep”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0104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1992 campaign to reduce Sudden Infant Death Syndrome</a:t>
            </a:r>
          </a:p>
          <a:p>
            <a:r>
              <a:rPr lang="en-US" dirty="0" smtClean="0">
                <a:latin typeface="Arial Narrow" pitchFamily="34" charset="0"/>
              </a:rPr>
              <a:t>Recommends infant sleep on back rather than tummy</a:t>
            </a:r>
          </a:p>
          <a:p>
            <a:r>
              <a:rPr lang="en-US" dirty="0" smtClean="0">
                <a:latin typeface="Arial Narrow" pitchFamily="34" charset="0"/>
              </a:rPr>
              <a:t>Incidents of </a:t>
            </a:r>
            <a:r>
              <a:rPr lang="en-US" smtClean="0">
                <a:latin typeface="Arial Narrow" pitchFamily="34" charset="0"/>
              </a:rPr>
              <a:t>SIDS have decreased 50% </a:t>
            </a:r>
            <a:r>
              <a:rPr lang="en-US" dirty="0" smtClean="0">
                <a:latin typeface="Arial Narrow" pitchFamily="34" charset="0"/>
              </a:rPr>
              <a:t>since the campaign began</a:t>
            </a:r>
          </a:p>
          <a:p>
            <a:r>
              <a:rPr lang="en-US" dirty="0" smtClean="0">
                <a:latin typeface="Arial Narrow" pitchFamily="34" charset="0"/>
              </a:rPr>
              <a:t>Incidents of positional </a:t>
            </a:r>
            <a:r>
              <a:rPr lang="en-US" dirty="0" err="1" smtClean="0">
                <a:latin typeface="Arial Narrow" pitchFamily="34" charset="0"/>
              </a:rPr>
              <a:t>plagiocephaly</a:t>
            </a:r>
            <a:r>
              <a:rPr lang="en-US" dirty="0" smtClean="0">
                <a:latin typeface="Arial Narrow" pitchFamily="34" charset="0"/>
              </a:rPr>
              <a:t> have increased 13% since the campaign began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6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3657600" cy="1143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Prevention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6553200" cy="4267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 Narrow" pitchFamily="34" charset="0"/>
              </a:rPr>
              <a:t>Alternate turning the infant’s head to right or left when you put him to sleep</a:t>
            </a:r>
          </a:p>
          <a:p>
            <a:r>
              <a:rPr lang="en-US" dirty="0" smtClean="0">
                <a:latin typeface="Arial Narrow" pitchFamily="34" charset="0"/>
              </a:rPr>
              <a:t>Put the infant to sleep on alternate ends of the crib</a:t>
            </a:r>
          </a:p>
          <a:p>
            <a:r>
              <a:rPr lang="en-US" dirty="0" smtClean="0">
                <a:latin typeface="Arial Narrow" pitchFamily="34" charset="0"/>
              </a:rPr>
              <a:t>Alternate positions of crib or decorations</a:t>
            </a:r>
          </a:p>
          <a:p>
            <a:r>
              <a:rPr lang="en-US" dirty="0" smtClean="0">
                <a:latin typeface="Arial Narrow" pitchFamily="34" charset="0"/>
              </a:rPr>
              <a:t>Limit time in infant seat/car seat, swings</a:t>
            </a:r>
          </a:p>
          <a:p>
            <a:r>
              <a:rPr lang="en-US" dirty="0" smtClean="0">
                <a:latin typeface="Arial Narrow" pitchFamily="34" charset="0"/>
              </a:rPr>
              <a:t>Cuddle!</a:t>
            </a:r>
          </a:p>
          <a:p>
            <a:r>
              <a:rPr lang="en-US" dirty="0" smtClean="0">
                <a:latin typeface="Arial Narrow" pitchFamily="34" charset="0"/>
              </a:rPr>
              <a:t>Provide supervised tummy time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7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047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0"/>
            <a:ext cx="3886200" cy="1143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Tummy Time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8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9" name="MOV02769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09600" y="3048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</TotalTime>
  <Words>217</Words>
  <Application>Microsoft Office PowerPoint</Application>
  <PresentationFormat>On-screen Show (4:3)</PresentationFormat>
  <Paragraphs>38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Positional Plagiocephaly</vt:lpstr>
      <vt:lpstr>Positional Plagiocephaly</vt:lpstr>
      <vt:lpstr>Recognizing Flat Head Syndrome</vt:lpstr>
      <vt:lpstr>What Causes Flat Head Syndrome?</vt:lpstr>
      <vt:lpstr>Torticollis</vt:lpstr>
      <vt:lpstr>“Back to Sleep”</vt:lpstr>
      <vt:lpstr>Prevention</vt:lpstr>
      <vt:lpstr>Tummy Time</vt:lpstr>
    </vt:vector>
  </TitlesOfParts>
  <Company>Realityworks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Positional Plagiocephaly</dc:title>
  <dc:creator>Cindy Fremont</dc:creator>
  <cp:lastModifiedBy>Cindy Fremont</cp:lastModifiedBy>
  <cp:revision>41</cp:revision>
  <dcterms:created xsi:type="dcterms:W3CDTF">2011-12-07T18:00:29Z</dcterms:created>
  <dcterms:modified xsi:type="dcterms:W3CDTF">2012-03-06T13:31:58Z</dcterms:modified>
</cp:coreProperties>
</file>