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Lst>
  <p:sldSz cy="6858000" cx="9144000"/>
  <p:notesSz cx="7010400" cy="9296400"/>
  <p:embeddedFontLst>
    <p:embeddedFont>
      <p:font typeface="Merriweather Sans"/>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93A3F7F-B6D8-4237-8CD7-C865412D24C4}">
  <a:tblStyle styleId="{493A3F7F-B6D8-4237-8CD7-C865412D24C4}"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MerriweatherSans-regular.fntdata"/><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font" Target="fonts/MerriweatherSans-italic.fntdata"/><Relationship Id="rId63" Type="http://schemas.openxmlformats.org/officeDocument/2006/relationships/font" Target="fonts/MerriweatherSans-bold.fntdata"/><Relationship Id="rId22" Type="http://schemas.openxmlformats.org/officeDocument/2006/relationships/slide" Target="slides/slide16.xml"/><Relationship Id="rId21" Type="http://schemas.openxmlformats.org/officeDocument/2006/relationships/slide" Target="slides/slide15.xml"/><Relationship Id="rId65" Type="http://schemas.openxmlformats.org/officeDocument/2006/relationships/font" Target="fonts/MerriweatherSans-boldItalic.fnt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3" name="Google Shape;113;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3" name="Google Shape;193;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02" name="Google Shape;202;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11" name="Google Shape;211;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20" name="Google Shape;220;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29" name="Google Shape;229;p1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38" name="Google Shape;238;p1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47" name="Google Shape;247;p1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56" name="Google Shape;256;p1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66" name="Google Shape;266;p1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75" name="Google Shape;275;p1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 name="Google Shape;11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84" name="Google Shape;284;p2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2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93" name="Google Shape;293;p2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2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02" name="Google Shape;302;p2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2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12" name="Google Shape;312;p2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2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21" name="Google Shape;321;p2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30" name="Google Shape;330;p2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39" name="Google Shape;339;p2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2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48" name="Google Shape;348;p2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57" name="Google Shape;357;p2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66" name="Google Shape;366;p2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 name="Google Shape;127;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3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75" name="Google Shape;375;p3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3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85" name="Google Shape;385;p3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3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94" name="Google Shape;394;p3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3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04" name="Google Shape;404;p3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3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13" name="Google Shape;413;p3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3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23" name="Google Shape;423;p3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3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30" name="Google Shape;430;p3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3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38" name="Google Shape;438;p3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3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46" name="Google Shape;446;p3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54" name="Google Shape;454;p3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 name="Google Shape;137;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4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63" name="Google Shape;463;p4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4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72" name="Google Shape;472;p4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4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79" name="Google Shape;479;p4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4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88" name="Google Shape;488;p4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4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497" name="Google Shape;497;p4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4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05" name="Google Shape;505;p4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4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15" name="Google Shape;515;p4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4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23" name="Google Shape;523;p4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4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31" name="Google Shape;531;p4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4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39" name="Google Shape;539;p4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8" name="Google Shape;148;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5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48" name="Google Shape;548;p5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5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57" name="Google Shape;557;p5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5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66" name="Google Shape;566;p5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p5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74" name="Google Shape;574;p5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p5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83" name="Google Shape;583;p5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5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592" name="Google Shape;592;p5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57" name="Google Shape;157;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65" name="Google Shape;165;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75" name="Google Shape;175;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84" name="Google Shape;184;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hyperlink" Target="http://www.realityworks.com/" TargetMode="Externa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0" name="Shape 20"/>
        <p:cNvGrpSpPr/>
        <p:nvPr/>
      </p:nvGrpSpPr>
      <p:grpSpPr>
        <a:xfrm>
          <a:off x="0" y="0"/>
          <a:ext cx="0" cy="0"/>
          <a:chOff x="0" y="0"/>
          <a:chExt cx="0" cy="0"/>
        </a:xfrm>
      </p:grpSpPr>
      <p:pic>
        <p:nvPicPr>
          <p:cNvPr id="21" name="Google Shape;21;p2"/>
          <p:cNvPicPr preferRelativeResize="0"/>
          <p:nvPr/>
        </p:nvPicPr>
        <p:blipFill rotWithShape="1">
          <a:blip r:embed="rId2">
            <a:alphaModFix/>
          </a:blip>
          <a:srcRect b="0" l="0" r="0" t="0"/>
          <a:stretch/>
        </p:blipFill>
        <p:spPr>
          <a:xfrm>
            <a:off x="0" y="1"/>
            <a:ext cx="9144000" cy="6095999"/>
          </a:xfrm>
          <a:prstGeom prst="rect">
            <a:avLst/>
          </a:prstGeom>
          <a:noFill/>
          <a:ln>
            <a:noFill/>
          </a:ln>
        </p:spPr>
      </p:pic>
      <p:sp>
        <p:nvSpPr>
          <p:cNvPr id="22" name="Google Shape;22;p2"/>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24" name="Google Shape;24;p2"/>
          <p:cNvSpPr txBox="1"/>
          <p:nvPr/>
        </p:nvSpPr>
        <p:spPr>
          <a:xfrm>
            <a:off x="6705600" y="-41275"/>
            <a:ext cx="1752600"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rgbClr val="366092"/>
                </a:solidFill>
                <a:latin typeface="Arial"/>
                <a:ea typeface="Arial"/>
                <a:cs typeface="Arial"/>
                <a:sym typeface="Arial"/>
              </a:rPr>
              <a:t>www.realityworks.com</a:t>
            </a:r>
            <a:endParaRPr/>
          </a:p>
        </p:txBody>
      </p:sp>
      <p:sp>
        <p:nvSpPr>
          <p:cNvPr id="25" name="Google Shape;25;p2">
            <a:hlinkClick r:id="rId3"/>
          </p:cNvPr>
          <p:cNvSpPr/>
          <p:nvPr/>
        </p:nvSpPr>
        <p:spPr>
          <a:xfrm>
            <a:off x="6781800" y="0"/>
            <a:ext cx="1600200" cy="32385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6" name="Google Shape;26;p2"/>
          <p:cNvPicPr preferRelativeResize="0"/>
          <p:nvPr/>
        </p:nvPicPr>
        <p:blipFill rotWithShape="1">
          <a:blip r:embed="rId4">
            <a:alphaModFix/>
          </a:blip>
          <a:srcRect b="0" l="0" r="0" t="0"/>
          <a:stretch/>
        </p:blipFill>
        <p:spPr>
          <a:xfrm>
            <a:off x="5205410" y="1447800"/>
            <a:ext cx="3563920" cy="3048000"/>
          </a:xfrm>
          <a:prstGeom prst="rect">
            <a:avLst/>
          </a:prstGeom>
          <a:noFill/>
          <a:ln>
            <a:noFill/>
          </a:ln>
          <a:effectLst>
            <a:outerShdw blurRad="50800" rotWithShape="0" algn="tl" dir="2700000" dist="38100">
              <a:srgbClr val="000000">
                <a:alpha val="57647"/>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3" name="Shape 73"/>
        <p:cNvGrpSpPr/>
        <p:nvPr/>
      </p:nvGrpSpPr>
      <p:grpSpPr>
        <a:xfrm>
          <a:off x="0" y="0"/>
          <a:ext cx="0" cy="0"/>
          <a:chOff x="0" y="0"/>
          <a:chExt cx="0" cy="0"/>
        </a:xfrm>
      </p:grpSpPr>
      <p:sp>
        <p:nvSpPr>
          <p:cNvPr id="74" name="Google Shape;74;p11"/>
          <p:cNvSpPr txBox="1"/>
          <p:nvPr>
            <p:ph type="title"/>
          </p:nvPr>
        </p:nvSpPr>
        <p:spPr>
          <a:xfrm>
            <a:off x="722313" y="4406902"/>
            <a:ext cx="7772400" cy="1362074"/>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Clr>
                <a:schemeClr val="lt1"/>
              </a:buClr>
              <a:buSzPts val="4000"/>
              <a:buFont typeface="Arial"/>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11"/>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chemeClr val="lt1"/>
              </a:buClr>
              <a:buSzPts val="2000"/>
              <a:buNone/>
              <a:defRPr sz="2000">
                <a:solidFill>
                  <a:schemeClr val="lt1"/>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76" name="Google Shape;76;p1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spTree>
      <p:nvGrpSpPr>
        <p:cNvPr id="78" name="Shape 78"/>
        <p:cNvGrpSpPr/>
        <p:nvPr/>
      </p:nvGrpSpPr>
      <p:grpSpPr>
        <a:xfrm>
          <a:off x="0" y="0"/>
          <a:ext cx="0" cy="0"/>
          <a:chOff x="0" y="0"/>
          <a:chExt cx="0" cy="0"/>
        </a:xfrm>
      </p:grpSpPr>
      <p:sp>
        <p:nvSpPr>
          <p:cNvPr id="79" name="Google Shape;79;p12"/>
          <p:cNvSpPr/>
          <p:nvPr/>
        </p:nvSpPr>
        <p:spPr>
          <a:xfrm>
            <a:off x="76200" y="457200"/>
            <a:ext cx="8991600" cy="5486400"/>
          </a:xfrm>
          <a:prstGeom prst="roundRect">
            <a:avLst>
              <a:gd fmla="val 3825" name="adj"/>
            </a:avLst>
          </a:prstGeom>
          <a:solidFill>
            <a:schemeClr val="lt1">
              <a:alpha val="8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0" name="Google Shape;80;p12"/>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4400"/>
              <a:buFont typeface="Arial"/>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2"/>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83" name="Google Shape;83;p12"/>
          <p:cNvPicPr preferRelativeResize="0"/>
          <p:nvPr/>
        </p:nvPicPr>
        <p:blipFill rotWithShape="1">
          <a:blip r:embed="rId2">
            <a:alphaModFix/>
          </a:blip>
          <a:srcRect b="0" l="0" r="0" t="0"/>
          <a:stretch/>
        </p:blipFill>
        <p:spPr>
          <a:xfrm>
            <a:off x="7483089" y="4572000"/>
            <a:ext cx="1425568" cy="12192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p:cSld name="1_Content with Caption">
    <p:spTree>
      <p:nvGrpSpPr>
        <p:cNvPr id="84" name="Shape 84"/>
        <p:cNvGrpSpPr/>
        <p:nvPr/>
      </p:nvGrpSpPr>
      <p:grpSpPr>
        <a:xfrm>
          <a:off x="0" y="0"/>
          <a:ext cx="0" cy="0"/>
          <a:chOff x="0" y="0"/>
          <a:chExt cx="0" cy="0"/>
        </a:xfrm>
      </p:grpSpPr>
      <p:sp>
        <p:nvSpPr>
          <p:cNvPr id="85" name="Google Shape;85;p13"/>
          <p:cNvSpPr/>
          <p:nvPr/>
        </p:nvSpPr>
        <p:spPr>
          <a:xfrm>
            <a:off x="76200" y="457200"/>
            <a:ext cx="8991600" cy="5486400"/>
          </a:xfrm>
          <a:prstGeom prst="roundRect">
            <a:avLst>
              <a:gd fmla="val 3825" name="adj"/>
            </a:avLst>
          </a:prstGeom>
          <a:solidFill>
            <a:schemeClr val="lt1">
              <a:alpha val="8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 name="Google Shape;86;p13"/>
          <p:cNvSpPr txBox="1"/>
          <p:nvPr>
            <p:ph type="title"/>
          </p:nvPr>
        </p:nvSpPr>
        <p:spPr>
          <a:xfrm>
            <a:off x="457203" y="609600"/>
            <a:ext cx="3008313" cy="8255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dk1"/>
              </a:buClr>
              <a:buSzPts val="2000"/>
              <a:buFont typeface="Arial"/>
              <a:buNone/>
              <a:defRPr b="1" sz="20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13"/>
          <p:cNvSpPr txBox="1"/>
          <p:nvPr>
            <p:ph idx="1" type="body"/>
          </p:nvPr>
        </p:nvSpPr>
        <p:spPr>
          <a:xfrm>
            <a:off x="3575050" y="609599"/>
            <a:ext cx="5111750" cy="5167409"/>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Char char="•"/>
              <a:defRPr sz="3200">
                <a:solidFill>
                  <a:schemeClr val="dk1"/>
                </a:solidFill>
              </a:defRPr>
            </a:lvl1pPr>
            <a:lvl2pPr indent="-406400" lvl="1" marL="914400" algn="l">
              <a:spcBef>
                <a:spcPts val="560"/>
              </a:spcBef>
              <a:spcAft>
                <a:spcPts val="0"/>
              </a:spcAft>
              <a:buClr>
                <a:schemeClr val="lt1"/>
              </a:buClr>
              <a:buSzPts val="2800"/>
              <a:buChar char="–"/>
              <a:defRPr sz="2800"/>
            </a:lvl2pPr>
            <a:lvl3pPr indent="-381000" lvl="2" marL="1371600" algn="l">
              <a:spcBef>
                <a:spcPts val="480"/>
              </a:spcBef>
              <a:spcAft>
                <a:spcPts val="0"/>
              </a:spcAft>
              <a:buClr>
                <a:schemeClr val="lt1"/>
              </a:buClr>
              <a:buSzPts val="2400"/>
              <a:buChar char="•"/>
              <a:defRPr sz="2400"/>
            </a:lvl3pPr>
            <a:lvl4pPr indent="-355600" lvl="3" marL="1828800" algn="l">
              <a:spcBef>
                <a:spcPts val="400"/>
              </a:spcBef>
              <a:spcAft>
                <a:spcPts val="0"/>
              </a:spcAft>
              <a:buClr>
                <a:schemeClr val="lt1"/>
              </a:buClr>
              <a:buSzPts val="2000"/>
              <a:buChar char="–"/>
              <a:defRPr sz="2000"/>
            </a:lvl4pPr>
            <a:lvl5pPr indent="-355600" lvl="4" marL="2286000" algn="l">
              <a:spcBef>
                <a:spcPts val="400"/>
              </a:spcBef>
              <a:spcAft>
                <a:spcPts val="0"/>
              </a:spcAft>
              <a:buClr>
                <a:schemeClr val="lt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88" name="Google Shape;88;p13"/>
          <p:cNvSpPr txBox="1"/>
          <p:nvPr>
            <p:ph idx="2" type="body"/>
          </p:nvPr>
        </p:nvSpPr>
        <p:spPr>
          <a:xfrm>
            <a:off x="457203" y="1435103"/>
            <a:ext cx="3008313" cy="4356097"/>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solidFill>
                  <a:schemeClr val="dk1"/>
                </a:solidFill>
              </a:defRPr>
            </a:lvl1pPr>
            <a:lvl2pPr indent="-228600" lvl="1" marL="914400" algn="l">
              <a:spcBef>
                <a:spcPts val="240"/>
              </a:spcBef>
              <a:spcAft>
                <a:spcPts val="0"/>
              </a:spcAft>
              <a:buClr>
                <a:schemeClr val="lt1"/>
              </a:buClr>
              <a:buSzPts val="1200"/>
              <a:buNone/>
              <a:defRPr sz="1200"/>
            </a:lvl2pPr>
            <a:lvl3pPr indent="-228600" lvl="2" marL="1371600" algn="l">
              <a:spcBef>
                <a:spcPts val="200"/>
              </a:spcBef>
              <a:spcAft>
                <a:spcPts val="0"/>
              </a:spcAft>
              <a:buClr>
                <a:schemeClr val="lt1"/>
              </a:buClr>
              <a:buSzPts val="1000"/>
              <a:buNone/>
              <a:defRPr sz="1000"/>
            </a:lvl3pPr>
            <a:lvl4pPr indent="-228600" lvl="3" marL="1828800" algn="l">
              <a:spcBef>
                <a:spcPts val="180"/>
              </a:spcBef>
              <a:spcAft>
                <a:spcPts val="0"/>
              </a:spcAft>
              <a:buClr>
                <a:schemeClr val="lt1"/>
              </a:buClr>
              <a:buSzPts val="900"/>
              <a:buNone/>
              <a:defRPr sz="900"/>
            </a:lvl4pPr>
            <a:lvl5pPr indent="-228600" lvl="4" marL="2286000" algn="l">
              <a:spcBef>
                <a:spcPts val="180"/>
              </a:spcBef>
              <a:spcAft>
                <a:spcPts val="0"/>
              </a:spcAft>
              <a:buClr>
                <a:schemeClr val="lt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89" name="Google Shape;89;p13"/>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3"/>
          <p:cNvSpPr txBox="1"/>
          <p:nvPr>
            <p:ph idx="12" type="sldNum"/>
          </p:nvPr>
        </p:nvSpPr>
        <p:spPr>
          <a:xfrm>
            <a:off x="41529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91" name="Google Shape;91;p13"/>
          <p:cNvPicPr preferRelativeResize="0"/>
          <p:nvPr/>
        </p:nvPicPr>
        <p:blipFill rotWithShape="1">
          <a:blip r:embed="rId2">
            <a:alphaModFix/>
          </a:blip>
          <a:srcRect b="0" l="0" r="0" t="0"/>
          <a:stretch/>
        </p:blipFill>
        <p:spPr>
          <a:xfrm>
            <a:off x="7483089" y="4572000"/>
            <a:ext cx="1425568" cy="12192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92" name="Shape 92"/>
        <p:cNvGrpSpPr/>
        <p:nvPr/>
      </p:nvGrpSpPr>
      <p:grpSpPr>
        <a:xfrm>
          <a:off x="0" y="0"/>
          <a:ext cx="0" cy="0"/>
          <a:chOff x="0" y="0"/>
          <a:chExt cx="0" cy="0"/>
        </a:xfrm>
      </p:grpSpPr>
      <p:sp>
        <p:nvSpPr>
          <p:cNvPr id="93" name="Google Shape;93;p1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lt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4" name="Google Shape;94;p14"/>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lt1"/>
              </a:buClr>
              <a:buSzPts val="3200"/>
              <a:buFont typeface="Arial"/>
              <a:buNone/>
              <a:defRPr b="0" i="0" sz="3200" u="none" cap="none" strike="noStrike">
                <a:solidFill>
                  <a:schemeClr val="lt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95" name="Google Shape;95;p14"/>
          <p:cNvSpPr txBox="1"/>
          <p:nvPr>
            <p:ph idx="1" type="body"/>
          </p:nvPr>
        </p:nvSpPr>
        <p:spPr>
          <a:xfrm>
            <a:off x="1792288" y="5367339"/>
            <a:ext cx="5486400" cy="500061"/>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lt1"/>
              </a:buClr>
              <a:buSzPts val="1400"/>
              <a:buNone/>
              <a:defRPr sz="1400"/>
            </a:lvl1pPr>
            <a:lvl2pPr indent="-228600" lvl="1" marL="914400" algn="l">
              <a:spcBef>
                <a:spcPts val="240"/>
              </a:spcBef>
              <a:spcAft>
                <a:spcPts val="0"/>
              </a:spcAft>
              <a:buClr>
                <a:schemeClr val="lt1"/>
              </a:buClr>
              <a:buSzPts val="1200"/>
              <a:buNone/>
              <a:defRPr sz="1200"/>
            </a:lvl2pPr>
            <a:lvl3pPr indent="-228600" lvl="2" marL="1371600" algn="l">
              <a:spcBef>
                <a:spcPts val="200"/>
              </a:spcBef>
              <a:spcAft>
                <a:spcPts val="0"/>
              </a:spcAft>
              <a:buClr>
                <a:schemeClr val="lt1"/>
              </a:buClr>
              <a:buSzPts val="1000"/>
              <a:buNone/>
              <a:defRPr sz="1000"/>
            </a:lvl3pPr>
            <a:lvl4pPr indent="-228600" lvl="3" marL="1828800" algn="l">
              <a:spcBef>
                <a:spcPts val="180"/>
              </a:spcBef>
              <a:spcAft>
                <a:spcPts val="0"/>
              </a:spcAft>
              <a:buClr>
                <a:schemeClr val="lt1"/>
              </a:buClr>
              <a:buSzPts val="900"/>
              <a:buNone/>
              <a:defRPr sz="900"/>
            </a:lvl4pPr>
            <a:lvl5pPr indent="-228600" lvl="4" marL="2286000" algn="l">
              <a:spcBef>
                <a:spcPts val="180"/>
              </a:spcBef>
              <a:spcAft>
                <a:spcPts val="0"/>
              </a:spcAft>
              <a:buClr>
                <a:schemeClr val="lt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96" name="Google Shape;96;p14"/>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14"/>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p:cSld name="1_Picture with Caption">
    <p:spTree>
      <p:nvGrpSpPr>
        <p:cNvPr id="98" name="Shape 98"/>
        <p:cNvGrpSpPr/>
        <p:nvPr/>
      </p:nvGrpSpPr>
      <p:grpSpPr>
        <a:xfrm>
          <a:off x="0" y="0"/>
          <a:ext cx="0" cy="0"/>
          <a:chOff x="0" y="0"/>
          <a:chExt cx="0" cy="0"/>
        </a:xfrm>
      </p:grpSpPr>
      <p:sp>
        <p:nvSpPr>
          <p:cNvPr id="99" name="Google Shape;99;p15"/>
          <p:cNvSpPr/>
          <p:nvPr/>
        </p:nvSpPr>
        <p:spPr>
          <a:xfrm>
            <a:off x="76200" y="457200"/>
            <a:ext cx="8991600" cy="5486400"/>
          </a:xfrm>
          <a:prstGeom prst="roundRect">
            <a:avLst>
              <a:gd fmla="val 3825" name="adj"/>
            </a:avLst>
          </a:prstGeom>
          <a:solidFill>
            <a:schemeClr val="lt1">
              <a:alpha val="8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 name="Google Shape;100;p15"/>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dk1"/>
              </a:buClr>
              <a:buSzPts val="2000"/>
              <a:buFont typeface="Arial"/>
              <a:buNone/>
              <a:defRPr b="1" sz="20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15"/>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02" name="Google Shape;102;p15"/>
          <p:cNvSpPr txBox="1"/>
          <p:nvPr>
            <p:ph idx="1" type="body"/>
          </p:nvPr>
        </p:nvSpPr>
        <p:spPr>
          <a:xfrm>
            <a:off x="1792288" y="5367339"/>
            <a:ext cx="5486400" cy="500061"/>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solidFill>
                  <a:schemeClr val="dk1"/>
                </a:solidFill>
              </a:defRPr>
            </a:lvl1pPr>
            <a:lvl2pPr indent="-228600" lvl="1" marL="914400" algn="l">
              <a:spcBef>
                <a:spcPts val="240"/>
              </a:spcBef>
              <a:spcAft>
                <a:spcPts val="0"/>
              </a:spcAft>
              <a:buClr>
                <a:schemeClr val="lt1"/>
              </a:buClr>
              <a:buSzPts val="1200"/>
              <a:buNone/>
              <a:defRPr sz="1200"/>
            </a:lvl2pPr>
            <a:lvl3pPr indent="-228600" lvl="2" marL="1371600" algn="l">
              <a:spcBef>
                <a:spcPts val="200"/>
              </a:spcBef>
              <a:spcAft>
                <a:spcPts val="0"/>
              </a:spcAft>
              <a:buClr>
                <a:schemeClr val="lt1"/>
              </a:buClr>
              <a:buSzPts val="1000"/>
              <a:buNone/>
              <a:defRPr sz="1000"/>
            </a:lvl3pPr>
            <a:lvl4pPr indent="-228600" lvl="3" marL="1828800" algn="l">
              <a:spcBef>
                <a:spcPts val="180"/>
              </a:spcBef>
              <a:spcAft>
                <a:spcPts val="0"/>
              </a:spcAft>
              <a:buClr>
                <a:schemeClr val="lt1"/>
              </a:buClr>
              <a:buSzPts val="900"/>
              <a:buNone/>
              <a:defRPr sz="900"/>
            </a:lvl4pPr>
            <a:lvl5pPr indent="-228600" lvl="4" marL="2286000" algn="l">
              <a:spcBef>
                <a:spcPts val="180"/>
              </a:spcBef>
              <a:spcAft>
                <a:spcPts val="0"/>
              </a:spcAft>
              <a:buClr>
                <a:schemeClr val="lt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15"/>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5"/>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105" name="Google Shape;105;p15"/>
          <p:cNvPicPr preferRelativeResize="0"/>
          <p:nvPr/>
        </p:nvPicPr>
        <p:blipFill rotWithShape="1">
          <a:blip r:embed="rId2">
            <a:alphaModFix/>
          </a:blip>
          <a:srcRect b="0" l="0" r="0" t="0"/>
          <a:stretch/>
        </p:blipFill>
        <p:spPr>
          <a:xfrm>
            <a:off x="7483089" y="4572000"/>
            <a:ext cx="1425568" cy="12192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icture with Caption">
  <p:cSld name="2_Picture with Caption">
    <p:spTree>
      <p:nvGrpSpPr>
        <p:cNvPr id="106" name="Shape 106"/>
        <p:cNvGrpSpPr/>
        <p:nvPr/>
      </p:nvGrpSpPr>
      <p:grpSpPr>
        <a:xfrm>
          <a:off x="0" y="0"/>
          <a:ext cx="0" cy="0"/>
          <a:chOff x="0" y="0"/>
          <a:chExt cx="0" cy="0"/>
        </a:xfrm>
      </p:grpSpPr>
      <p:sp>
        <p:nvSpPr>
          <p:cNvPr id="107" name="Google Shape;107;p16"/>
          <p:cNvSpPr/>
          <p:nvPr/>
        </p:nvSpPr>
        <p:spPr>
          <a:xfrm>
            <a:off x="76200" y="457200"/>
            <a:ext cx="8991600" cy="5486400"/>
          </a:xfrm>
          <a:prstGeom prst="roundRect">
            <a:avLst>
              <a:gd fmla="val 3825" name="adj"/>
            </a:avLst>
          </a:prstGeom>
          <a:solidFill>
            <a:schemeClr val="lt1">
              <a:alpha val="8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8" name="Google Shape;108;p16"/>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16"/>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110" name="Google Shape;110;p16"/>
          <p:cNvPicPr preferRelativeResize="0"/>
          <p:nvPr/>
        </p:nvPicPr>
        <p:blipFill rotWithShape="1">
          <a:blip r:embed="rId2">
            <a:alphaModFix/>
          </a:blip>
          <a:srcRect b="0" l="0" r="0" t="0"/>
          <a:stretch/>
        </p:blipFill>
        <p:spPr>
          <a:xfrm>
            <a:off x="7483089" y="4572000"/>
            <a:ext cx="1425568" cy="12192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7" name="Shape 27"/>
        <p:cNvGrpSpPr/>
        <p:nvPr/>
      </p:nvGrpSpPr>
      <p:grpSpPr>
        <a:xfrm>
          <a:off x="0" y="0"/>
          <a:ext cx="0" cy="0"/>
          <a:chOff x="0" y="0"/>
          <a:chExt cx="0" cy="0"/>
        </a:xfrm>
      </p:grpSpPr>
      <p:sp>
        <p:nvSpPr>
          <p:cNvPr id="28" name="Google Shape;28;p3"/>
          <p:cNvSpPr/>
          <p:nvPr/>
        </p:nvSpPr>
        <p:spPr>
          <a:xfrm>
            <a:off x="76200" y="457200"/>
            <a:ext cx="8991600" cy="5486400"/>
          </a:xfrm>
          <a:prstGeom prst="roundRect">
            <a:avLst>
              <a:gd fmla="val 3825" name="adj"/>
            </a:avLst>
          </a:prstGeom>
          <a:solidFill>
            <a:schemeClr val="lt1">
              <a:alpha val="8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9" name="Google Shape;29;p3"/>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4400"/>
              <a:buFont typeface="Arial"/>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Char char="•"/>
              <a:defRPr>
                <a:solidFill>
                  <a:schemeClr val="dk1"/>
                </a:solidFill>
              </a:defRPr>
            </a:lvl1pPr>
            <a:lvl2pPr indent="-406400" lvl="1" marL="914400" algn="l">
              <a:spcBef>
                <a:spcPts val="560"/>
              </a:spcBef>
              <a:spcAft>
                <a:spcPts val="0"/>
              </a:spcAft>
              <a:buClr>
                <a:schemeClr val="dk1"/>
              </a:buClr>
              <a:buSzPts val="2800"/>
              <a:buChar char="–"/>
              <a:defRPr>
                <a:solidFill>
                  <a:schemeClr val="dk1"/>
                </a:solidFill>
              </a:defRPr>
            </a:lvl2pPr>
            <a:lvl3pPr indent="-381000" lvl="2" marL="1371600" algn="l">
              <a:spcBef>
                <a:spcPts val="480"/>
              </a:spcBef>
              <a:spcAft>
                <a:spcPts val="0"/>
              </a:spcAft>
              <a:buClr>
                <a:schemeClr val="dk1"/>
              </a:buClr>
              <a:buSzPts val="2400"/>
              <a:buChar char="•"/>
              <a:defRPr>
                <a:solidFill>
                  <a:schemeClr val="dk1"/>
                </a:solidFill>
              </a:defRPr>
            </a:lvl3pPr>
            <a:lvl4pPr indent="-355600" lvl="3" marL="1828800" algn="l">
              <a:spcBef>
                <a:spcPts val="400"/>
              </a:spcBef>
              <a:spcAft>
                <a:spcPts val="0"/>
              </a:spcAft>
              <a:buClr>
                <a:schemeClr val="dk1"/>
              </a:buClr>
              <a:buSzPts val="2000"/>
              <a:buChar char="–"/>
              <a:defRPr>
                <a:solidFill>
                  <a:schemeClr val="dk1"/>
                </a:solidFill>
              </a:defRPr>
            </a:lvl4pPr>
            <a:lvl5pPr indent="-355600" lvl="4" marL="2286000" algn="l">
              <a:spcBef>
                <a:spcPts val="400"/>
              </a:spcBef>
              <a:spcAft>
                <a:spcPts val="0"/>
              </a:spcAft>
              <a:buClr>
                <a:schemeClr val="dk1"/>
              </a:buClr>
              <a:buSzPts val="2000"/>
              <a:buChar char="»"/>
              <a:defRPr>
                <a:solidFill>
                  <a:schemeClr val="dk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 name="Google Shape;31;p3"/>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3" name="Google Shape;33;p3"/>
          <p:cNvPicPr preferRelativeResize="0"/>
          <p:nvPr/>
        </p:nvPicPr>
        <p:blipFill rotWithShape="1">
          <a:blip r:embed="rId2">
            <a:alphaModFix/>
          </a:blip>
          <a:srcRect b="0" l="0" r="0" t="0"/>
          <a:stretch/>
        </p:blipFill>
        <p:spPr>
          <a:xfrm>
            <a:off x="7483089" y="4572000"/>
            <a:ext cx="1425568" cy="12192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4" name="Shape 34"/>
        <p:cNvGrpSpPr/>
        <p:nvPr/>
      </p:nvGrpSpPr>
      <p:grpSpPr>
        <a:xfrm>
          <a:off x="0" y="0"/>
          <a:ext cx="0" cy="0"/>
          <a:chOff x="0" y="0"/>
          <a:chExt cx="0" cy="0"/>
        </a:xfrm>
      </p:grpSpPr>
      <p:sp>
        <p:nvSpPr>
          <p:cNvPr id="35" name="Google Shape;35;p4"/>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4"/>
          <p:cNvSpPr txBox="1"/>
          <p:nvPr>
            <p:ph idx="1" type="body"/>
          </p:nvPr>
        </p:nvSpPr>
        <p:spPr>
          <a:xfrm>
            <a:off x="457200" y="1828800"/>
            <a:ext cx="8229600" cy="4038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lt1"/>
              </a:buClr>
              <a:buSzPts val="1800"/>
              <a:buChar char="•"/>
              <a:defRPr/>
            </a:lvl1pPr>
            <a:lvl2pPr indent="-342900" lvl="1" marL="914400" algn="l">
              <a:spcBef>
                <a:spcPts val="360"/>
              </a:spcBef>
              <a:spcAft>
                <a:spcPts val="0"/>
              </a:spcAft>
              <a:buClr>
                <a:schemeClr val="lt1"/>
              </a:buClr>
              <a:buSzPts val="1800"/>
              <a:buChar char="–"/>
              <a:defRPr/>
            </a:lvl2pPr>
            <a:lvl3pPr indent="-342900" lvl="2" marL="1371600" algn="l">
              <a:spcBef>
                <a:spcPts val="360"/>
              </a:spcBef>
              <a:spcAft>
                <a:spcPts val="0"/>
              </a:spcAft>
              <a:buClr>
                <a:schemeClr val="lt1"/>
              </a:buClr>
              <a:buSzPts val="1800"/>
              <a:buChar char="•"/>
              <a:defRPr/>
            </a:lvl3pPr>
            <a:lvl4pPr indent="-342900" lvl="3" marL="1828800" algn="l">
              <a:spcBef>
                <a:spcPts val="360"/>
              </a:spcBef>
              <a:spcAft>
                <a:spcPts val="0"/>
              </a:spcAft>
              <a:buClr>
                <a:schemeClr val="lt1"/>
              </a:buClr>
              <a:buSzPts val="1800"/>
              <a:buChar char="–"/>
              <a:defRPr/>
            </a:lvl4pPr>
            <a:lvl5pPr indent="-342900" lvl="4" marL="2286000" algn="l">
              <a:spcBef>
                <a:spcPts val="360"/>
              </a:spcBef>
              <a:spcAft>
                <a:spcPts val="0"/>
              </a:spcAft>
              <a:buClr>
                <a:schemeClr val="lt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7" name="Google Shape;37;p4"/>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5"/>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5"/>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lt1"/>
              </a:buClr>
              <a:buSzPts val="2800"/>
              <a:buChar char="•"/>
              <a:defRPr sz="2800"/>
            </a:lvl1pPr>
            <a:lvl2pPr indent="-381000" lvl="1" marL="914400" algn="l">
              <a:spcBef>
                <a:spcPts val="480"/>
              </a:spcBef>
              <a:spcAft>
                <a:spcPts val="0"/>
              </a:spcAft>
              <a:buClr>
                <a:schemeClr val="lt1"/>
              </a:buClr>
              <a:buSzPts val="2400"/>
              <a:buChar char="–"/>
              <a:defRPr sz="2400"/>
            </a:lvl2pPr>
            <a:lvl3pPr indent="-355600" lvl="2" marL="1371600" algn="l">
              <a:spcBef>
                <a:spcPts val="400"/>
              </a:spcBef>
              <a:spcAft>
                <a:spcPts val="0"/>
              </a:spcAft>
              <a:buClr>
                <a:schemeClr val="lt1"/>
              </a:buClr>
              <a:buSzPts val="2000"/>
              <a:buChar char="•"/>
              <a:defRPr sz="2000"/>
            </a:lvl3pPr>
            <a:lvl4pPr indent="-342900" lvl="3" marL="1828800" algn="l">
              <a:spcBef>
                <a:spcPts val="360"/>
              </a:spcBef>
              <a:spcAft>
                <a:spcPts val="0"/>
              </a:spcAft>
              <a:buClr>
                <a:schemeClr val="lt1"/>
              </a:buClr>
              <a:buSzPts val="1800"/>
              <a:buChar char="–"/>
              <a:defRPr sz="1800"/>
            </a:lvl4pPr>
            <a:lvl5pPr indent="-342900" lvl="4" marL="2286000" algn="l">
              <a:spcBef>
                <a:spcPts val="360"/>
              </a:spcBef>
              <a:spcAft>
                <a:spcPts val="0"/>
              </a:spcAft>
              <a:buClr>
                <a:schemeClr val="lt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5"/>
          <p:cNvSpPr txBox="1"/>
          <p:nvPr>
            <p:ph idx="2" type="body"/>
          </p:nvPr>
        </p:nvSpPr>
        <p:spPr>
          <a:xfrm>
            <a:off x="4648200" y="1752600"/>
            <a:ext cx="4038600" cy="4038600"/>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lt1"/>
              </a:buClr>
              <a:buSzPts val="2800"/>
              <a:buChar char="•"/>
              <a:defRPr sz="2800"/>
            </a:lvl1pPr>
            <a:lvl2pPr indent="-381000" lvl="1" marL="914400" algn="l">
              <a:spcBef>
                <a:spcPts val="480"/>
              </a:spcBef>
              <a:spcAft>
                <a:spcPts val="0"/>
              </a:spcAft>
              <a:buClr>
                <a:schemeClr val="lt1"/>
              </a:buClr>
              <a:buSzPts val="2400"/>
              <a:buChar char="–"/>
              <a:defRPr sz="2400"/>
            </a:lvl2pPr>
            <a:lvl3pPr indent="-355600" lvl="2" marL="1371600" algn="l">
              <a:spcBef>
                <a:spcPts val="400"/>
              </a:spcBef>
              <a:spcAft>
                <a:spcPts val="0"/>
              </a:spcAft>
              <a:buClr>
                <a:schemeClr val="lt1"/>
              </a:buClr>
              <a:buSzPts val="2000"/>
              <a:buChar char="•"/>
              <a:defRPr sz="2000"/>
            </a:lvl3pPr>
            <a:lvl4pPr indent="-342900" lvl="3" marL="1828800" algn="l">
              <a:spcBef>
                <a:spcPts val="360"/>
              </a:spcBef>
              <a:spcAft>
                <a:spcPts val="0"/>
              </a:spcAft>
              <a:buClr>
                <a:schemeClr val="lt1"/>
              </a:buClr>
              <a:buSzPts val="1800"/>
              <a:buChar char="–"/>
              <a:defRPr sz="1800"/>
            </a:lvl4pPr>
            <a:lvl5pPr indent="-342900" lvl="4" marL="2286000" algn="l">
              <a:spcBef>
                <a:spcPts val="360"/>
              </a:spcBef>
              <a:spcAft>
                <a:spcPts val="0"/>
              </a:spcAft>
              <a:buClr>
                <a:schemeClr val="lt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5"/>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5"/>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5" name="Shape 45"/>
        <p:cNvGrpSpPr/>
        <p:nvPr/>
      </p:nvGrpSpPr>
      <p:grpSpPr>
        <a:xfrm>
          <a:off x="0" y="0"/>
          <a:ext cx="0" cy="0"/>
          <a:chOff x="0" y="0"/>
          <a:chExt cx="0" cy="0"/>
        </a:xfrm>
      </p:grpSpPr>
      <p:sp>
        <p:nvSpPr>
          <p:cNvPr id="46" name="Google Shape;46;p6"/>
          <p:cNvSpPr txBox="1"/>
          <p:nvPr>
            <p:ph type="title"/>
          </p:nvPr>
        </p:nvSpPr>
        <p:spPr>
          <a:xfrm>
            <a:off x="457203" y="609600"/>
            <a:ext cx="3008313" cy="8255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lt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6"/>
          <p:cNvSpPr txBox="1"/>
          <p:nvPr>
            <p:ph idx="1" type="body"/>
          </p:nvPr>
        </p:nvSpPr>
        <p:spPr>
          <a:xfrm>
            <a:off x="3575050" y="609599"/>
            <a:ext cx="5111750" cy="5257801"/>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lt1"/>
              </a:buClr>
              <a:buSzPts val="3200"/>
              <a:buChar char="•"/>
              <a:defRPr sz="3200"/>
            </a:lvl1pPr>
            <a:lvl2pPr indent="-406400" lvl="1" marL="914400" algn="l">
              <a:spcBef>
                <a:spcPts val="560"/>
              </a:spcBef>
              <a:spcAft>
                <a:spcPts val="0"/>
              </a:spcAft>
              <a:buClr>
                <a:schemeClr val="lt1"/>
              </a:buClr>
              <a:buSzPts val="2800"/>
              <a:buChar char="–"/>
              <a:defRPr sz="2800"/>
            </a:lvl2pPr>
            <a:lvl3pPr indent="-381000" lvl="2" marL="1371600" algn="l">
              <a:spcBef>
                <a:spcPts val="480"/>
              </a:spcBef>
              <a:spcAft>
                <a:spcPts val="0"/>
              </a:spcAft>
              <a:buClr>
                <a:schemeClr val="lt1"/>
              </a:buClr>
              <a:buSzPts val="2400"/>
              <a:buChar char="•"/>
              <a:defRPr sz="2400"/>
            </a:lvl3pPr>
            <a:lvl4pPr indent="-355600" lvl="3" marL="1828800" algn="l">
              <a:spcBef>
                <a:spcPts val="400"/>
              </a:spcBef>
              <a:spcAft>
                <a:spcPts val="0"/>
              </a:spcAft>
              <a:buClr>
                <a:schemeClr val="lt1"/>
              </a:buClr>
              <a:buSzPts val="2000"/>
              <a:buChar char="–"/>
              <a:defRPr sz="2000"/>
            </a:lvl4pPr>
            <a:lvl5pPr indent="-355600" lvl="4" marL="2286000" algn="l">
              <a:spcBef>
                <a:spcPts val="400"/>
              </a:spcBef>
              <a:spcAft>
                <a:spcPts val="0"/>
              </a:spcAft>
              <a:buClr>
                <a:schemeClr val="lt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48" name="Google Shape;48;p6"/>
          <p:cNvSpPr txBox="1"/>
          <p:nvPr>
            <p:ph idx="2" type="body"/>
          </p:nvPr>
        </p:nvSpPr>
        <p:spPr>
          <a:xfrm>
            <a:off x="457203" y="1435103"/>
            <a:ext cx="3008313" cy="4432297"/>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lt1"/>
              </a:buClr>
              <a:buSzPts val="1400"/>
              <a:buNone/>
              <a:defRPr sz="1400"/>
            </a:lvl1pPr>
            <a:lvl2pPr indent="-228600" lvl="1" marL="914400" algn="l">
              <a:spcBef>
                <a:spcPts val="240"/>
              </a:spcBef>
              <a:spcAft>
                <a:spcPts val="0"/>
              </a:spcAft>
              <a:buClr>
                <a:schemeClr val="lt1"/>
              </a:buClr>
              <a:buSzPts val="1200"/>
              <a:buNone/>
              <a:defRPr sz="1200"/>
            </a:lvl2pPr>
            <a:lvl3pPr indent="-228600" lvl="2" marL="1371600" algn="l">
              <a:spcBef>
                <a:spcPts val="200"/>
              </a:spcBef>
              <a:spcAft>
                <a:spcPts val="0"/>
              </a:spcAft>
              <a:buClr>
                <a:schemeClr val="lt1"/>
              </a:buClr>
              <a:buSzPts val="1000"/>
              <a:buNone/>
              <a:defRPr sz="1000"/>
            </a:lvl3pPr>
            <a:lvl4pPr indent="-228600" lvl="3" marL="1828800" algn="l">
              <a:spcBef>
                <a:spcPts val="180"/>
              </a:spcBef>
              <a:spcAft>
                <a:spcPts val="0"/>
              </a:spcAft>
              <a:buClr>
                <a:schemeClr val="lt1"/>
              </a:buClr>
              <a:buSzPts val="900"/>
              <a:buNone/>
              <a:defRPr sz="900"/>
            </a:lvl4pPr>
            <a:lvl5pPr indent="-228600" lvl="4" marL="2286000" algn="l">
              <a:spcBef>
                <a:spcPts val="180"/>
              </a:spcBef>
              <a:spcAft>
                <a:spcPts val="0"/>
              </a:spcAft>
              <a:buClr>
                <a:schemeClr val="lt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49" name="Google Shape;49;p6"/>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6"/>
          <p:cNvSpPr txBox="1"/>
          <p:nvPr>
            <p:ph idx="12" type="sldNum"/>
          </p:nvPr>
        </p:nvSpPr>
        <p:spPr>
          <a:xfrm>
            <a:off x="41529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51" name="Shape 51"/>
        <p:cNvGrpSpPr/>
        <p:nvPr/>
      </p:nvGrpSpPr>
      <p:grpSpPr>
        <a:xfrm>
          <a:off x="0" y="0"/>
          <a:ext cx="0" cy="0"/>
          <a:chOff x="0" y="0"/>
          <a:chExt cx="0" cy="0"/>
        </a:xfrm>
      </p:grpSpPr>
      <p:sp>
        <p:nvSpPr>
          <p:cNvPr id="52" name="Google Shape;52;p7"/>
          <p:cNvSpPr/>
          <p:nvPr/>
        </p:nvSpPr>
        <p:spPr>
          <a:xfrm>
            <a:off x="76200" y="457200"/>
            <a:ext cx="8991600" cy="5486400"/>
          </a:xfrm>
          <a:prstGeom prst="roundRect">
            <a:avLst>
              <a:gd fmla="val 3825" name="adj"/>
            </a:avLst>
          </a:prstGeom>
          <a:solidFill>
            <a:schemeClr val="lt1">
              <a:alpha val="8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3" name="Google Shape;53;p7"/>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4400"/>
              <a:buFont typeface="Arial"/>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7"/>
          <p:cNvSpPr txBox="1"/>
          <p:nvPr>
            <p:ph idx="1" type="body"/>
          </p:nvPr>
        </p:nvSpPr>
        <p:spPr>
          <a:xfrm>
            <a:off x="457200" y="1752601"/>
            <a:ext cx="4040188" cy="4038599"/>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solidFill>
                  <a:schemeClr val="dk1"/>
                </a:solidFill>
              </a:defRPr>
            </a:lvl1pPr>
            <a:lvl2pPr indent="-355600" lvl="1" marL="914400" algn="l">
              <a:spcBef>
                <a:spcPts val="400"/>
              </a:spcBef>
              <a:spcAft>
                <a:spcPts val="0"/>
              </a:spcAft>
              <a:buClr>
                <a:schemeClr val="dk1"/>
              </a:buClr>
              <a:buSzPts val="2000"/>
              <a:buChar char="–"/>
              <a:defRPr sz="2000">
                <a:solidFill>
                  <a:schemeClr val="dk1"/>
                </a:solidFill>
              </a:defRPr>
            </a:lvl2pPr>
            <a:lvl3pPr indent="-342900" lvl="2" marL="1371600" algn="l">
              <a:spcBef>
                <a:spcPts val="360"/>
              </a:spcBef>
              <a:spcAft>
                <a:spcPts val="0"/>
              </a:spcAft>
              <a:buClr>
                <a:schemeClr val="dk1"/>
              </a:buClr>
              <a:buSzPts val="1800"/>
              <a:buChar char="•"/>
              <a:defRPr sz="1800">
                <a:solidFill>
                  <a:schemeClr val="dk1"/>
                </a:solidFill>
              </a:defRPr>
            </a:lvl3pPr>
            <a:lvl4pPr indent="-330200" lvl="3" marL="1828800" algn="l">
              <a:spcBef>
                <a:spcPts val="320"/>
              </a:spcBef>
              <a:spcAft>
                <a:spcPts val="0"/>
              </a:spcAft>
              <a:buClr>
                <a:schemeClr val="dk1"/>
              </a:buClr>
              <a:buSzPts val="1600"/>
              <a:buChar char="–"/>
              <a:defRPr sz="1600">
                <a:solidFill>
                  <a:schemeClr val="dk1"/>
                </a:solidFill>
              </a:defRPr>
            </a:lvl4pPr>
            <a:lvl5pPr indent="-330200" lvl="4" marL="2286000" algn="l">
              <a:spcBef>
                <a:spcPts val="320"/>
              </a:spcBef>
              <a:spcAft>
                <a:spcPts val="0"/>
              </a:spcAft>
              <a:buClr>
                <a:schemeClr val="dk1"/>
              </a:buClr>
              <a:buSzPts val="1600"/>
              <a:buChar char="»"/>
              <a:defRPr sz="1600">
                <a:solidFill>
                  <a:schemeClr val="dk1"/>
                </a:solidFill>
              </a:defRPr>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7"/>
          <p:cNvSpPr txBox="1"/>
          <p:nvPr>
            <p:ph idx="2" type="body"/>
          </p:nvPr>
        </p:nvSpPr>
        <p:spPr>
          <a:xfrm>
            <a:off x="4645028" y="1752601"/>
            <a:ext cx="4041775" cy="4038599"/>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solidFill>
                  <a:schemeClr val="dk1"/>
                </a:solidFill>
              </a:defRPr>
            </a:lvl1pPr>
            <a:lvl2pPr indent="-355600" lvl="1" marL="914400" algn="l">
              <a:spcBef>
                <a:spcPts val="400"/>
              </a:spcBef>
              <a:spcAft>
                <a:spcPts val="0"/>
              </a:spcAft>
              <a:buClr>
                <a:schemeClr val="dk1"/>
              </a:buClr>
              <a:buSzPts val="2000"/>
              <a:buChar char="–"/>
              <a:defRPr sz="2000">
                <a:solidFill>
                  <a:schemeClr val="dk1"/>
                </a:solidFill>
              </a:defRPr>
            </a:lvl2pPr>
            <a:lvl3pPr indent="-342900" lvl="2" marL="1371600" algn="l">
              <a:spcBef>
                <a:spcPts val="360"/>
              </a:spcBef>
              <a:spcAft>
                <a:spcPts val="0"/>
              </a:spcAft>
              <a:buClr>
                <a:schemeClr val="dk1"/>
              </a:buClr>
              <a:buSzPts val="1800"/>
              <a:buChar char="•"/>
              <a:defRPr sz="1800">
                <a:solidFill>
                  <a:schemeClr val="dk1"/>
                </a:solidFill>
              </a:defRPr>
            </a:lvl3pPr>
            <a:lvl4pPr indent="-330200" lvl="3" marL="1828800" algn="l">
              <a:spcBef>
                <a:spcPts val="320"/>
              </a:spcBef>
              <a:spcAft>
                <a:spcPts val="0"/>
              </a:spcAft>
              <a:buClr>
                <a:schemeClr val="dk1"/>
              </a:buClr>
              <a:buSzPts val="1600"/>
              <a:buChar char="–"/>
              <a:defRPr sz="1600">
                <a:solidFill>
                  <a:schemeClr val="dk1"/>
                </a:solidFill>
              </a:defRPr>
            </a:lvl4pPr>
            <a:lvl5pPr indent="-330200" lvl="4" marL="2286000" algn="l">
              <a:spcBef>
                <a:spcPts val="320"/>
              </a:spcBef>
              <a:spcAft>
                <a:spcPts val="0"/>
              </a:spcAft>
              <a:buClr>
                <a:schemeClr val="dk1"/>
              </a:buClr>
              <a:buSzPts val="1600"/>
              <a:buChar char="»"/>
              <a:defRPr sz="1600">
                <a:solidFill>
                  <a:schemeClr val="dk1"/>
                </a:solidFill>
              </a:defRPr>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6" name="Google Shape;56;p7"/>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7483089" y="4572000"/>
            <a:ext cx="1425568" cy="1219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9" name="Shape 59"/>
        <p:cNvGrpSpPr/>
        <p:nvPr/>
      </p:nvGrpSpPr>
      <p:grpSpPr>
        <a:xfrm>
          <a:off x="0" y="0"/>
          <a:ext cx="0" cy="0"/>
          <a:chOff x="0" y="0"/>
          <a:chExt cx="0" cy="0"/>
        </a:xfrm>
      </p:grpSpPr>
      <p:sp>
        <p:nvSpPr>
          <p:cNvPr id="60" name="Google Shape;60;p8"/>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8"/>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8"/>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3" name="Shape 63"/>
        <p:cNvGrpSpPr/>
        <p:nvPr/>
      </p:nvGrpSpPr>
      <p:grpSpPr>
        <a:xfrm>
          <a:off x="0" y="0"/>
          <a:ext cx="0" cy="0"/>
          <a:chOff x="0" y="0"/>
          <a:chExt cx="0" cy="0"/>
        </a:xfrm>
      </p:grpSpPr>
      <p:sp>
        <p:nvSpPr>
          <p:cNvPr id="64" name="Google Shape;64;p9"/>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9"/>
          <p:cNvSpPr txBox="1"/>
          <p:nvPr>
            <p:ph idx="12" type="sldNum"/>
          </p:nvPr>
        </p:nvSpPr>
        <p:spPr>
          <a:xfrm>
            <a:off x="41529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66" name="Google Shape;66;p9"/>
          <p:cNvPicPr preferRelativeResize="0"/>
          <p:nvPr/>
        </p:nvPicPr>
        <p:blipFill rotWithShape="1">
          <a:blip r:embed="rId2">
            <a:alphaModFix/>
          </a:blip>
          <a:srcRect b="0" l="0" r="0" t="0"/>
          <a:stretch/>
        </p:blipFill>
        <p:spPr>
          <a:xfrm>
            <a:off x="846938" y="1371600"/>
            <a:ext cx="7535061" cy="3391908"/>
          </a:xfrm>
          <a:prstGeom prst="rect">
            <a:avLst/>
          </a:prstGeom>
          <a:noFill/>
          <a:ln>
            <a:noFill/>
          </a:ln>
          <a:effectLst>
            <a:outerShdw blurRad="38100" rotWithShape="0" algn="ctr" dir="5400000" dist="25400">
              <a:schemeClr val="dk1"/>
            </a:outerShdw>
          </a:effectLst>
        </p:spPr>
      </p:pic>
      <p:sp>
        <p:nvSpPr>
          <p:cNvPr id="67" name="Google Shape;67;p9"/>
          <p:cNvSpPr txBox="1"/>
          <p:nvPr/>
        </p:nvSpPr>
        <p:spPr>
          <a:xfrm>
            <a:off x="152400" y="5791200"/>
            <a:ext cx="1295400"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lt1"/>
                </a:solidFill>
                <a:latin typeface="Calibri"/>
                <a:ea typeface="Calibri"/>
                <a:cs typeface="Calibri"/>
                <a:sym typeface="Calibri"/>
              </a:rPr>
              <a:t>1007541-01</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8" name="Shape 68"/>
        <p:cNvGrpSpPr/>
        <p:nvPr/>
      </p:nvGrpSpPr>
      <p:grpSpPr>
        <a:xfrm>
          <a:off x="0" y="0"/>
          <a:ext cx="0" cy="0"/>
          <a:chOff x="0" y="0"/>
          <a:chExt cx="0" cy="0"/>
        </a:xfrm>
      </p:grpSpPr>
      <p:sp>
        <p:nvSpPr>
          <p:cNvPr id="69" name="Google Shape;69;p10"/>
          <p:cNvSpPr txBox="1"/>
          <p:nvPr>
            <p:ph type="ctrTitle"/>
          </p:nvPr>
        </p:nvSpPr>
        <p:spPr>
          <a:xfrm>
            <a:off x="685800" y="2130427"/>
            <a:ext cx="77724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lt1"/>
              </a:buClr>
              <a:buSzPts val="4400"/>
              <a:buFont typeface="Arial"/>
              <a:buNone/>
              <a:defRPr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0"/>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chemeClr val="lt1"/>
              </a:buClr>
              <a:buSzPts val="3200"/>
              <a:buNone/>
              <a:defRPr>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71" name="Google Shape;71;p10"/>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0"/>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5.xml"/><Relationship Id="rId11" Type="http://schemas.openxmlformats.org/officeDocument/2006/relationships/slideLayout" Target="../slideLayouts/slideLayout6.xml"/><Relationship Id="rId10" Type="http://schemas.openxmlformats.org/officeDocument/2006/relationships/slideLayout" Target="../slideLayouts/slideLayout5.xml"/><Relationship Id="rId21" Type="http://schemas.openxmlformats.org/officeDocument/2006/relationships/theme" Target="../theme/theme1.xml"/><Relationship Id="rId13" Type="http://schemas.openxmlformats.org/officeDocument/2006/relationships/slideLayout" Target="../slideLayouts/slideLayout8.xml"/><Relationship Id="rId12" Type="http://schemas.openxmlformats.org/officeDocument/2006/relationships/slideLayout" Target="../slideLayouts/slideLayout7.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image" Target="../media/image12.png"/><Relationship Id="rId4" Type="http://schemas.openxmlformats.org/officeDocument/2006/relationships/hyperlink" Target="http://www.realityworks.com/" TargetMode="External"/><Relationship Id="rId9" Type="http://schemas.openxmlformats.org/officeDocument/2006/relationships/slideLayout" Target="../slideLayouts/slideLayout4.xml"/><Relationship Id="rId15" Type="http://schemas.openxmlformats.org/officeDocument/2006/relationships/slideLayout" Target="../slideLayouts/slideLayout10.xml"/><Relationship Id="rId14" Type="http://schemas.openxmlformats.org/officeDocument/2006/relationships/slideLayout" Target="../slideLayouts/slideLayout9.xml"/><Relationship Id="rId17" Type="http://schemas.openxmlformats.org/officeDocument/2006/relationships/slideLayout" Target="../slideLayouts/slideLayout12.xml"/><Relationship Id="rId16" Type="http://schemas.openxmlformats.org/officeDocument/2006/relationships/slideLayout" Target="../slideLayouts/slideLayout11.xml"/><Relationship Id="rId5" Type="http://schemas.openxmlformats.org/officeDocument/2006/relationships/hyperlink" Target="http://www.realityworks.com/" TargetMode="External"/><Relationship Id="rId19" Type="http://schemas.openxmlformats.org/officeDocument/2006/relationships/slideLayout" Target="../slideLayouts/slideLayout14.xml"/><Relationship Id="rId6" Type="http://schemas.openxmlformats.org/officeDocument/2006/relationships/slideLayout" Target="../slideLayouts/slideLayout1.xml"/><Relationship Id="rId18" Type="http://schemas.openxmlformats.org/officeDocument/2006/relationships/slideLayout" Target="../slideLayouts/slideLayout13.xml"/><Relationship Id="rId7" Type="http://schemas.openxmlformats.org/officeDocument/2006/relationships/slideLayout" Target="../slideLayouts/slideLayout2.xml"/><Relationship Id="rId8"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id="10" name="Google Shape;10;p1"/>
          <p:cNvPicPr preferRelativeResize="0"/>
          <p:nvPr/>
        </p:nvPicPr>
        <p:blipFill rotWithShape="1">
          <a:blip r:embed="rId1">
            <a:alphaModFix/>
          </a:blip>
          <a:srcRect b="0" l="0" r="0" t="0"/>
          <a:stretch/>
        </p:blipFill>
        <p:spPr>
          <a:xfrm>
            <a:off x="0" y="0"/>
            <a:ext cx="9144000" cy="6096000"/>
          </a:xfrm>
          <a:prstGeom prst="rect">
            <a:avLst/>
          </a:prstGeom>
          <a:noFill/>
          <a:ln>
            <a:noFill/>
          </a:ln>
        </p:spPr>
      </p:pic>
      <p:pic>
        <p:nvPicPr>
          <p:cNvPr id="11" name="Google Shape;11;p1"/>
          <p:cNvPicPr preferRelativeResize="0"/>
          <p:nvPr/>
        </p:nvPicPr>
        <p:blipFill rotWithShape="1">
          <a:blip r:embed="rId2">
            <a:alphaModFix/>
          </a:blip>
          <a:srcRect b="0" l="0" r="0" t="0"/>
          <a:stretch/>
        </p:blipFill>
        <p:spPr>
          <a:xfrm>
            <a:off x="7467600" y="4572000"/>
            <a:ext cx="1422918" cy="1216934"/>
          </a:xfrm>
          <a:prstGeom prst="rect">
            <a:avLst/>
          </a:prstGeom>
          <a:noFill/>
          <a:ln>
            <a:noFill/>
          </a:ln>
        </p:spPr>
      </p:pic>
      <p:sp>
        <p:nvSpPr>
          <p:cNvPr id="12" name="Google Shape;12;p1"/>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57200" y="1828800"/>
            <a:ext cx="8229600" cy="40386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lt1"/>
              </a:buClr>
              <a:buSzPts val="3200"/>
              <a:buFont typeface="Arial"/>
              <a:buChar char="•"/>
              <a:defRPr b="0" i="0" sz="3200" u="none" cap="none" strike="noStrike">
                <a:solidFill>
                  <a:schemeClr val="lt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4" name="Google Shape;14;p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1" i="1" sz="1400" u="none" cap="none" strike="noStrike">
                <a:solidFill>
                  <a:srgbClr val="366092"/>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5" name="Google Shape;15;p1"/>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dk1"/>
                </a:solidFill>
                <a:latin typeface="Arial"/>
                <a:ea typeface="Arial"/>
                <a:cs typeface="Arial"/>
                <a:sym typeface="Arial"/>
              </a:defRPr>
            </a:lvl1pPr>
            <a:lvl2pPr indent="0" lvl="1" marL="0" marR="0" rtl="0" algn="ctr">
              <a:spcBef>
                <a:spcPts val="0"/>
              </a:spcBef>
              <a:buNone/>
              <a:defRPr b="0" i="0" sz="1000" u="none" cap="none" strike="noStrike">
                <a:solidFill>
                  <a:schemeClr val="dk1"/>
                </a:solidFill>
                <a:latin typeface="Arial"/>
                <a:ea typeface="Arial"/>
                <a:cs typeface="Arial"/>
                <a:sym typeface="Arial"/>
              </a:defRPr>
            </a:lvl2pPr>
            <a:lvl3pPr indent="0" lvl="2" marL="0" marR="0" rtl="0" algn="ctr">
              <a:spcBef>
                <a:spcPts val="0"/>
              </a:spcBef>
              <a:buNone/>
              <a:defRPr b="0" i="0" sz="1000" u="none" cap="none" strike="noStrike">
                <a:solidFill>
                  <a:schemeClr val="dk1"/>
                </a:solidFill>
                <a:latin typeface="Arial"/>
                <a:ea typeface="Arial"/>
                <a:cs typeface="Arial"/>
                <a:sym typeface="Arial"/>
              </a:defRPr>
            </a:lvl3pPr>
            <a:lvl4pPr indent="0" lvl="3" marL="0" marR="0" rtl="0" algn="ctr">
              <a:spcBef>
                <a:spcPts val="0"/>
              </a:spcBef>
              <a:buNone/>
              <a:defRPr b="0" i="0" sz="1000" u="none" cap="none" strike="noStrike">
                <a:solidFill>
                  <a:schemeClr val="dk1"/>
                </a:solidFill>
                <a:latin typeface="Arial"/>
                <a:ea typeface="Arial"/>
                <a:cs typeface="Arial"/>
                <a:sym typeface="Arial"/>
              </a:defRPr>
            </a:lvl4pPr>
            <a:lvl5pPr indent="0" lvl="4" marL="0" marR="0" rtl="0" algn="ctr">
              <a:spcBef>
                <a:spcPts val="0"/>
              </a:spcBef>
              <a:buNone/>
              <a:defRPr b="0" i="0" sz="1000" u="none" cap="none" strike="noStrike">
                <a:solidFill>
                  <a:schemeClr val="dk1"/>
                </a:solidFill>
                <a:latin typeface="Arial"/>
                <a:ea typeface="Arial"/>
                <a:cs typeface="Arial"/>
                <a:sym typeface="Arial"/>
              </a:defRPr>
            </a:lvl5pPr>
            <a:lvl6pPr indent="0" lvl="5" marL="0" marR="0" rtl="0" algn="ctr">
              <a:spcBef>
                <a:spcPts val="0"/>
              </a:spcBef>
              <a:buNone/>
              <a:defRPr b="0" i="0" sz="1000" u="none" cap="none" strike="noStrike">
                <a:solidFill>
                  <a:schemeClr val="dk1"/>
                </a:solidFill>
                <a:latin typeface="Arial"/>
                <a:ea typeface="Arial"/>
                <a:cs typeface="Arial"/>
                <a:sym typeface="Arial"/>
              </a:defRPr>
            </a:lvl6pPr>
            <a:lvl7pPr indent="0" lvl="6" marL="0" marR="0" rtl="0" algn="ctr">
              <a:spcBef>
                <a:spcPts val="0"/>
              </a:spcBef>
              <a:buNone/>
              <a:defRPr b="0" i="0" sz="1000" u="none" cap="none" strike="noStrike">
                <a:solidFill>
                  <a:schemeClr val="dk1"/>
                </a:solidFill>
                <a:latin typeface="Arial"/>
                <a:ea typeface="Arial"/>
                <a:cs typeface="Arial"/>
                <a:sym typeface="Arial"/>
              </a:defRPr>
            </a:lvl7pPr>
            <a:lvl8pPr indent="0" lvl="7" marL="0" marR="0" rtl="0" algn="ctr">
              <a:spcBef>
                <a:spcPts val="0"/>
              </a:spcBef>
              <a:buNone/>
              <a:defRPr b="0" i="0" sz="1000" u="none" cap="none" strike="noStrike">
                <a:solidFill>
                  <a:schemeClr val="dk1"/>
                </a:solidFill>
                <a:latin typeface="Arial"/>
                <a:ea typeface="Arial"/>
                <a:cs typeface="Arial"/>
                <a:sym typeface="Arial"/>
              </a:defRPr>
            </a:lvl8pPr>
            <a:lvl9pPr indent="0" lvl="8" marL="0" marR="0" rtl="0" algn="ctr">
              <a:spcBef>
                <a:spcPts val="0"/>
              </a:spcBef>
              <a:buNone/>
              <a:defRPr b="0" i="0" sz="1000" u="none" cap="none" strike="noStrik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pic>
        <p:nvPicPr>
          <p:cNvPr id="16" name="Google Shape;16;p1"/>
          <p:cNvPicPr preferRelativeResize="0"/>
          <p:nvPr/>
        </p:nvPicPr>
        <p:blipFill rotWithShape="1">
          <a:blip r:embed="rId3">
            <a:alphaModFix/>
          </a:blip>
          <a:srcRect b="0" l="0" r="0" t="0"/>
          <a:stretch/>
        </p:blipFill>
        <p:spPr>
          <a:xfrm>
            <a:off x="304800" y="6248400"/>
            <a:ext cx="3200400" cy="448756"/>
          </a:xfrm>
          <a:prstGeom prst="rect">
            <a:avLst/>
          </a:prstGeom>
          <a:noFill/>
          <a:ln>
            <a:noFill/>
          </a:ln>
        </p:spPr>
      </p:pic>
      <p:sp>
        <p:nvSpPr>
          <p:cNvPr id="17" name="Google Shape;17;p1"/>
          <p:cNvSpPr txBox="1"/>
          <p:nvPr/>
        </p:nvSpPr>
        <p:spPr>
          <a:xfrm>
            <a:off x="6705600" y="-41275"/>
            <a:ext cx="1752600"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rgbClr val="366092"/>
                </a:solidFill>
                <a:latin typeface="Arial"/>
                <a:ea typeface="Arial"/>
                <a:cs typeface="Arial"/>
                <a:sym typeface="Arial"/>
              </a:rPr>
              <a:t>www.realityworks.com</a:t>
            </a:r>
            <a:endParaRPr/>
          </a:p>
        </p:txBody>
      </p:sp>
      <p:sp>
        <p:nvSpPr>
          <p:cNvPr id="18" name="Google Shape;18;p1">
            <a:hlinkClick r:id="rId4"/>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 name="Google Shape;19;p1">
            <a:hlinkClick r:id="rId5"/>
          </p:cNvPr>
          <p:cNvSpPr/>
          <p:nvPr/>
        </p:nvSpPr>
        <p:spPr>
          <a:xfrm>
            <a:off x="6781800" y="0"/>
            <a:ext cx="1600200" cy="32385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48" r:id="rId6"/>
    <p:sldLayoutId id="2147483649" r:id="rId7"/>
    <p:sldLayoutId id="2147483650"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 id="2147483660" r:id="rId18"/>
    <p:sldLayoutId id="2147483661" r:id="rId19"/>
    <p:sldLayoutId id="2147483662" r:id="rId2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0.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2.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5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4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1.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40.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47.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image" Target="../media/image6.png"/><Relationship Id="rId5"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image" Target="../media/image3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3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image" Target="../media/image4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5.xml"/><Relationship Id="rId3" Type="http://schemas.openxmlformats.org/officeDocument/2006/relationships/image" Target="../media/image5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 Id="rId3" Type="http://schemas.openxmlformats.org/officeDocument/2006/relationships/image" Target="../media/image5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 Id="rId3" Type="http://schemas.openxmlformats.org/officeDocument/2006/relationships/image" Target="../media/image5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54.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3.xml"/><Relationship Id="rId3" Type="http://schemas.openxmlformats.org/officeDocument/2006/relationships/image" Target="../media/image55.jpg"/><Relationship Id="rId4" Type="http://schemas.openxmlformats.org/officeDocument/2006/relationships/hyperlink" Target="https://www.zerohedge.com/news/2018-04-25/cost-raising-kids-america-soaring"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49.jpg"/><Relationship Id="rId4" Type="http://schemas.openxmlformats.org/officeDocument/2006/relationships/hyperlink" Target="https://transform.childbirthconnection.org/resources/datacenter/chargeschart/"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jpg"/><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7"/>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16" name="Google Shape;116;p17"/>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1</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6"/>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Fetal Development by Month</a:t>
            </a:r>
            <a:endParaRPr/>
          </a:p>
        </p:txBody>
      </p:sp>
      <p:sp>
        <p:nvSpPr>
          <p:cNvPr id="196" name="Google Shape;196;p26"/>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607"/>
              <a:buNone/>
            </a:pPr>
            <a:r>
              <a:rPr lang="en-US" sz="3607"/>
              <a:t>4</a:t>
            </a:r>
            <a:r>
              <a:rPr baseline="30000" lang="en-US" sz="3607"/>
              <a:t>th</a:t>
            </a:r>
            <a:r>
              <a:rPr lang="en-US" sz="3607"/>
              <a:t>  Month </a:t>
            </a:r>
            <a:endParaRPr/>
          </a:p>
          <a:p>
            <a:pPr indent="-342900" lvl="0" marL="342900" rtl="0" algn="l">
              <a:lnSpc>
                <a:spcPct val="90000"/>
              </a:lnSpc>
              <a:spcBef>
                <a:spcPts val="518"/>
              </a:spcBef>
              <a:spcAft>
                <a:spcPts val="0"/>
              </a:spcAft>
              <a:buClr>
                <a:schemeClr val="lt1"/>
              </a:buClr>
              <a:buSzPts val="2590"/>
              <a:buChar char="•"/>
            </a:pPr>
            <a:r>
              <a:rPr lang="en-US" sz="2590"/>
              <a:t>Skin is less transparent</a:t>
            </a:r>
            <a:endParaRPr/>
          </a:p>
          <a:p>
            <a:pPr indent="-342900" lvl="0" marL="342900" rtl="0" algn="l">
              <a:lnSpc>
                <a:spcPct val="90000"/>
              </a:lnSpc>
              <a:spcBef>
                <a:spcPts val="518"/>
              </a:spcBef>
              <a:spcAft>
                <a:spcPts val="0"/>
              </a:spcAft>
              <a:buClr>
                <a:schemeClr val="lt1"/>
              </a:buClr>
              <a:buSzPts val="2590"/>
              <a:buChar char="•"/>
            </a:pPr>
            <a:r>
              <a:rPr lang="en-US" sz="2590"/>
              <a:t>Fine hair covers the entire body</a:t>
            </a:r>
            <a:endParaRPr/>
          </a:p>
          <a:p>
            <a:pPr indent="-342900" lvl="0" marL="342900" rtl="0" algn="l">
              <a:lnSpc>
                <a:spcPct val="90000"/>
              </a:lnSpc>
              <a:spcBef>
                <a:spcPts val="518"/>
              </a:spcBef>
              <a:spcAft>
                <a:spcPts val="0"/>
              </a:spcAft>
              <a:buClr>
                <a:schemeClr val="lt1"/>
              </a:buClr>
              <a:buSzPts val="2590"/>
              <a:buChar char="•"/>
            </a:pPr>
            <a:r>
              <a:rPr lang="en-US" sz="2590"/>
              <a:t>The fetus can suck its thumb, swallow, hiccup and move around</a:t>
            </a:r>
            <a:endParaRPr/>
          </a:p>
          <a:p>
            <a:pPr indent="-342900" lvl="0" marL="342900" rtl="0" algn="l">
              <a:lnSpc>
                <a:spcPct val="90000"/>
              </a:lnSpc>
              <a:spcBef>
                <a:spcPts val="518"/>
              </a:spcBef>
              <a:spcAft>
                <a:spcPts val="0"/>
              </a:spcAft>
              <a:buClr>
                <a:schemeClr val="lt1"/>
              </a:buClr>
              <a:buSzPts val="2590"/>
              <a:buChar char="•"/>
            </a:pPr>
            <a:r>
              <a:rPr lang="en-US" sz="2590"/>
              <a:t>Facial features become clearer</a:t>
            </a:r>
            <a:endParaRPr/>
          </a:p>
          <a:p>
            <a:pPr indent="0" lvl="0" marL="0" rtl="0" algn="l">
              <a:lnSpc>
                <a:spcPct val="90000"/>
              </a:lnSpc>
              <a:spcBef>
                <a:spcPts val="518"/>
              </a:spcBef>
              <a:spcAft>
                <a:spcPts val="0"/>
              </a:spcAft>
              <a:buClr>
                <a:schemeClr val="lt1"/>
              </a:buClr>
              <a:buSzPts val="2590"/>
              <a:buNone/>
            </a:pPr>
            <a:r>
              <a:t/>
            </a:r>
            <a:endParaRPr sz="2590"/>
          </a:p>
        </p:txBody>
      </p:sp>
      <p:sp>
        <p:nvSpPr>
          <p:cNvPr id="197" name="Google Shape;197;p26"/>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98" name="Google Shape;198;p26"/>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199" name="Google Shape;199;p26"/>
          <p:cNvPicPr preferRelativeResize="0"/>
          <p:nvPr>
            <p:ph idx="2" type="body"/>
          </p:nvPr>
        </p:nvPicPr>
        <p:blipFill rotWithShape="1">
          <a:blip r:embed="rId3">
            <a:alphaModFix/>
          </a:blip>
          <a:srcRect b="0" l="0" r="0" t="0"/>
          <a:stretch/>
        </p:blipFill>
        <p:spPr>
          <a:xfrm rot="2186195">
            <a:off x="4572000" y="2209800"/>
            <a:ext cx="3581400" cy="23655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7"/>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Fetal Development by Month</a:t>
            </a:r>
            <a:endParaRPr/>
          </a:p>
        </p:txBody>
      </p:sp>
      <p:sp>
        <p:nvSpPr>
          <p:cNvPr id="205" name="Google Shape;205;p27"/>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lt1"/>
              </a:buClr>
              <a:buSzPts val="3625"/>
              <a:buNone/>
            </a:pPr>
            <a:r>
              <a:rPr lang="en-US" sz="3625"/>
              <a:t>5</a:t>
            </a:r>
            <a:r>
              <a:rPr baseline="30000" lang="en-US" sz="3625"/>
              <a:t>th</a:t>
            </a:r>
            <a:r>
              <a:rPr lang="en-US" sz="3625"/>
              <a:t>  Month </a:t>
            </a:r>
            <a:endParaRPr/>
          </a:p>
          <a:p>
            <a:pPr indent="-342900" lvl="0" marL="342900" rtl="0" algn="l">
              <a:lnSpc>
                <a:spcPct val="80000"/>
              </a:lnSpc>
              <a:spcBef>
                <a:spcPts val="525"/>
              </a:spcBef>
              <a:spcAft>
                <a:spcPts val="0"/>
              </a:spcAft>
              <a:buClr>
                <a:schemeClr val="lt1"/>
              </a:buClr>
              <a:buSzPts val="2625"/>
              <a:buChar char="•"/>
            </a:pPr>
            <a:r>
              <a:rPr lang="en-US" sz="2625"/>
              <a:t>Hair, eyelashes, and eyebrows appear</a:t>
            </a:r>
            <a:endParaRPr/>
          </a:p>
          <a:p>
            <a:pPr indent="-342900" lvl="0" marL="342900" rtl="0" algn="l">
              <a:lnSpc>
                <a:spcPct val="80000"/>
              </a:lnSpc>
              <a:spcBef>
                <a:spcPts val="525"/>
              </a:spcBef>
              <a:spcAft>
                <a:spcPts val="0"/>
              </a:spcAft>
              <a:buClr>
                <a:schemeClr val="lt1"/>
              </a:buClr>
              <a:buSzPts val="2625"/>
              <a:buChar char="•"/>
            </a:pPr>
            <a:r>
              <a:rPr lang="en-US" sz="2625"/>
              <a:t>Teeth continue to develop</a:t>
            </a:r>
            <a:endParaRPr/>
          </a:p>
          <a:p>
            <a:pPr indent="-342900" lvl="0" marL="342900" rtl="0" algn="l">
              <a:lnSpc>
                <a:spcPct val="80000"/>
              </a:lnSpc>
              <a:spcBef>
                <a:spcPts val="525"/>
              </a:spcBef>
              <a:spcAft>
                <a:spcPts val="0"/>
              </a:spcAft>
              <a:buClr>
                <a:schemeClr val="lt1"/>
              </a:buClr>
              <a:buSzPts val="2625"/>
              <a:buChar char="•"/>
            </a:pPr>
            <a:r>
              <a:rPr lang="en-US" sz="2625"/>
              <a:t>Organs are maturing</a:t>
            </a:r>
            <a:endParaRPr/>
          </a:p>
          <a:p>
            <a:pPr indent="-342900" lvl="0" marL="342900" rtl="0" algn="l">
              <a:lnSpc>
                <a:spcPct val="80000"/>
              </a:lnSpc>
              <a:spcBef>
                <a:spcPts val="525"/>
              </a:spcBef>
              <a:spcAft>
                <a:spcPts val="0"/>
              </a:spcAft>
              <a:buClr>
                <a:schemeClr val="lt1"/>
              </a:buClr>
              <a:buSzPts val="2625"/>
              <a:buChar char="•"/>
            </a:pPr>
            <a:r>
              <a:rPr lang="en-US" sz="2625"/>
              <a:t>Hands are able to grip</a:t>
            </a:r>
            <a:endParaRPr/>
          </a:p>
          <a:p>
            <a:pPr indent="-342900" lvl="0" marL="342900" rtl="0" algn="l">
              <a:lnSpc>
                <a:spcPct val="80000"/>
              </a:lnSpc>
              <a:spcBef>
                <a:spcPts val="525"/>
              </a:spcBef>
              <a:spcAft>
                <a:spcPts val="0"/>
              </a:spcAft>
              <a:buClr>
                <a:schemeClr val="lt1"/>
              </a:buClr>
              <a:buSzPts val="2625"/>
              <a:buChar char="•"/>
            </a:pPr>
            <a:r>
              <a:rPr lang="en-US" sz="2625"/>
              <a:t>The fetus becomes more active</a:t>
            </a:r>
            <a:endParaRPr/>
          </a:p>
          <a:p>
            <a:pPr indent="0" lvl="0" marL="0" rtl="0" algn="l">
              <a:lnSpc>
                <a:spcPct val="80000"/>
              </a:lnSpc>
              <a:spcBef>
                <a:spcPts val="487"/>
              </a:spcBef>
              <a:spcAft>
                <a:spcPts val="0"/>
              </a:spcAft>
              <a:buClr>
                <a:schemeClr val="lt1"/>
              </a:buClr>
              <a:buSzPts val="2437"/>
              <a:buNone/>
            </a:pPr>
            <a:r>
              <a:t/>
            </a:r>
            <a:endParaRPr sz="2437"/>
          </a:p>
          <a:p>
            <a:pPr indent="0" lvl="0" marL="0" rtl="0" algn="l">
              <a:lnSpc>
                <a:spcPct val="80000"/>
              </a:lnSpc>
              <a:spcBef>
                <a:spcPts val="350"/>
              </a:spcBef>
              <a:spcAft>
                <a:spcPts val="0"/>
              </a:spcAft>
              <a:buClr>
                <a:schemeClr val="lt1"/>
              </a:buClr>
              <a:buSzPts val="1750"/>
              <a:buNone/>
            </a:pPr>
            <a:r>
              <a:t/>
            </a:r>
            <a:endParaRPr sz="1750"/>
          </a:p>
        </p:txBody>
      </p:sp>
      <p:sp>
        <p:nvSpPr>
          <p:cNvPr id="206" name="Google Shape;206;p27"/>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07" name="Google Shape;207;p27"/>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08" name="Google Shape;208;p27"/>
          <p:cNvPicPr preferRelativeResize="0"/>
          <p:nvPr>
            <p:ph idx="2" type="body"/>
          </p:nvPr>
        </p:nvPicPr>
        <p:blipFill rotWithShape="1">
          <a:blip r:embed="rId3">
            <a:alphaModFix/>
          </a:blip>
          <a:srcRect b="0" l="0" r="0" t="0"/>
          <a:stretch/>
        </p:blipFill>
        <p:spPr>
          <a:xfrm rot="-1716058">
            <a:off x="4517011" y="2389310"/>
            <a:ext cx="3676917" cy="244097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8"/>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Fetal Development by Month</a:t>
            </a:r>
            <a:endParaRPr/>
          </a:p>
        </p:txBody>
      </p:sp>
      <p:sp>
        <p:nvSpPr>
          <p:cNvPr id="214" name="Google Shape;214;p28"/>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607"/>
              <a:buNone/>
            </a:pPr>
            <a:r>
              <a:rPr lang="en-US" sz="3607"/>
              <a:t>6</a:t>
            </a:r>
            <a:r>
              <a:rPr baseline="30000" lang="en-US" sz="3607"/>
              <a:t>th</a:t>
            </a:r>
            <a:r>
              <a:rPr lang="en-US" sz="3607"/>
              <a:t>  Month </a:t>
            </a:r>
            <a:endParaRPr/>
          </a:p>
          <a:p>
            <a:pPr indent="-342900" lvl="0" marL="342900" rtl="0" algn="l">
              <a:lnSpc>
                <a:spcPct val="90000"/>
              </a:lnSpc>
              <a:spcBef>
                <a:spcPts val="518"/>
              </a:spcBef>
              <a:spcAft>
                <a:spcPts val="0"/>
              </a:spcAft>
              <a:buClr>
                <a:schemeClr val="lt1"/>
              </a:buClr>
              <a:buSzPts val="2590"/>
              <a:buChar char="•"/>
            </a:pPr>
            <a:r>
              <a:rPr lang="en-US" sz="2590"/>
              <a:t>Eyes open and close</a:t>
            </a:r>
            <a:endParaRPr/>
          </a:p>
          <a:p>
            <a:pPr indent="-342900" lvl="0" marL="342900" rtl="0" algn="l">
              <a:lnSpc>
                <a:spcPct val="90000"/>
              </a:lnSpc>
              <a:spcBef>
                <a:spcPts val="518"/>
              </a:spcBef>
              <a:spcAft>
                <a:spcPts val="0"/>
              </a:spcAft>
              <a:buClr>
                <a:schemeClr val="lt1"/>
              </a:buClr>
              <a:buSzPts val="2590"/>
              <a:buChar char="•"/>
            </a:pPr>
            <a:r>
              <a:rPr lang="en-US" sz="2590"/>
              <a:t>Muscles in the arms and legs strengthen</a:t>
            </a:r>
            <a:endParaRPr/>
          </a:p>
          <a:p>
            <a:pPr indent="-342900" lvl="0" marL="342900" rtl="0" algn="l">
              <a:lnSpc>
                <a:spcPct val="90000"/>
              </a:lnSpc>
              <a:spcBef>
                <a:spcPts val="518"/>
              </a:spcBef>
              <a:spcAft>
                <a:spcPts val="0"/>
              </a:spcAft>
              <a:buClr>
                <a:schemeClr val="lt1"/>
              </a:buClr>
              <a:buSzPts val="2590"/>
              <a:buChar char="•"/>
            </a:pPr>
            <a:r>
              <a:rPr lang="en-US" sz="2590"/>
              <a:t>Fat deposits begin to appear beneath     wrinkly skin</a:t>
            </a:r>
            <a:endParaRPr/>
          </a:p>
          <a:p>
            <a:pPr indent="-342900" lvl="0" marL="342900" rtl="0" algn="l">
              <a:lnSpc>
                <a:spcPct val="90000"/>
              </a:lnSpc>
              <a:spcBef>
                <a:spcPts val="518"/>
              </a:spcBef>
              <a:spcAft>
                <a:spcPts val="0"/>
              </a:spcAft>
              <a:buClr>
                <a:schemeClr val="lt1"/>
              </a:buClr>
              <a:buSzPts val="2590"/>
              <a:buChar char="•"/>
            </a:pPr>
            <a:r>
              <a:rPr lang="en-US" sz="2590"/>
              <a:t>Breath movement begins</a:t>
            </a:r>
            <a:endParaRPr/>
          </a:p>
          <a:p>
            <a:pPr indent="0" lvl="0" marL="0" rtl="0" algn="l">
              <a:lnSpc>
                <a:spcPct val="90000"/>
              </a:lnSpc>
              <a:spcBef>
                <a:spcPts val="518"/>
              </a:spcBef>
              <a:spcAft>
                <a:spcPts val="0"/>
              </a:spcAft>
              <a:buClr>
                <a:schemeClr val="lt1"/>
              </a:buClr>
              <a:buSzPts val="2590"/>
              <a:buNone/>
            </a:pPr>
            <a:r>
              <a:t/>
            </a:r>
            <a:endParaRPr sz="2590"/>
          </a:p>
        </p:txBody>
      </p:sp>
      <p:sp>
        <p:nvSpPr>
          <p:cNvPr id="215" name="Google Shape;215;p28"/>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16" name="Google Shape;216;p28"/>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17" name="Google Shape;217;p28"/>
          <p:cNvPicPr preferRelativeResize="0"/>
          <p:nvPr>
            <p:ph idx="2" type="body"/>
          </p:nvPr>
        </p:nvPicPr>
        <p:blipFill rotWithShape="1">
          <a:blip r:embed="rId3">
            <a:alphaModFix/>
          </a:blip>
          <a:srcRect b="0" l="0" r="0" t="0"/>
          <a:stretch/>
        </p:blipFill>
        <p:spPr>
          <a:xfrm rot="-1576700">
            <a:off x="4624010" y="2358880"/>
            <a:ext cx="3658650" cy="246588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9"/>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Fetal Development by Month</a:t>
            </a:r>
            <a:endParaRPr/>
          </a:p>
        </p:txBody>
      </p:sp>
      <p:sp>
        <p:nvSpPr>
          <p:cNvPr id="223" name="Google Shape;223;p29"/>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lt1"/>
              </a:buClr>
              <a:buSzPts val="3600"/>
              <a:buNone/>
            </a:pPr>
            <a:r>
              <a:rPr lang="en-US" sz="3600"/>
              <a:t>7</a:t>
            </a:r>
            <a:r>
              <a:rPr baseline="30000" lang="en-US" sz="3600"/>
              <a:t>th</a:t>
            </a:r>
            <a:r>
              <a:rPr lang="en-US" sz="3600"/>
              <a:t>  Month </a:t>
            </a:r>
            <a:endParaRPr/>
          </a:p>
          <a:p>
            <a:pPr indent="-342900" lvl="0" marL="342900" rtl="0" algn="l">
              <a:lnSpc>
                <a:spcPct val="80000"/>
              </a:lnSpc>
              <a:spcBef>
                <a:spcPts val="500"/>
              </a:spcBef>
              <a:spcAft>
                <a:spcPts val="0"/>
              </a:spcAft>
              <a:buClr>
                <a:schemeClr val="lt1"/>
              </a:buClr>
              <a:buSzPts val="2500"/>
              <a:buChar char="•"/>
            </a:pPr>
            <a:r>
              <a:rPr lang="en-US" sz="2500"/>
              <a:t>A thick, white, protective coating called vernix covers the fetus</a:t>
            </a:r>
            <a:endParaRPr/>
          </a:p>
          <a:p>
            <a:pPr indent="-342900" lvl="0" marL="342900" rtl="0" algn="l">
              <a:lnSpc>
                <a:spcPct val="80000"/>
              </a:lnSpc>
              <a:spcBef>
                <a:spcPts val="500"/>
              </a:spcBef>
              <a:spcAft>
                <a:spcPts val="0"/>
              </a:spcAft>
              <a:buClr>
                <a:schemeClr val="lt1"/>
              </a:buClr>
              <a:buSzPts val="2500"/>
              <a:buChar char="•"/>
            </a:pPr>
            <a:r>
              <a:rPr lang="en-US" sz="2500"/>
              <a:t>Nervous, circulatory, and other systems mature</a:t>
            </a:r>
            <a:endParaRPr/>
          </a:p>
          <a:p>
            <a:pPr indent="-342900" lvl="0" marL="342900" rtl="0" algn="l">
              <a:lnSpc>
                <a:spcPct val="80000"/>
              </a:lnSpc>
              <a:spcBef>
                <a:spcPts val="500"/>
              </a:spcBef>
              <a:spcAft>
                <a:spcPts val="0"/>
              </a:spcAft>
              <a:buClr>
                <a:schemeClr val="lt1"/>
              </a:buClr>
              <a:buSzPts val="2500"/>
              <a:buChar char="•"/>
            </a:pPr>
            <a:r>
              <a:rPr lang="en-US" sz="2500"/>
              <a:t>Periods of fetal activities are followed by periods of rest and quiet</a:t>
            </a:r>
            <a:endParaRPr/>
          </a:p>
          <a:p>
            <a:pPr indent="0" lvl="0" marL="0" rtl="0" algn="l">
              <a:lnSpc>
                <a:spcPct val="80000"/>
              </a:lnSpc>
              <a:spcBef>
                <a:spcPts val="290"/>
              </a:spcBef>
              <a:spcAft>
                <a:spcPts val="0"/>
              </a:spcAft>
              <a:buClr>
                <a:schemeClr val="lt1"/>
              </a:buClr>
              <a:buSzPts val="1450"/>
              <a:buNone/>
            </a:pPr>
            <a:r>
              <a:t/>
            </a:r>
            <a:endParaRPr sz="1450"/>
          </a:p>
          <a:p>
            <a:pPr indent="0" lvl="0" marL="0" rtl="0" algn="l">
              <a:lnSpc>
                <a:spcPct val="80000"/>
              </a:lnSpc>
              <a:spcBef>
                <a:spcPts val="195"/>
              </a:spcBef>
              <a:spcAft>
                <a:spcPts val="0"/>
              </a:spcAft>
              <a:buClr>
                <a:schemeClr val="lt1"/>
              </a:buClr>
              <a:buSzPts val="975"/>
              <a:buNone/>
            </a:pPr>
            <a:r>
              <a:t/>
            </a:r>
            <a:endParaRPr sz="975"/>
          </a:p>
          <a:p>
            <a:pPr indent="0" lvl="0" marL="0" rtl="0" algn="l">
              <a:lnSpc>
                <a:spcPct val="80000"/>
              </a:lnSpc>
              <a:spcBef>
                <a:spcPts val="140"/>
              </a:spcBef>
              <a:spcAft>
                <a:spcPts val="0"/>
              </a:spcAft>
              <a:buClr>
                <a:schemeClr val="lt1"/>
              </a:buClr>
              <a:buSzPts val="700"/>
              <a:buNone/>
            </a:pPr>
            <a:r>
              <a:t/>
            </a:r>
            <a:endParaRPr sz="700"/>
          </a:p>
        </p:txBody>
      </p:sp>
      <p:sp>
        <p:nvSpPr>
          <p:cNvPr id="224" name="Google Shape;224;p29"/>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25" name="Google Shape;225;p29"/>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26" name="Google Shape;226;p29"/>
          <p:cNvPicPr preferRelativeResize="0"/>
          <p:nvPr>
            <p:ph idx="2" type="body"/>
          </p:nvPr>
        </p:nvPicPr>
        <p:blipFill rotWithShape="1">
          <a:blip r:embed="rId3">
            <a:alphaModFix/>
          </a:blip>
          <a:srcRect b="0" l="0" r="0" t="0"/>
          <a:stretch/>
        </p:blipFill>
        <p:spPr>
          <a:xfrm>
            <a:off x="4648200" y="1752600"/>
            <a:ext cx="4038600" cy="272656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0"/>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Fetal Development by Month</a:t>
            </a:r>
            <a:endParaRPr/>
          </a:p>
        </p:txBody>
      </p:sp>
      <p:sp>
        <p:nvSpPr>
          <p:cNvPr id="232" name="Google Shape;232;p30"/>
          <p:cNvSpPr txBox="1"/>
          <p:nvPr>
            <p:ph idx="1" type="body"/>
          </p:nvPr>
        </p:nvSpPr>
        <p:spPr>
          <a:xfrm>
            <a:off x="457200" y="1752600"/>
            <a:ext cx="4191000" cy="40386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lt1"/>
              </a:buClr>
              <a:buSzPts val="4180"/>
              <a:buNone/>
            </a:pPr>
            <a:r>
              <a:rPr lang="en-US" sz="4180"/>
              <a:t>8</a:t>
            </a:r>
            <a:r>
              <a:rPr baseline="30000" lang="en-US" sz="4180"/>
              <a:t>th</a:t>
            </a:r>
            <a:r>
              <a:rPr lang="en-US" sz="4180"/>
              <a:t>  Month </a:t>
            </a:r>
            <a:endParaRPr/>
          </a:p>
          <a:p>
            <a:pPr indent="-342900" lvl="0" marL="342900" rtl="0" algn="l">
              <a:lnSpc>
                <a:spcPct val="80000"/>
              </a:lnSpc>
              <a:spcBef>
                <a:spcPts val="649"/>
              </a:spcBef>
              <a:spcAft>
                <a:spcPts val="0"/>
              </a:spcAft>
              <a:buClr>
                <a:schemeClr val="lt1"/>
              </a:buClr>
              <a:buSzPts val="3245"/>
              <a:buChar char="•"/>
            </a:pPr>
            <a:r>
              <a:rPr lang="en-US" sz="3245"/>
              <a:t>The fetus usually moves into a </a:t>
            </a:r>
            <a:br>
              <a:rPr lang="en-US" sz="3245"/>
            </a:br>
            <a:r>
              <a:rPr lang="en-US" sz="3245"/>
              <a:t>head-down position</a:t>
            </a:r>
            <a:endParaRPr/>
          </a:p>
          <a:p>
            <a:pPr indent="-342900" lvl="0" marL="342900" rtl="0" algn="l">
              <a:lnSpc>
                <a:spcPct val="80000"/>
              </a:lnSpc>
              <a:spcBef>
                <a:spcPts val="649"/>
              </a:spcBef>
              <a:spcAft>
                <a:spcPts val="0"/>
              </a:spcAft>
              <a:buClr>
                <a:schemeClr val="lt1"/>
              </a:buClr>
              <a:buSzPts val="3245"/>
              <a:buChar char="•"/>
            </a:pPr>
            <a:r>
              <a:rPr lang="en-US" sz="3245"/>
              <a:t>The fetus hears sounds and may be startled by sudden noise</a:t>
            </a:r>
            <a:endParaRPr/>
          </a:p>
          <a:p>
            <a:pPr indent="0" lvl="0" marL="0" rtl="0" algn="l">
              <a:lnSpc>
                <a:spcPct val="80000"/>
              </a:lnSpc>
              <a:spcBef>
                <a:spcPts val="638"/>
              </a:spcBef>
              <a:spcAft>
                <a:spcPts val="0"/>
              </a:spcAft>
              <a:buClr>
                <a:schemeClr val="lt1"/>
              </a:buClr>
              <a:buSzPts val="3190"/>
              <a:buNone/>
            </a:pPr>
            <a:r>
              <a:t/>
            </a:r>
            <a:endParaRPr sz="3190"/>
          </a:p>
          <a:p>
            <a:pPr indent="0" lvl="0" marL="0" rtl="0" algn="l">
              <a:lnSpc>
                <a:spcPct val="80000"/>
              </a:lnSpc>
              <a:spcBef>
                <a:spcPts val="429"/>
              </a:spcBef>
              <a:spcAft>
                <a:spcPts val="0"/>
              </a:spcAft>
              <a:buClr>
                <a:schemeClr val="lt1"/>
              </a:buClr>
              <a:buSzPts val="2145"/>
              <a:buNone/>
            </a:pPr>
            <a:r>
              <a:t/>
            </a:r>
            <a:endParaRPr sz="2145"/>
          </a:p>
          <a:p>
            <a:pPr indent="0" lvl="0" marL="0" rtl="0" algn="l">
              <a:lnSpc>
                <a:spcPct val="80000"/>
              </a:lnSpc>
              <a:spcBef>
                <a:spcPts val="308"/>
              </a:spcBef>
              <a:spcAft>
                <a:spcPts val="0"/>
              </a:spcAft>
              <a:buClr>
                <a:schemeClr val="lt1"/>
              </a:buClr>
              <a:buSzPts val="1540"/>
              <a:buNone/>
            </a:pPr>
            <a:r>
              <a:t/>
            </a:r>
            <a:endParaRPr sz="1540"/>
          </a:p>
        </p:txBody>
      </p:sp>
      <p:sp>
        <p:nvSpPr>
          <p:cNvPr id="233" name="Google Shape;233;p30"/>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34" name="Google Shape;234;p30"/>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35" name="Google Shape;235;p30"/>
          <p:cNvPicPr preferRelativeResize="0"/>
          <p:nvPr>
            <p:ph idx="2" type="body"/>
          </p:nvPr>
        </p:nvPicPr>
        <p:blipFill rotWithShape="1">
          <a:blip r:embed="rId3">
            <a:alphaModFix/>
          </a:blip>
          <a:srcRect b="0" l="0" r="0" t="0"/>
          <a:stretch/>
        </p:blipFill>
        <p:spPr>
          <a:xfrm rot="-1311506">
            <a:off x="4895099" y="2096678"/>
            <a:ext cx="3544217" cy="242314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1"/>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Fetal Development by Month</a:t>
            </a:r>
            <a:endParaRPr/>
          </a:p>
        </p:txBody>
      </p:sp>
      <p:sp>
        <p:nvSpPr>
          <p:cNvPr id="241" name="Google Shape;241;p31"/>
          <p:cNvSpPr txBox="1"/>
          <p:nvPr>
            <p:ph idx="1" type="body"/>
          </p:nvPr>
        </p:nvSpPr>
        <p:spPr>
          <a:xfrm>
            <a:off x="457200" y="1752600"/>
            <a:ext cx="4267200" cy="39624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lt1"/>
              </a:buClr>
              <a:buSzPts val="2775"/>
              <a:buNone/>
            </a:pPr>
            <a:r>
              <a:rPr lang="en-US" sz="2775"/>
              <a:t>9</a:t>
            </a:r>
            <a:r>
              <a:rPr baseline="30000" lang="en-US" sz="2775"/>
              <a:t>th</a:t>
            </a:r>
            <a:r>
              <a:rPr lang="en-US" sz="2775"/>
              <a:t>  Month </a:t>
            </a:r>
            <a:endParaRPr/>
          </a:p>
          <a:p>
            <a:pPr indent="-342900" lvl="0" marL="342900" rtl="0" algn="l">
              <a:lnSpc>
                <a:spcPct val="80000"/>
              </a:lnSpc>
              <a:spcBef>
                <a:spcPts val="480"/>
              </a:spcBef>
              <a:spcAft>
                <a:spcPts val="0"/>
              </a:spcAft>
              <a:buClr>
                <a:schemeClr val="lt1"/>
              </a:buClr>
              <a:buSzPts val="2400"/>
              <a:buChar char="•"/>
            </a:pPr>
            <a:r>
              <a:rPr lang="en-US" sz="2400"/>
              <a:t>Increase of fat under the skin makes the fetus look less wrinkled</a:t>
            </a:r>
            <a:endParaRPr/>
          </a:p>
          <a:p>
            <a:pPr indent="-342900" lvl="0" marL="342900" rtl="0" algn="l">
              <a:lnSpc>
                <a:spcPct val="80000"/>
              </a:lnSpc>
              <a:spcBef>
                <a:spcPts val="480"/>
              </a:spcBef>
              <a:spcAft>
                <a:spcPts val="0"/>
              </a:spcAft>
              <a:buClr>
                <a:schemeClr val="lt1"/>
              </a:buClr>
              <a:buSzPts val="2400"/>
              <a:buChar char="•"/>
            </a:pPr>
            <a:r>
              <a:rPr lang="en-US" sz="2400"/>
              <a:t>Fetal movement decreases with less room to move</a:t>
            </a:r>
            <a:endParaRPr/>
          </a:p>
          <a:p>
            <a:pPr indent="-342900" lvl="0" marL="342900" rtl="0" algn="l">
              <a:lnSpc>
                <a:spcPct val="80000"/>
              </a:lnSpc>
              <a:spcBef>
                <a:spcPts val="480"/>
              </a:spcBef>
              <a:spcAft>
                <a:spcPts val="0"/>
              </a:spcAft>
              <a:buClr>
                <a:schemeClr val="lt1"/>
              </a:buClr>
              <a:buSzPts val="2400"/>
              <a:buChar char="•"/>
            </a:pPr>
            <a:r>
              <a:rPr lang="en-US" sz="2400"/>
              <a:t>The fetus gains disease-fighting antibodies from the mother’s blood</a:t>
            </a:r>
            <a:endParaRPr/>
          </a:p>
          <a:p>
            <a:pPr indent="-342900" lvl="0" marL="342900" rtl="0" algn="l">
              <a:lnSpc>
                <a:spcPct val="80000"/>
              </a:lnSpc>
              <a:spcBef>
                <a:spcPts val="480"/>
              </a:spcBef>
              <a:spcAft>
                <a:spcPts val="0"/>
              </a:spcAft>
              <a:buClr>
                <a:schemeClr val="lt1"/>
              </a:buClr>
              <a:buSzPts val="2400"/>
              <a:buChar char="•"/>
            </a:pPr>
            <a:r>
              <a:rPr lang="en-US" sz="2400"/>
              <a:t>The fetus descends lower into the pelvis, ready for birth</a:t>
            </a:r>
            <a:endParaRPr sz="1450"/>
          </a:p>
          <a:p>
            <a:pPr indent="0" lvl="0" marL="0" rtl="0" algn="l">
              <a:lnSpc>
                <a:spcPct val="80000"/>
              </a:lnSpc>
              <a:spcBef>
                <a:spcPts val="195"/>
              </a:spcBef>
              <a:spcAft>
                <a:spcPts val="0"/>
              </a:spcAft>
              <a:buClr>
                <a:schemeClr val="lt1"/>
              </a:buClr>
              <a:buSzPts val="975"/>
              <a:buNone/>
            </a:pPr>
            <a:r>
              <a:t/>
            </a:r>
            <a:endParaRPr sz="975"/>
          </a:p>
          <a:p>
            <a:pPr indent="0" lvl="0" marL="0" rtl="0" algn="l">
              <a:lnSpc>
                <a:spcPct val="80000"/>
              </a:lnSpc>
              <a:spcBef>
                <a:spcPts val="140"/>
              </a:spcBef>
              <a:spcAft>
                <a:spcPts val="0"/>
              </a:spcAft>
              <a:buClr>
                <a:schemeClr val="lt1"/>
              </a:buClr>
              <a:buSzPts val="700"/>
              <a:buNone/>
            </a:pPr>
            <a:r>
              <a:t/>
            </a:r>
            <a:endParaRPr sz="700"/>
          </a:p>
        </p:txBody>
      </p:sp>
      <p:sp>
        <p:nvSpPr>
          <p:cNvPr id="242" name="Google Shape;242;p3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43" name="Google Shape;243;p31"/>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44" name="Google Shape;244;p31"/>
          <p:cNvPicPr preferRelativeResize="0"/>
          <p:nvPr>
            <p:ph idx="2" type="body"/>
          </p:nvPr>
        </p:nvPicPr>
        <p:blipFill rotWithShape="1">
          <a:blip r:embed="rId3">
            <a:alphaModFix/>
          </a:blip>
          <a:srcRect b="0" l="0" r="0" t="0"/>
          <a:stretch/>
        </p:blipFill>
        <p:spPr>
          <a:xfrm>
            <a:off x="4876800" y="1981200"/>
            <a:ext cx="2590800" cy="294119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2"/>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Heredity and Genetic Diseases</a:t>
            </a:r>
            <a:endParaRPr/>
          </a:p>
        </p:txBody>
      </p:sp>
      <p:sp>
        <p:nvSpPr>
          <p:cNvPr id="250" name="Google Shape;250;p32"/>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4000"/>
              <a:buChar char="•"/>
            </a:pPr>
            <a:r>
              <a:rPr lang="en-US" sz="4000"/>
              <a:t>Heredity</a:t>
            </a:r>
            <a:endParaRPr/>
          </a:p>
          <a:p>
            <a:pPr indent="-342900" lvl="0" marL="342900" rtl="0" algn="l">
              <a:spcBef>
                <a:spcPts val="800"/>
              </a:spcBef>
              <a:spcAft>
                <a:spcPts val="0"/>
              </a:spcAft>
              <a:buClr>
                <a:schemeClr val="dk1"/>
              </a:buClr>
              <a:buSzPts val="4000"/>
              <a:buChar char="•"/>
            </a:pPr>
            <a:r>
              <a:rPr lang="en-US" sz="4000"/>
              <a:t>Genes</a:t>
            </a:r>
            <a:endParaRPr/>
          </a:p>
          <a:p>
            <a:pPr indent="-342900" lvl="0" marL="342900" rtl="0" algn="l">
              <a:spcBef>
                <a:spcPts val="800"/>
              </a:spcBef>
              <a:spcAft>
                <a:spcPts val="0"/>
              </a:spcAft>
              <a:buClr>
                <a:schemeClr val="dk1"/>
              </a:buClr>
              <a:buSzPts val="4000"/>
              <a:buChar char="•"/>
            </a:pPr>
            <a:r>
              <a:rPr lang="en-US" sz="4000"/>
              <a:t>Genetic Diseases</a:t>
            </a:r>
            <a:endParaRPr/>
          </a:p>
          <a:p>
            <a:pPr indent="0" lvl="0" marL="0" rtl="0" algn="l">
              <a:spcBef>
                <a:spcPts val="210"/>
              </a:spcBef>
              <a:spcAft>
                <a:spcPts val="0"/>
              </a:spcAft>
              <a:buClr>
                <a:schemeClr val="dk1"/>
              </a:buClr>
              <a:buSzPts val="1050"/>
              <a:buNone/>
            </a:pPr>
            <a:r>
              <a:t/>
            </a:r>
            <a:endParaRPr sz="1050"/>
          </a:p>
          <a:p>
            <a:pPr indent="0" lvl="0" marL="0" rtl="0" algn="l">
              <a:spcBef>
                <a:spcPts val="480"/>
              </a:spcBef>
              <a:spcAft>
                <a:spcPts val="0"/>
              </a:spcAft>
              <a:buClr>
                <a:schemeClr val="dk1"/>
              </a:buClr>
              <a:buSzPts val="2400"/>
              <a:buNone/>
            </a:pPr>
            <a:r>
              <a:rPr lang="en-US" sz="2400"/>
              <a:t>**Everyone has detective genes.  In most people it</a:t>
            </a:r>
            <a:br>
              <a:rPr lang="en-US" sz="2400"/>
            </a:br>
            <a:r>
              <a:rPr lang="en-US" sz="2400"/>
              <a:t>is not noticeable. There are more than 200 genetic disorders.**</a:t>
            </a:r>
            <a:endParaRPr/>
          </a:p>
        </p:txBody>
      </p:sp>
      <p:sp>
        <p:nvSpPr>
          <p:cNvPr id="251" name="Google Shape;251;p32"/>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52" name="Google Shape;252;p32"/>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53" name="Google Shape;253;p32"/>
          <p:cNvPicPr preferRelativeResize="0"/>
          <p:nvPr/>
        </p:nvPicPr>
        <p:blipFill rotWithShape="1">
          <a:blip r:embed="rId3">
            <a:alphaModFix/>
          </a:blip>
          <a:srcRect b="0" l="0" r="0" t="0"/>
          <a:stretch/>
        </p:blipFill>
        <p:spPr>
          <a:xfrm>
            <a:off x="5943600" y="1905000"/>
            <a:ext cx="2514600" cy="200623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3"/>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3959"/>
              <a:buFont typeface="Arial"/>
              <a:buNone/>
            </a:pPr>
            <a:r>
              <a:rPr lang="en-US" sz="3959"/>
              <a:t>Examples of Genetic Disorders</a:t>
            </a:r>
            <a:endParaRPr/>
          </a:p>
        </p:txBody>
      </p:sp>
      <p:sp>
        <p:nvSpPr>
          <p:cNvPr id="259" name="Google Shape;259;p33"/>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lt1"/>
              </a:buClr>
              <a:buSzPts val="2170"/>
              <a:buChar char="•"/>
            </a:pPr>
            <a:r>
              <a:rPr lang="en-US" sz="2170"/>
              <a:t>Down Syndrome</a:t>
            </a:r>
            <a:endParaRPr/>
          </a:p>
          <a:p>
            <a:pPr indent="-285750" lvl="1" marL="742950" rtl="0" algn="l">
              <a:lnSpc>
                <a:spcPct val="80000"/>
              </a:lnSpc>
              <a:spcBef>
                <a:spcPts val="372"/>
              </a:spcBef>
              <a:spcAft>
                <a:spcPts val="0"/>
              </a:spcAft>
              <a:buClr>
                <a:schemeClr val="lt1"/>
              </a:buClr>
              <a:buSzPts val="1860"/>
              <a:buChar char="–"/>
            </a:pPr>
            <a:r>
              <a:rPr lang="en-US" sz="1860"/>
              <a:t>A child has an extra portion of the number 21 chromosome</a:t>
            </a:r>
            <a:endParaRPr/>
          </a:p>
          <a:p>
            <a:pPr indent="-285750" lvl="1" marL="742950" rtl="0" algn="l">
              <a:lnSpc>
                <a:spcPct val="80000"/>
              </a:lnSpc>
              <a:spcBef>
                <a:spcPts val="372"/>
              </a:spcBef>
              <a:spcAft>
                <a:spcPts val="0"/>
              </a:spcAft>
              <a:buClr>
                <a:schemeClr val="lt1"/>
              </a:buClr>
              <a:buSzPts val="1860"/>
              <a:buChar char="–"/>
            </a:pPr>
            <a:r>
              <a:rPr lang="en-US" sz="1860"/>
              <a:t>There is no cure, but research is ongoing</a:t>
            </a:r>
            <a:endParaRPr/>
          </a:p>
          <a:p>
            <a:pPr indent="-285750" lvl="1" marL="742950" rtl="0" algn="l">
              <a:lnSpc>
                <a:spcPct val="80000"/>
              </a:lnSpc>
              <a:spcBef>
                <a:spcPts val="372"/>
              </a:spcBef>
              <a:spcAft>
                <a:spcPts val="0"/>
              </a:spcAft>
              <a:buClr>
                <a:schemeClr val="lt1"/>
              </a:buClr>
              <a:buSzPts val="1860"/>
              <a:buChar char="–"/>
            </a:pPr>
            <a:r>
              <a:rPr lang="en-US" sz="1860"/>
              <a:t>Most common genetic condition</a:t>
            </a:r>
            <a:endParaRPr/>
          </a:p>
          <a:p>
            <a:pPr indent="-205105" lvl="0" marL="342900" rtl="0" algn="l">
              <a:lnSpc>
                <a:spcPct val="80000"/>
              </a:lnSpc>
              <a:spcBef>
                <a:spcPts val="434"/>
              </a:spcBef>
              <a:spcAft>
                <a:spcPts val="0"/>
              </a:spcAft>
              <a:buClr>
                <a:schemeClr val="lt1"/>
              </a:buClr>
              <a:buSzPts val="2170"/>
              <a:buNone/>
            </a:pPr>
            <a:r>
              <a:t/>
            </a:r>
            <a:endParaRPr sz="2170"/>
          </a:p>
          <a:p>
            <a:pPr indent="-342900" lvl="0" marL="342900" rtl="0" algn="l">
              <a:lnSpc>
                <a:spcPct val="80000"/>
              </a:lnSpc>
              <a:spcBef>
                <a:spcPts val="434"/>
              </a:spcBef>
              <a:spcAft>
                <a:spcPts val="0"/>
              </a:spcAft>
              <a:buClr>
                <a:schemeClr val="lt1"/>
              </a:buClr>
              <a:buSzPts val="2170"/>
              <a:buChar char="•"/>
            </a:pPr>
            <a:r>
              <a:rPr lang="en-US" sz="2170"/>
              <a:t>Neuromuscular Diseases </a:t>
            </a:r>
            <a:endParaRPr/>
          </a:p>
          <a:p>
            <a:pPr indent="-285750" lvl="1" marL="742950" rtl="0" algn="l">
              <a:lnSpc>
                <a:spcPct val="80000"/>
              </a:lnSpc>
              <a:spcBef>
                <a:spcPts val="372"/>
              </a:spcBef>
              <a:spcAft>
                <a:spcPts val="0"/>
              </a:spcAft>
              <a:buClr>
                <a:schemeClr val="lt1"/>
              </a:buClr>
              <a:buSzPts val="1860"/>
              <a:buChar char="–"/>
            </a:pPr>
            <a:r>
              <a:rPr lang="en-US" sz="1860"/>
              <a:t>ALS (Amyotrophic Lateral Sclerosis)</a:t>
            </a:r>
            <a:endParaRPr/>
          </a:p>
          <a:p>
            <a:pPr indent="-285750" lvl="1" marL="742950" rtl="0" algn="l">
              <a:lnSpc>
                <a:spcPct val="80000"/>
              </a:lnSpc>
              <a:spcBef>
                <a:spcPts val="372"/>
              </a:spcBef>
              <a:spcAft>
                <a:spcPts val="0"/>
              </a:spcAft>
              <a:buClr>
                <a:schemeClr val="lt1"/>
              </a:buClr>
              <a:buSzPts val="1860"/>
              <a:buChar char="–"/>
            </a:pPr>
            <a:r>
              <a:rPr lang="en-US" sz="1860"/>
              <a:t>Muscular Dystrophy</a:t>
            </a:r>
            <a:endParaRPr/>
          </a:p>
          <a:p>
            <a:pPr indent="-285750" lvl="1" marL="742950" rtl="0" algn="l">
              <a:lnSpc>
                <a:spcPct val="80000"/>
              </a:lnSpc>
              <a:spcBef>
                <a:spcPts val="372"/>
              </a:spcBef>
              <a:spcAft>
                <a:spcPts val="0"/>
              </a:spcAft>
              <a:buClr>
                <a:schemeClr val="lt1"/>
              </a:buClr>
              <a:buSzPts val="1860"/>
              <a:buChar char="–"/>
            </a:pPr>
            <a:r>
              <a:rPr lang="en-US" sz="1860"/>
              <a:t>Many others</a:t>
            </a:r>
            <a:endParaRPr/>
          </a:p>
        </p:txBody>
      </p:sp>
      <p:pic>
        <p:nvPicPr>
          <p:cNvPr id="260" name="Google Shape;260;p33"/>
          <p:cNvPicPr preferRelativeResize="0"/>
          <p:nvPr>
            <p:ph idx="2" type="body"/>
          </p:nvPr>
        </p:nvPicPr>
        <p:blipFill rotWithShape="1">
          <a:blip r:embed="rId3">
            <a:alphaModFix/>
          </a:blip>
          <a:srcRect b="0" l="0" r="0" t="0"/>
          <a:stretch/>
        </p:blipFill>
        <p:spPr>
          <a:xfrm>
            <a:off x="6324600" y="1676400"/>
            <a:ext cx="2095793" cy="2067214"/>
          </a:xfrm>
          <a:prstGeom prst="rect">
            <a:avLst/>
          </a:prstGeom>
          <a:noFill/>
          <a:ln>
            <a:noFill/>
          </a:ln>
        </p:spPr>
      </p:pic>
      <p:sp>
        <p:nvSpPr>
          <p:cNvPr id="261" name="Google Shape;261;p33"/>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62" name="Google Shape;262;p33"/>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63" name="Google Shape;263;p33"/>
          <p:cNvPicPr preferRelativeResize="0"/>
          <p:nvPr/>
        </p:nvPicPr>
        <p:blipFill rotWithShape="1">
          <a:blip r:embed="rId4">
            <a:alphaModFix/>
          </a:blip>
          <a:srcRect b="0" l="0" r="0" t="0"/>
          <a:stretch/>
        </p:blipFill>
        <p:spPr>
          <a:xfrm>
            <a:off x="4876800" y="2971800"/>
            <a:ext cx="1860418" cy="213381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4"/>
          <p:cNvSpPr txBox="1"/>
          <p:nvPr>
            <p:ph type="title"/>
          </p:nvPr>
        </p:nvSpPr>
        <p:spPr>
          <a:xfrm>
            <a:off x="457203" y="609600"/>
            <a:ext cx="7772397" cy="825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lt1"/>
              </a:buClr>
              <a:buSzPts val="3600"/>
              <a:buFont typeface="Arial"/>
              <a:buNone/>
            </a:pPr>
            <a:r>
              <a:rPr lang="en-US" sz="3600"/>
              <a:t>What is a Myth?</a:t>
            </a:r>
            <a:endParaRPr/>
          </a:p>
        </p:txBody>
      </p:sp>
      <p:pic>
        <p:nvPicPr>
          <p:cNvPr id="269" name="Google Shape;269;p34"/>
          <p:cNvPicPr preferRelativeResize="0"/>
          <p:nvPr>
            <p:ph idx="1" type="body"/>
          </p:nvPr>
        </p:nvPicPr>
        <p:blipFill rotWithShape="1">
          <a:blip r:embed="rId3">
            <a:alphaModFix/>
          </a:blip>
          <a:srcRect b="0" l="0" r="0" t="0"/>
          <a:stretch/>
        </p:blipFill>
        <p:spPr>
          <a:xfrm>
            <a:off x="4038600" y="1981200"/>
            <a:ext cx="4480560" cy="2150668"/>
          </a:xfrm>
          <a:prstGeom prst="rect">
            <a:avLst/>
          </a:prstGeom>
          <a:noFill/>
          <a:ln>
            <a:noFill/>
          </a:ln>
        </p:spPr>
      </p:pic>
      <p:sp>
        <p:nvSpPr>
          <p:cNvPr id="270" name="Google Shape;270;p34"/>
          <p:cNvSpPr txBox="1"/>
          <p:nvPr>
            <p:ph idx="2" type="body"/>
          </p:nvPr>
        </p:nvSpPr>
        <p:spPr>
          <a:xfrm>
            <a:off x="457203" y="1435103"/>
            <a:ext cx="3008313" cy="443229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1400"/>
              <a:buNone/>
            </a:pPr>
            <a:r>
              <a:rPr lang="en-US"/>
              <a:t>A myth is a story with a purpose. It tries to explain the way the world is. Myths also try to explain the relationship between gods and humans. Even though the events in a myth are usually impossible, they try to send a message that has an important social or religious meaning. </a:t>
            </a:r>
            <a:endParaRPr/>
          </a:p>
          <a:p>
            <a:pPr indent="0" lvl="0" marL="0" rtl="0" algn="l">
              <a:lnSpc>
                <a:spcPct val="90000"/>
              </a:lnSpc>
              <a:spcBef>
                <a:spcPts val="280"/>
              </a:spcBef>
              <a:spcAft>
                <a:spcPts val="0"/>
              </a:spcAft>
              <a:buClr>
                <a:schemeClr val="lt1"/>
              </a:buClr>
              <a:buSzPts val="1400"/>
              <a:buNone/>
            </a:pPr>
            <a:r>
              <a:t/>
            </a:r>
            <a:endParaRPr/>
          </a:p>
          <a:p>
            <a:pPr indent="0" lvl="0" marL="0" rtl="0" algn="l">
              <a:lnSpc>
                <a:spcPct val="90000"/>
              </a:lnSpc>
              <a:spcBef>
                <a:spcPts val="280"/>
              </a:spcBef>
              <a:spcAft>
                <a:spcPts val="0"/>
              </a:spcAft>
              <a:buClr>
                <a:schemeClr val="lt1"/>
              </a:buClr>
              <a:buSzPts val="1400"/>
              <a:buNone/>
            </a:pPr>
            <a:r>
              <a:rPr lang="en-US"/>
              <a:t>People have always tried to figure out common questions like who made the universe or questions like what causes a storm. Religion, gods, and myths were created when people tried to make sense out of these questions. For early people myths were like science because they explain how things work. They also explained other questions that are now answered through modern science. </a:t>
            </a:r>
            <a:endParaRPr/>
          </a:p>
        </p:txBody>
      </p:sp>
      <p:sp>
        <p:nvSpPr>
          <p:cNvPr id="271" name="Google Shape;271;p34"/>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sz="800">
              <a:solidFill>
                <a:schemeClr val="dk1"/>
              </a:solidFill>
            </a:endParaRPr>
          </a:p>
        </p:txBody>
      </p:sp>
      <p:sp>
        <p:nvSpPr>
          <p:cNvPr id="272" name="Google Shape;272;p34"/>
          <p:cNvSpPr txBox="1"/>
          <p:nvPr>
            <p:ph idx="12" type="sldNum"/>
          </p:nvPr>
        </p:nvSpPr>
        <p:spPr>
          <a:xfrm>
            <a:off x="41529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5"/>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278" name="Google Shape;278;p35"/>
          <p:cNvSpPr txBox="1"/>
          <p:nvPr>
            <p:ph idx="1" type="body"/>
          </p:nvPr>
        </p:nvSpPr>
        <p:spPr>
          <a:xfrm>
            <a:off x="457200" y="1752601"/>
            <a:ext cx="4572000" cy="40385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E36C09"/>
              </a:buClr>
              <a:buSzPts val="3515"/>
              <a:buNone/>
            </a:pPr>
            <a:r>
              <a:rPr b="1" lang="en-US" sz="3515">
                <a:solidFill>
                  <a:srgbClr val="E36C09"/>
                </a:solidFill>
              </a:rPr>
              <a:t>Africa</a:t>
            </a:r>
            <a:endParaRPr/>
          </a:p>
          <a:p>
            <a:pPr indent="0" lvl="0" marL="0" rtl="0" algn="l">
              <a:lnSpc>
                <a:spcPct val="80000"/>
              </a:lnSpc>
              <a:spcBef>
                <a:spcPts val="203"/>
              </a:spcBef>
              <a:spcAft>
                <a:spcPts val="0"/>
              </a:spcAft>
              <a:buClr>
                <a:schemeClr val="dk1"/>
              </a:buClr>
              <a:buSzPts val="1017"/>
              <a:buNone/>
            </a:pPr>
            <a:r>
              <a:t/>
            </a:r>
            <a:endParaRPr sz="1017"/>
          </a:p>
          <a:p>
            <a:pPr indent="-342900" lvl="0" marL="342900" rtl="0" algn="l">
              <a:lnSpc>
                <a:spcPct val="80000"/>
              </a:lnSpc>
              <a:spcBef>
                <a:spcPts val="259"/>
              </a:spcBef>
              <a:spcAft>
                <a:spcPts val="0"/>
              </a:spcAft>
              <a:buClr>
                <a:schemeClr val="dk1"/>
              </a:buClr>
              <a:buSzPts val="1295"/>
              <a:buChar char="•"/>
            </a:pPr>
            <a:r>
              <a:rPr lang="en-US" sz="1295"/>
              <a:t>A pregnant women is not supposed to hold her hands up over her head, it is believed she will   strangle the baby.</a:t>
            </a:r>
            <a:endParaRPr/>
          </a:p>
          <a:p>
            <a:pPr indent="-342900" lvl="0" marL="342900" rtl="0" algn="l">
              <a:lnSpc>
                <a:spcPct val="80000"/>
              </a:lnSpc>
              <a:spcBef>
                <a:spcPts val="259"/>
              </a:spcBef>
              <a:spcAft>
                <a:spcPts val="0"/>
              </a:spcAft>
              <a:buClr>
                <a:schemeClr val="dk1"/>
              </a:buClr>
              <a:buSzPts val="1295"/>
              <a:buChar char="•"/>
            </a:pPr>
            <a:r>
              <a:rPr lang="en-US" sz="1295"/>
              <a:t>Pregnancy is not celebrated, it is believed that witches and evil spirits are capable of stealing the pregnancy or interfering with it.</a:t>
            </a:r>
            <a:endParaRPr/>
          </a:p>
          <a:p>
            <a:pPr indent="-342900" lvl="0" marL="342900" rtl="0" algn="l">
              <a:lnSpc>
                <a:spcPct val="80000"/>
              </a:lnSpc>
              <a:spcBef>
                <a:spcPts val="259"/>
              </a:spcBef>
              <a:spcAft>
                <a:spcPts val="0"/>
              </a:spcAft>
              <a:buClr>
                <a:schemeClr val="dk1"/>
              </a:buClr>
              <a:buSzPts val="1295"/>
              <a:buChar char="•"/>
            </a:pPr>
            <a:r>
              <a:rPr lang="en-US" sz="1295"/>
              <a:t>Pregnant women are not allowed to mix with known witches or allow strangers to rub her stomach.</a:t>
            </a:r>
            <a:endParaRPr/>
          </a:p>
          <a:p>
            <a:pPr indent="-342900" lvl="0" marL="342900" rtl="0" algn="l">
              <a:lnSpc>
                <a:spcPct val="80000"/>
              </a:lnSpc>
              <a:spcBef>
                <a:spcPts val="259"/>
              </a:spcBef>
              <a:spcAft>
                <a:spcPts val="0"/>
              </a:spcAft>
              <a:buClr>
                <a:schemeClr val="dk1"/>
              </a:buClr>
              <a:buSzPts val="1295"/>
              <a:buChar char="•"/>
            </a:pPr>
            <a:r>
              <a:rPr lang="en-US" sz="1295"/>
              <a:t>It a pregnant women is unmarried the pregnancy is considered taboo; these women are taunted not only by strangers, but by their own families and friends. </a:t>
            </a:r>
            <a:endParaRPr/>
          </a:p>
          <a:p>
            <a:pPr indent="-342900" lvl="0" marL="342900" rtl="0" algn="l">
              <a:lnSpc>
                <a:spcPct val="80000"/>
              </a:lnSpc>
              <a:spcBef>
                <a:spcPts val="259"/>
              </a:spcBef>
              <a:spcAft>
                <a:spcPts val="0"/>
              </a:spcAft>
              <a:buClr>
                <a:schemeClr val="dk1"/>
              </a:buClr>
              <a:buSzPts val="1295"/>
              <a:buChar char="•"/>
            </a:pPr>
            <a:r>
              <a:rPr lang="en-US" sz="1295"/>
              <a:t>Pregnant women will not accept any gifts, or celebrate the infant until the birth of the infant. It is believed that to accept gifts and to celebrate the infant before the birth will incur the angers of the gods and the ancestors. As a result, the child will either be born dead or deformed.</a:t>
            </a:r>
            <a:endParaRPr/>
          </a:p>
          <a:p>
            <a:pPr indent="-342900" lvl="0" marL="342900" rtl="0" algn="l">
              <a:lnSpc>
                <a:spcPct val="80000"/>
              </a:lnSpc>
              <a:spcBef>
                <a:spcPts val="259"/>
              </a:spcBef>
              <a:spcAft>
                <a:spcPts val="0"/>
              </a:spcAft>
              <a:buClr>
                <a:schemeClr val="dk1"/>
              </a:buClr>
              <a:buSzPts val="1295"/>
              <a:buChar char="•"/>
            </a:pPr>
            <a:r>
              <a:rPr lang="en-US" sz="1295"/>
              <a:t>Africans believe that ancestors return to their loved ones through the birth of new infants.</a:t>
            </a:r>
            <a:endParaRPr/>
          </a:p>
        </p:txBody>
      </p:sp>
      <p:pic>
        <p:nvPicPr>
          <p:cNvPr id="279" name="Google Shape;279;p35"/>
          <p:cNvPicPr preferRelativeResize="0"/>
          <p:nvPr>
            <p:ph idx="2" type="body"/>
          </p:nvPr>
        </p:nvPicPr>
        <p:blipFill rotWithShape="1">
          <a:blip r:embed="rId3">
            <a:alphaModFix/>
          </a:blip>
          <a:srcRect b="0" l="0" r="0" t="0"/>
          <a:stretch/>
        </p:blipFill>
        <p:spPr>
          <a:xfrm rot="1204289">
            <a:off x="5191767" y="2379895"/>
            <a:ext cx="2733904" cy="2319337"/>
          </a:xfrm>
          <a:prstGeom prst="rect">
            <a:avLst/>
          </a:prstGeom>
          <a:noFill/>
          <a:ln>
            <a:noFill/>
          </a:ln>
        </p:spPr>
      </p:pic>
      <p:sp>
        <p:nvSpPr>
          <p:cNvPr id="280" name="Google Shape;280;p35"/>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81" name="Google Shape;281;p35"/>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8"/>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Pregnancy Profile® Simulator </a:t>
            </a:r>
            <a:br>
              <a:rPr lang="en-US" sz="3600"/>
            </a:br>
            <a:r>
              <a:rPr lang="en-US" sz="3600"/>
              <a:t>Safety Instructions</a:t>
            </a:r>
            <a:endParaRPr/>
          </a:p>
        </p:txBody>
      </p:sp>
      <p:sp>
        <p:nvSpPr>
          <p:cNvPr id="122" name="Google Shape;122;p18"/>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2000"/>
              <a:buNone/>
            </a:pPr>
            <a:r>
              <a:rPr lang="en-US" sz="2000"/>
              <a:t>While wearing the simulator:</a:t>
            </a:r>
            <a:endParaRPr/>
          </a:p>
          <a:p>
            <a:pPr indent="0" lvl="0" marL="0" rtl="0" algn="l">
              <a:lnSpc>
                <a:spcPct val="80000"/>
              </a:lnSpc>
              <a:spcBef>
                <a:spcPts val="250"/>
              </a:spcBef>
              <a:spcAft>
                <a:spcPts val="0"/>
              </a:spcAft>
              <a:buClr>
                <a:schemeClr val="dk1"/>
              </a:buClr>
              <a:buSzPts val="1250"/>
              <a:buNone/>
            </a:pPr>
            <a:r>
              <a:t/>
            </a:r>
            <a:endParaRPr sz="1250"/>
          </a:p>
          <a:p>
            <a:pPr indent="-342900" lvl="0" marL="342900" rtl="0" algn="l">
              <a:lnSpc>
                <a:spcPct val="80000"/>
              </a:lnSpc>
              <a:spcBef>
                <a:spcPts val="400"/>
              </a:spcBef>
              <a:spcAft>
                <a:spcPts val="0"/>
              </a:spcAft>
              <a:buClr>
                <a:schemeClr val="dk1"/>
              </a:buClr>
              <a:buSzPts val="2000"/>
              <a:buChar char="•"/>
            </a:pPr>
            <a:r>
              <a:rPr b="1" lang="en-US" sz="2000"/>
              <a:t>Do not </a:t>
            </a:r>
            <a:r>
              <a:rPr lang="en-US" sz="2000"/>
              <a:t>engage in strenuous activities, especially in hot weather, to avoid the risk of heat stroke.</a:t>
            </a:r>
            <a:endParaRPr/>
          </a:p>
          <a:p>
            <a:pPr indent="-342900" lvl="0" marL="342900" rtl="0" algn="l">
              <a:lnSpc>
                <a:spcPct val="80000"/>
              </a:lnSpc>
              <a:spcBef>
                <a:spcPts val="400"/>
              </a:spcBef>
              <a:spcAft>
                <a:spcPts val="0"/>
              </a:spcAft>
              <a:buClr>
                <a:schemeClr val="dk1"/>
              </a:buClr>
              <a:buSzPts val="2000"/>
              <a:buChar char="•"/>
            </a:pPr>
            <a:r>
              <a:rPr b="1" lang="en-US" sz="2000"/>
              <a:t>Immediately discontinue </a:t>
            </a:r>
            <a:r>
              <a:rPr lang="en-US" sz="2000"/>
              <a:t>using this product if you feel any sharp pain, dizziness or tingling in your fingers.</a:t>
            </a:r>
            <a:endParaRPr/>
          </a:p>
          <a:p>
            <a:pPr indent="-342900" lvl="0" marL="342900" rtl="0" algn="l">
              <a:lnSpc>
                <a:spcPct val="80000"/>
              </a:lnSpc>
              <a:spcBef>
                <a:spcPts val="400"/>
              </a:spcBef>
              <a:spcAft>
                <a:spcPts val="0"/>
              </a:spcAft>
              <a:buClr>
                <a:schemeClr val="dk1"/>
              </a:buClr>
              <a:buSzPts val="2000"/>
              <a:buChar char="•"/>
            </a:pPr>
            <a:r>
              <a:rPr b="1" lang="en-US" sz="2000"/>
              <a:t>Use proper lifting technique </a:t>
            </a:r>
            <a:r>
              <a:rPr lang="en-US" sz="2000"/>
              <a:t>when lifting the Pregnancy Profile® Simulator and while wearing the simulator by squatting down to lift with your legs, not your back.</a:t>
            </a:r>
            <a:endParaRPr b="1" sz="2000"/>
          </a:p>
          <a:p>
            <a:pPr indent="-342900" lvl="0" marL="342900" rtl="0" algn="l">
              <a:lnSpc>
                <a:spcPct val="80000"/>
              </a:lnSpc>
              <a:spcBef>
                <a:spcPts val="400"/>
              </a:spcBef>
              <a:spcAft>
                <a:spcPts val="0"/>
              </a:spcAft>
              <a:buClr>
                <a:schemeClr val="dk1"/>
              </a:buClr>
              <a:buSzPts val="2000"/>
              <a:buChar char="•"/>
            </a:pPr>
            <a:r>
              <a:rPr b="1" lang="en-US" sz="2000"/>
              <a:t>Do not </a:t>
            </a:r>
            <a:r>
              <a:rPr lang="en-US" sz="2000"/>
              <a:t>walk on steep inclines or slippery surfaces.</a:t>
            </a:r>
            <a:endParaRPr/>
          </a:p>
          <a:p>
            <a:pPr indent="-342900" lvl="0" marL="342900" rtl="0" algn="l">
              <a:lnSpc>
                <a:spcPct val="80000"/>
              </a:lnSpc>
              <a:spcBef>
                <a:spcPts val="400"/>
              </a:spcBef>
              <a:spcAft>
                <a:spcPts val="0"/>
              </a:spcAft>
              <a:buClr>
                <a:schemeClr val="dk1"/>
              </a:buClr>
              <a:buSzPts val="2000"/>
              <a:buChar char="•"/>
            </a:pPr>
            <a:r>
              <a:rPr b="1" lang="en-US" sz="2000"/>
              <a:t>Do not </a:t>
            </a:r>
            <a:r>
              <a:rPr lang="en-US" sz="2000"/>
              <a:t>wear high-heeled or slippery shoes.</a:t>
            </a:r>
            <a:endParaRPr/>
          </a:p>
          <a:p>
            <a:pPr indent="-342900" lvl="0" marL="342900" rtl="0" algn="l">
              <a:lnSpc>
                <a:spcPct val="80000"/>
              </a:lnSpc>
              <a:spcBef>
                <a:spcPts val="400"/>
              </a:spcBef>
              <a:spcAft>
                <a:spcPts val="0"/>
              </a:spcAft>
              <a:buClr>
                <a:schemeClr val="dk1"/>
              </a:buClr>
              <a:buSzPts val="2000"/>
              <a:buChar char="•"/>
            </a:pPr>
            <a:r>
              <a:rPr b="1" lang="en-US" sz="2000"/>
              <a:t>Do not </a:t>
            </a:r>
            <a:r>
              <a:rPr lang="en-US" sz="2000"/>
              <a:t>twist side to side while bending over.</a:t>
            </a:r>
            <a:endParaRPr/>
          </a:p>
          <a:p>
            <a:pPr indent="-342900" lvl="0" marL="342900" rtl="0" algn="l">
              <a:lnSpc>
                <a:spcPct val="80000"/>
              </a:lnSpc>
              <a:spcBef>
                <a:spcPts val="400"/>
              </a:spcBef>
              <a:spcAft>
                <a:spcPts val="0"/>
              </a:spcAft>
              <a:buClr>
                <a:schemeClr val="dk1"/>
              </a:buClr>
              <a:buSzPts val="2000"/>
              <a:buChar char="•"/>
            </a:pPr>
            <a:r>
              <a:rPr b="1" lang="en-US" sz="2000"/>
              <a:t>Do not </a:t>
            </a:r>
            <a:r>
              <a:rPr lang="en-US" sz="2000"/>
              <a:t>make any abrupt movements.</a:t>
            </a:r>
            <a:endParaRPr/>
          </a:p>
          <a:p>
            <a:pPr indent="-342900" lvl="0" marL="342900" rtl="0" algn="l">
              <a:lnSpc>
                <a:spcPct val="80000"/>
              </a:lnSpc>
              <a:spcBef>
                <a:spcPts val="400"/>
              </a:spcBef>
              <a:spcAft>
                <a:spcPts val="0"/>
              </a:spcAft>
              <a:buClr>
                <a:schemeClr val="dk1"/>
              </a:buClr>
              <a:buSzPts val="2000"/>
              <a:buChar char="•"/>
            </a:pPr>
            <a:r>
              <a:rPr b="1" lang="en-US" sz="2000"/>
              <a:t>Do not </a:t>
            </a:r>
            <a:r>
              <a:rPr lang="en-US" sz="2000"/>
              <a:t>jump or run.</a:t>
            </a:r>
            <a:endParaRPr/>
          </a:p>
          <a:p>
            <a:pPr indent="-215900" lvl="0" marL="342900" rtl="0" algn="l">
              <a:lnSpc>
                <a:spcPct val="80000"/>
              </a:lnSpc>
              <a:spcBef>
                <a:spcPts val="400"/>
              </a:spcBef>
              <a:spcAft>
                <a:spcPts val="0"/>
              </a:spcAft>
              <a:buClr>
                <a:schemeClr val="dk1"/>
              </a:buClr>
              <a:buSzPts val="2000"/>
              <a:buNone/>
            </a:pPr>
            <a:r>
              <a:t/>
            </a:r>
            <a:endParaRPr sz="2000"/>
          </a:p>
        </p:txBody>
      </p:sp>
      <p:sp>
        <p:nvSpPr>
          <p:cNvPr id="123" name="Google Shape;123;p18"/>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24" name="Google Shape;124;p18"/>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6"/>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287" name="Google Shape;287;p36"/>
          <p:cNvSpPr txBox="1"/>
          <p:nvPr>
            <p:ph idx="1" type="body"/>
          </p:nvPr>
        </p:nvSpPr>
        <p:spPr>
          <a:xfrm>
            <a:off x="457200" y="1752601"/>
            <a:ext cx="4040188" cy="40385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E36C09"/>
              </a:buClr>
              <a:buSzPts val="3190"/>
              <a:buNone/>
            </a:pPr>
            <a:r>
              <a:rPr b="1" lang="en-US" sz="3190">
                <a:solidFill>
                  <a:srgbClr val="E36C09"/>
                </a:solidFill>
              </a:rPr>
              <a:t>Babylonian Jewish</a:t>
            </a:r>
            <a:endParaRPr/>
          </a:p>
          <a:p>
            <a:pPr indent="0" lvl="0" marL="0" rtl="0" algn="l">
              <a:lnSpc>
                <a:spcPct val="80000"/>
              </a:lnSpc>
              <a:spcBef>
                <a:spcPts val="264"/>
              </a:spcBef>
              <a:spcAft>
                <a:spcPts val="0"/>
              </a:spcAft>
              <a:buClr>
                <a:schemeClr val="dk1"/>
              </a:buClr>
              <a:buSzPts val="1320"/>
              <a:buNone/>
            </a:pPr>
            <a:r>
              <a:t/>
            </a:r>
            <a:endParaRPr sz="1320"/>
          </a:p>
          <a:p>
            <a:pPr indent="-342900" lvl="0" marL="342900" rtl="0" algn="l">
              <a:lnSpc>
                <a:spcPct val="80000"/>
              </a:lnSpc>
              <a:spcBef>
                <a:spcPts val="275"/>
              </a:spcBef>
              <a:spcAft>
                <a:spcPts val="0"/>
              </a:spcAft>
              <a:buClr>
                <a:schemeClr val="dk1"/>
              </a:buClr>
              <a:buSzPts val="1375"/>
              <a:buChar char="•"/>
            </a:pPr>
            <a:r>
              <a:rPr lang="en-US" sz="1375"/>
              <a:t>The parents of a pregnant woman are to send her a tray of sweets and small items of jewelry.</a:t>
            </a:r>
            <a:endParaRPr/>
          </a:p>
          <a:p>
            <a:pPr indent="-342900" lvl="0" marL="342900" rtl="0" algn="l">
              <a:lnSpc>
                <a:spcPct val="80000"/>
              </a:lnSpc>
              <a:spcBef>
                <a:spcPts val="275"/>
              </a:spcBef>
              <a:spcAft>
                <a:spcPts val="0"/>
              </a:spcAft>
              <a:buClr>
                <a:schemeClr val="dk1"/>
              </a:buClr>
              <a:buSzPts val="1375"/>
              <a:buChar char="•"/>
            </a:pPr>
            <a:r>
              <a:rPr lang="en-US" sz="1375"/>
              <a:t>A pregnant woman is to be given all the food she desires.</a:t>
            </a:r>
            <a:endParaRPr/>
          </a:p>
          <a:p>
            <a:pPr indent="-342900" lvl="0" marL="342900" rtl="0" algn="l">
              <a:lnSpc>
                <a:spcPct val="80000"/>
              </a:lnSpc>
              <a:spcBef>
                <a:spcPts val="275"/>
              </a:spcBef>
              <a:spcAft>
                <a:spcPts val="0"/>
              </a:spcAft>
              <a:buClr>
                <a:schemeClr val="dk1"/>
              </a:buClr>
              <a:buSzPts val="1375"/>
              <a:buChar char="•"/>
            </a:pPr>
            <a:r>
              <a:rPr lang="en-US" sz="1375"/>
              <a:t>A pregnant woman is not allowed to scratch, because scratching will cause birth marks.</a:t>
            </a:r>
            <a:endParaRPr/>
          </a:p>
          <a:p>
            <a:pPr indent="-342900" lvl="0" marL="342900" rtl="0" algn="l">
              <a:lnSpc>
                <a:spcPct val="80000"/>
              </a:lnSpc>
              <a:spcBef>
                <a:spcPts val="275"/>
              </a:spcBef>
              <a:spcAft>
                <a:spcPts val="0"/>
              </a:spcAft>
              <a:buClr>
                <a:schemeClr val="dk1"/>
              </a:buClr>
              <a:buSzPts val="1375"/>
              <a:buChar char="•"/>
            </a:pPr>
            <a:r>
              <a:rPr lang="en-US" sz="1375"/>
              <a:t>During her seventh month of pregnancy, a woman starts to make baby clothes.</a:t>
            </a:r>
            <a:endParaRPr/>
          </a:p>
          <a:p>
            <a:pPr indent="-342900" lvl="0" marL="342900" rtl="0" algn="l">
              <a:lnSpc>
                <a:spcPct val="80000"/>
              </a:lnSpc>
              <a:spcBef>
                <a:spcPts val="275"/>
              </a:spcBef>
              <a:spcAft>
                <a:spcPts val="0"/>
              </a:spcAft>
              <a:buClr>
                <a:schemeClr val="dk1"/>
              </a:buClr>
              <a:buSzPts val="1375"/>
              <a:buChar char="•"/>
            </a:pPr>
            <a:r>
              <a:rPr lang="en-US" sz="1375"/>
              <a:t>When a woman reaches her ninth month of pregnancy, her mother sends her ten kilograms of rice,    one rooster, and two hens (hen for easy birth; rooster for a boy; hen for a girl; rice cooked with    pieces of chicken, almonds and raisins is sent to friends and family).</a:t>
            </a:r>
            <a:endParaRPr/>
          </a:p>
          <a:p>
            <a:pPr indent="-342900" lvl="0" marL="342900" rtl="0" algn="l">
              <a:lnSpc>
                <a:spcPct val="80000"/>
              </a:lnSpc>
              <a:spcBef>
                <a:spcPts val="275"/>
              </a:spcBef>
              <a:spcAft>
                <a:spcPts val="0"/>
              </a:spcAft>
              <a:buClr>
                <a:schemeClr val="dk1"/>
              </a:buClr>
              <a:buSzPts val="1375"/>
              <a:buChar char="•"/>
            </a:pPr>
            <a:r>
              <a:rPr lang="en-US" sz="1375"/>
              <a:t>Rice is cooked and given to the poor.</a:t>
            </a:r>
            <a:endParaRPr/>
          </a:p>
          <a:p>
            <a:pPr indent="0" lvl="0" marL="0" rtl="0" algn="l">
              <a:lnSpc>
                <a:spcPct val="80000"/>
              </a:lnSpc>
              <a:spcBef>
                <a:spcPts val="264"/>
              </a:spcBef>
              <a:spcAft>
                <a:spcPts val="0"/>
              </a:spcAft>
              <a:buClr>
                <a:schemeClr val="dk1"/>
              </a:buClr>
              <a:buSzPts val="1320"/>
              <a:buNone/>
            </a:pPr>
            <a:r>
              <a:t/>
            </a:r>
            <a:endParaRPr sz="1320"/>
          </a:p>
        </p:txBody>
      </p:sp>
      <p:sp>
        <p:nvSpPr>
          <p:cNvPr id="288" name="Google Shape;288;p36"/>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89" name="Google Shape;289;p36"/>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90" name="Google Shape;290;p36"/>
          <p:cNvPicPr preferRelativeResize="0"/>
          <p:nvPr>
            <p:ph idx="2" type="body"/>
          </p:nvPr>
        </p:nvPicPr>
        <p:blipFill rotWithShape="1">
          <a:blip r:embed="rId3">
            <a:alphaModFix/>
          </a:blip>
          <a:srcRect b="0" l="0" r="0" t="0"/>
          <a:stretch/>
        </p:blipFill>
        <p:spPr>
          <a:xfrm>
            <a:off x="4724400" y="1981200"/>
            <a:ext cx="2543530" cy="344853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37"/>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296" name="Google Shape;296;p37"/>
          <p:cNvSpPr txBox="1"/>
          <p:nvPr>
            <p:ph idx="1" type="body"/>
          </p:nvPr>
        </p:nvSpPr>
        <p:spPr>
          <a:xfrm>
            <a:off x="457200" y="1752601"/>
            <a:ext cx="4572000" cy="41909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E36C09"/>
              </a:buClr>
              <a:buSzPts val="2802"/>
              <a:buNone/>
            </a:pPr>
            <a:r>
              <a:rPr b="1" lang="en-US" sz="2802">
                <a:solidFill>
                  <a:srgbClr val="E36C09"/>
                </a:solidFill>
              </a:rPr>
              <a:t>Estonian Villages</a:t>
            </a:r>
            <a:endParaRPr/>
          </a:p>
          <a:p>
            <a:pPr indent="0" lvl="0" marL="0" rtl="0" algn="l">
              <a:lnSpc>
                <a:spcPct val="80000"/>
              </a:lnSpc>
              <a:spcBef>
                <a:spcPts val="228"/>
              </a:spcBef>
              <a:spcAft>
                <a:spcPts val="0"/>
              </a:spcAft>
              <a:buClr>
                <a:schemeClr val="dk1"/>
              </a:buClr>
              <a:buSzPts val="1140"/>
              <a:buNone/>
            </a:pPr>
            <a:r>
              <a:t/>
            </a:r>
            <a:endParaRPr sz="1140"/>
          </a:p>
          <a:p>
            <a:pPr indent="-342900" lvl="0" marL="342900" rtl="0" algn="l">
              <a:lnSpc>
                <a:spcPct val="80000"/>
              </a:lnSpc>
              <a:spcBef>
                <a:spcPts val="237"/>
              </a:spcBef>
              <a:spcAft>
                <a:spcPts val="0"/>
              </a:spcAft>
              <a:buClr>
                <a:schemeClr val="dk1"/>
              </a:buClr>
              <a:buSzPts val="1187"/>
              <a:buChar char="•"/>
            </a:pPr>
            <a:r>
              <a:rPr lang="en-US" sz="1187"/>
              <a:t>Pregnant women are allowed to attend weddings and funerals.</a:t>
            </a:r>
            <a:endParaRPr/>
          </a:p>
          <a:p>
            <a:pPr indent="-342900" lvl="0" marL="342900" rtl="0" algn="l">
              <a:lnSpc>
                <a:spcPct val="80000"/>
              </a:lnSpc>
              <a:spcBef>
                <a:spcPts val="237"/>
              </a:spcBef>
              <a:spcAft>
                <a:spcPts val="0"/>
              </a:spcAft>
              <a:buClr>
                <a:schemeClr val="dk1"/>
              </a:buClr>
              <a:buSzPts val="1187"/>
              <a:buChar char="•"/>
            </a:pPr>
            <a:r>
              <a:rPr lang="en-US" sz="1187"/>
              <a:t>If a pregnant woman is startled, she could have a premature baby, a stuttering or backward child, or a child with eye disease.</a:t>
            </a:r>
            <a:endParaRPr/>
          </a:p>
          <a:p>
            <a:pPr indent="-342900" lvl="0" marL="342900" rtl="0" algn="l">
              <a:lnSpc>
                <a:spcPct val="80000"/>
              </a:lnSpc>
              <a:spcBef>
                <a:spcPts val="237"/>
              </a:spcBef>
              <a:spcAft>
                <a:spcPts val="0"/>
              </a:spcAft>
              <a:buClr>
                <a:schemeClr val="dk1"/>
              </a:buClr>
              <a:buSzPts val="1187"/>
              <a:buChar char="•"/>
            </a:pPr>
            <a:r>
              <a:rPr lang="en-US" sz="1187"/>
              <a:t>Pregnant women are to avoid alcohol in order to avoid birth defects.</a:t>
            </a:r>
            <a:endParaRPr/>
          </a:p>
          <a:p>
            <a:pPr indent="-342900" lvl="0" marL="342900" rtl="0" algn="l">
              <a:lnSpc>
                <a:spcPct val="80000"/>
              </a:lnSpc>
              <a:spcBef>
                <a:spcPts val="237"/>
              </a:spcBef>
              <a:spcAft>
                <a:spcPts val="0"/>
              </a:spcAft>
              <a:buClr>
                <a:schemeClr val="dk1"/>
              </a:buClr>
              <a:buSzPts val="1187"/>
              <a:buChar char="•"/>
            </a:pPr>
            <a:r>
              <a:rPr lang="en-US" sz="1187"/>
              <a:t>If a pregnant woman kicks a cat or a dog she will have a hairy child.</a:t>
            </a:r>
            <a:endParaRPr/>
          </a:p>
          <a:p>
            <a:pPr indent="-342900" lvl="0" marL="342900" rtl="0" algn="l">
              <a:lnSpc>
                <a:spcPct val="80000"/>
              </a:lnSpc>
              <a:spcBef>
                <a:spcPts val="237"/>
              </a:spcBef>
              <a:spcAft>
                <a:spcPts val="0"/>
              </a:spcAft>
              <a:buClr>
                <a:schemeClr val="dk1"/>
              </a:buClr>
              <a:buSzPts val="1187"/>
              <a:buChar char="•"/>
            </a:pPr>
            <a:r>
              <a:rPr lang="en-US" sz="1187"/>
              <a:t>If a pregnant woman weaves linen she may have a child with bandy legs or facial marks on its face.</a:t>
            </a:r>
            <a:endParaRPr/>
          </a:p>
          <a:p>
            <a:pPr indent="-342900" lvl="0" marL="342900" rtl="0" algn="l">
              <a:lnSpc>
                <a:spcPct val="80000"/>
              </a:lnSpc>
              <a:spcBef>
                <a:spcPts val="237"/>
              </a:spcBef>
              <a:spcAft>
                <a:spcPts val="0"/>
              </a:spcAft>
              <a:buClr>
                <a:schemeClr val="dk1"/>
              </a:buClr>
              <a:buSzPts val="1187"/>
              <a:buChar char="•"/>
            </a:pPr>
            <a:r>
              <a:rPr lang="en-US" sz="1187"/>
              <a:t>Pregnant women are not to make baby clothes so that nothing will happen to the baby.</a:t>
            </a:r>
            <a:endParaRPr/>
          </a:p>
          <a:p>
            <a:pPr indent="-342900" lvl="0" marL="342900" rtl="0" algn="l">
              <a:lnSpc>
                <a:spcPct val="80000"/>
              </a:lnSpc>
              <a:spcBef>
                <a:spcPts val="237"/>
              </a:spcBef>
              <a:spcAft>
                <a:spcPts val="0"/>
              </a:spcAft>
              <a:buClr>
                <a:schemeClr val="dk1"/>
              </a:buClr>
              <a:buSzPts val="1187"/>
              <a:buChar char="•"/>
            </a:pPr>
            <a:r>
              <a:rPr lang="en-US" sz="1187"/>
              <a:t>If a pregnant woman’s belly is wide, she will have a girl.</a:t>
            </a:r>
            <a:endParaRPr/>
          </a:p>
          <a:p>
            <a:pPr indent="-342900" lvl="0" marL="342900" rtl="0" algn="l">
              <a:lnSpc>
                <a:spcPct val="80000"/>
              </a:lnSpc>
              <a:spcBef>
                <a:spcPts val="237"/>
              </a:spcBef>
              <a:spcAft>
                <a:spcPts val="0"/>
              </a:spcAft>
              <a:buClr>
                <a:schemeClr val="dk1"/>
              </a:buClr>
              <a:buSzPts val="1187"/>
              <a:buChar char="•"/>
            </a:pPr>
            <a:r>
              <a:rPr lang="en-US" sz="1187"/>
              <a:t>If a pregnant woman’s belly is pointed, she will have a boy.</a:t>
            </a:r>
            <a:endParaRPr/>
          </a:p>
          <a:p>
            <a:pPr indent="-342900" lvl="0" marL="342900" rtl="0" algn="l">
              <a:lnSpc>
                <a:spcPct val="80000"/>
              </a:lnSpc>
              <a:spcBef>
                <a:spcPts val="237"/>
              </a:spcBef>
              <a:spcAft>
                <a:spcPts val="0"/>
              </a:spcAft>
              <a:buClr>
                <a:schemeClr val="dk1"/>
              </a:buClr>
              <a:buSzPts val="1187"/>
              <a:buChar char="•"/>
            </a:pPr>
            <a:r>
              <a:rPr lang="en-US" sz="1187"/>
              <a:t>Some believe that a pregnant woman with a clear complexion will have a daughter and a changed face means she will have a son; others in the same villages said the opposite was true.</a:t>
            </a:r>
            <a:endParaRPr/>
          </a:p>
        </p:txBody>
      </p:sp>
      <p:sp>
        <p:nvSpPr>
          <p:cNvPr id="297" name="Google Shape;297;p37"/>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298" name="Google Shape;298;p37"/>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299" name="Google Shape;299;p37"/>
          <p:cNvPicPr preferRelativeResize="0"/>
          <p:nvPr>
            <p:ph idx="2" type="body"/>
          </p:nvPr>
        </p:nvPicPr>
        <p:blipFill rotWithShape="1">
          <a:blip r:embed="rId3">
            <a:alphaModFix/>
          </a:blip>
          <a:srcRect b="0" l="0" r="0" t="0"/>
          <a:stretch/>
        </p:blipFill>
        <p:spPr>
          <a:xfrm>
            <a:off x="5243848" y="1905000"/>
            <a:ext cx="2504226" cy="2667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8"/>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05" name="Google Shape;305;p38"/>
          <p:cNvSpPr txBox="1"/>
          <p:nvPr>
            <p:ph idx="1" type="body"/>
          </p:nvPr>
        </p:nvSpPr>
        <p:spPr>
          <a:xfrm>
            <a:off x="457200" y="1752601"/>
            <a:ext cx="4040188" cy="4114798"/>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E36C09"/>
              </a:buClr>
              <a:buSzPts val="1675"/>
              <a:buNone/>
            </a:pPr>
            <a:r>
              <a:rPr b="1" lang="en-US" sz="1675">
                <a:solidFill>
                  <a:srgbClr val="E36C09"/>
                </a:solidFill>
              </a:rPr>
              <a:t>China</a:t>
            </a:r>
            <a:endParaRPr/>
          </a:p>
          <a:p>
            <a:pPr indent="-342900" lvl="0" marL="342900" rtl="0" algn="l">
              <a:lnSpc>
                <a:spcPct val="80000"/>
              </a:lnSpc>
              <a:spcBef>
                <a:spcPts val="220"/>
              </a:spcBef>
              <a:spcAft>
                <a:spcPts val="0"/>
              </a:spcAft>
              <a:buClr>
                <a:schemeClr val="dk1"/>
              </a:buClr>
              <a:buSzPts val="1100"/>
              <a:buChar char="•"/>
            </a:pPr>
            <a:r>
              <a:rPr lang="en-US" sz="1100"/>
              <a:t>If a pregnant woman’s abdomen shape is pointed, (especially in the first three months of pregnancy), she will have a boy.</a:t>
            </a:r>
            <a:endParaRPr/>
          </a:p>
          <a:p>
            <a:pPr indent="-342900" lvl="0" marL="342900" rtl="0" algn="l">
              <a:lnSpc>
                <a:spcPct val="80000"/>
              </a:lnSpc>
              <a:spcBef>
                <a:spcPts val="220"/>
              </a:spcBef>
              <a:spcAft>
                <a:spcPts val="0"/>
              </a:spcAft>
              <a:buClr>
                <a:schemeClr val="dk1"/>
              </a:buClr>
              <a:buSzPts val="1100"/>
              <a:buChar char="•"/>
            </a:pPr>
            <a:r>
              <a:rPr lang="en-US" sz="1100"/>
              <a:t>If a pregnant woman’s abdomen shape is rounded, (especially in the first three months of pregnancy), she will have a girl.</a:t>
            </a:r>
            <a:endParaRPr/>
          </a:p>
          <a:p>
            <a:pPr indent="-342900" lvl="0" marL="342900" rtl="0" algn="l">
              <a:lnSpc>
                <a:spcPct val="80000"/>
              </a:lnSpc>
              <a:spcBef>
                <a:spcPts val="220"/>
              </a:spcBef>
              <a:spcAft>
                <a:spcPts val="0"/>
              </a:spcAft>
              <a:buClr>
                <a:schemeClr val="dk1"/>
              </a:buClr>
              <a:buSzPts val="1100"/>
              <a:buChar char="•"/>
            </a:pPr>
            <a:r>
              <a:rPr lang="en-US" sz="1100"/>
              <a:t>To avoid complications and deformity, a pregnant woman is not to use glue, a hammer or nails.</a:t>
            </a:r>
            <a:endParaRPr/>
          </a:p>
          <a:p>
            <a:pPr indent="-342900" lvl="0" marL="342900" rtl="0" algn="l">
              <a:lnSpc>
                <a:spcPct val="80000"/>
              </a:lnSpc>
              <a:spcBef>
                <a:spcPts val="220"/>
              </a:spcBef>
              <a:spcAft>
                <a:spcPts val="0"/>
              </a:spcAft>
              <a:buClr>
                <a:schemeClr val="dk1"/>
              </a:buClr>
              <a:buSzPts val="1100"/>
              <a:buChar char="•"/>
            </a:pPr>
            <a:r>
              <a:rPr lang="en-US" sz="1100"/>
              <a:t>Pregnant women are not to walk barefoot.</a:t>
            </a:r>
            <a:endParaRPr/>
          </a:p>
          <a:p>
            <a:pPr indent="-342900" lvl="0" marL="342900" rtl="0" algn="l">
              <a:lnSpc>
                <a:spcPct val="80000"/>
              </a:lnSpc>
              <a:spcBef>
                <a:spcPts val="220"/>
              </a:spcBef>
              <a:spcAft>
                <a:spcPts val="0"/>
              </a:spcAft>
              <a:buClr>
                <a:schemeClr val="dk1"/>
              </a:buClr>
              <a:buSzPts val="1100"/>
              <a:buChar char="•"/>
            </a:pPr>
            <a:r>
              <a:rPr lang="en-US" sz="1100"/>
              <a:t>Pregnant women should sleep with knives under their bed to ward off evil spirits. </a:t>
            </a:r>
            <a:endParaRPr/>
          </a:p>
          <a:p>
            <a:pPr indent="-342900" lvl="0" marL="342900" rtl="0" algn="l">
              <a:lnSpc>
                <a:spcPct val="80000"/>
              </a:lnSpc>
              <a:spcBef>
                <a:spcPts val="220"/>
              </a:spcBef>
              <a:spcAft>
                <a:spcPts val="0"/>
              </a:spcAft>
              <a:buClr>
                <a:schemeClr val="dk1"/>
              </a:buClr>
              <a:buSzPts val="1100"/>
              <a:buChar char="•"/>
            </a:pPr>
            <a:r>
              <a:rPr lang="en-US" sz="1100"/>
              <a:t>If a pregnant women eats pale foods, that baby will be fair-skinned.</a:t>
            </a:r>
            <a:endParaRPr/>
          </a:p>
          <a:p>
            <a:pPr indent="-342900" lvl="0" marL="342900" rtl="0" algn="l">
              <a:lnSpc>
                <a:spcPct val="80000"/>
              </a:lnSpc>
              <a:spcBef>
                <a:spcPts val="220"/>
              </a:spcBef>
              <a:spcAft>
                <a:spcPts val="0"/>
              </a:spcAft>
              <a:buClr>
                <a:schemeClr val="dk1"/>
              </a:buClr>
              <a:buSzPts val="1100"/>
              <a:buChar char="•"/>
            </a:pPr>
            <a:r>
              <a:rPr lang="en-US" sz="1100"/>
              <a:t>Pregnant Chinese women would should never attend funerals or have sex. </a:t>
            </a:r>
            <a:endParaRPr/>
          </a:p>
          <a:p>
            <a:pPr indent="-342900" lvl="0" marL="342900" rtl="0" algn="l">
              <a:lnSpc>
                <a:spcPct val="80000"/>
              </a:lnSpc>
              <a:spcBef>
                <a:spcPts val="220"/>
              </a:spcBef>
              <a:spcAft>
                <a:spcPts val="0"/>
              </a:spcAft>
              <a:buClr>
                <a:schemeClr val="dk1"/>
              </a:buClr>
              <a:buSzPts val="1100"/>
              <a:buChar char="•"/>
            </a:pPr>
            <a:r>
              <a:rPr lang="en-US" sz="1100"/>
              <a:t>Exposure to computers, microwaves and cell phones can lead to miscarriage or birth defect. </a:t>
            </a:r>
            <a:endParaRPr/>
          </a:p>
          <a:p>
            <a:pPr indent="-342900" lvl="0" marL="342900" rtl="0" algn="l">
              <a:lnSpc>
                <a:spcPct val="80000"/>
              </a:lnSpc>
              <a:spcBef>
                <a:spcPts val="220"/>
              </a:spcBef>
              <a:spcAft>
                <a:spcPts val="0"/>
              </a:spcAft>
              <a:buClr>
                <a:schemeClr val="dk1"/>
              </a:buClr>
              <a:buSzPts val="1100"/>
              <a:buChar char="•"/>
            </a:pPr>
            <a:r>
              <a:rPr lang="en-US" sz="1100"/>
              <a:t>It is very bad for pregnant women to gossip or laugh loudly. </a:t>
            </a:r>
            <a:endParaRPr/>
          </a:p>
          <a:p>
            <a:pPr indent="-342900" lvl="0" marL="342900" rtl="0" algn="l">
              <a:lnSpc>
                <a:spcPct val="80000"/>
              </a:lnSpc>
              <a:spcBef>
                <a:spcPts val="220"/>
              </a:spcBef>
              <a:spcAft>
                <a:spcPts val="0"/>
              </a:spcAft>
              <a:buClr>
                <a:schemeClr val="dk1"/>
              </a:buClr>
              <a:buSzPts val="1100"/>
              <a:buChar char="•"/>
            </a:pPr>
            <a:r>
              <a:rPr lang="en-US" sz="1100"/>
              <a:t>For the pregnancy to be successful the husband should carry his wife over burning coal when entering the house. </a:t>
            </a:r>
            <a:endParaRPr/>
          </a:p>
          <a:p>
            <a:pPr indent="-342900" lvl="0" marL="342900" rtl="0" algn="l">
              <a:lnSpc>
                <a:spcPct val="80000"/>
              </a:lnSpc>
              <a:spcBef>
                <a:spcPts val="220"/>
              </a:spcBef>
              <a:spcAft>
                <a:spcPts val="0"/>
              </a:spcAft>
              <a:buClr>
                <a:schemeClr val="dk1"/>
              </a:buClr>
              <a:buSzPts val="1100"/>
              <a:buChar char="•"/>
            </a:pPr>
            <a:r>
              <a:rPr lang="en-US" sz="1100"/>
              <a:t>Reading of good literature during pregnancy has positive effect on the unborn child. </a:t>
            </a:r>
            <a:endParaRPr/>
          </a:p>
          <a:p>
            <a:pPr indent="-342900" lvl="0" marL="342900" rtl="0" algn="l">
              <a:lnSpc>
                <a:spcPct val="80000"/>
              </a:lnSpc>
              <a:spcBef>
                <a:spcPts val="220"/>
              </a:spcBef>
              <a:spcAft>
                <a:spcPts val="0"/>
              </a:spcAft>
              <a:buClr>
                <a:schemeClr val="dk1"/>
              </a:buClr>
              <a:buSzPts val="1100"/>
              <a:buChar char="•"/>
            </a:pPr>
            <a:r>
              <a:rPr lang="en-US" sz="1100"/>
              <a:t>It is very bad for the pregnant woman to gossip or laugh loudly. </a:t>
            </a:r>
            <a:endParaRPr/>
          </a:p>
          <a:p>
            <a:pPr indent="0" lvl="0" marL="0" rtl="0" algn="l">
              <a:lnSpc>
                <a:spcPct val="80000"/>
              </a:lnSpc>
              <a:spcBef>
                <a:spcPts val="120"/>
              </a:spcBef>
              <a:spcAft>
                <a:spcPts val="0"/>
              </a:spcAft>
              <a:buClr>
                <a:schemeClr val="dk1"/>
              </a:buClr>
              <a:buSzPts val="600"/>
              <a:buNone/>
            </a:pPr>
            <a:r>
              <a:t/>
            </a:r>
            <a:endParaRPr sz="600"/>
          </a:p>
        </p:txBody>
      </p:sp>
      <p:sp>
        <p:nvSpPr>
          <p:cNvPr id="306" name="Google Shape;306;p38"/>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07" name="Google Shape;307;p38"/>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08" name="Google Shape;308;p38"/>
          <p:cNvPicPr preferRelativeResize="0"/>
          <p:nvPr>
            <p:ph idx="2" type="body"/>
          </p:nvPr>
        </p:nvPicPr>
        <p:blipFill rotWithShape="1">
          <a:blip r:embed="rId3">
            <a:alphaModFix/>
          </a:blip>
          <a:srcRect b="0" l="0" r="0" t="0"/>
          <a:stretch/>
        </p:blipFill>
        <p:spPr>
          <a:xfrm rot="-1398381">
            <a:off x="7224003" y="1245875"/>
            <a:ext cx="1497357" cy="1003383"/>
          </a:xfrm>
          <a:prstGeom prst="rect">
            <a:avLst/>
          </a:prstGeom>
          <a:noFill/>
          <a:ln>
            <a:noFill/>
          </a:ln>
        </p:spPr>
      </p:pic>
      <p:sp>
        <p:nvSpPr>
          <p:cNvPr id="309" name="Google Shape;309;p38"/>
          <p:cNvSpPr txBox="1"/>
          <p:nvPr/>
        </p:nvSpPr>
        <p:spPr>
          <a:xfrm>
            <a:off x="4619706" y="1828800"/>
            <a:ext cx="4040188" cy="4038599"/>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rgbClr val="E36C09"/>
              </a:buClr>
              <a:buSzPts val="3182"/>
              <a:buFont typeface="Arial"/>
              <a:buNone/>
            </a:pPr>
            <a:r>
              <a:rPr b="1" i="0" lang="en-US" sz="3182" u="none" cap="none" strike="noStrike">
                <a:solidFill>
                  <a:srgbClr val="E36C09"/>
                </a:solidFill>
                <a:latin typeface="Arial"/>
                <a:ea typeface="Arial"/>
                <a:cs typeface="Arial"/>
                <a:sym typeface="Arial"/>
              </a:rPr>
              <a:t> </a:t>
            </a:r>
            <a:endParaRPr b="0" i="0" sz="1140" u="none" cap="none" strike="noStrike">
              <a:solidFill>
                <a:schemeClr val="dk1"/>
              </a:solidFill>
              <a:latin typeface="Arial"/>
              <a:ea typeface="Arial"/>
              <a:cs typeface="Arial"/>
              <a:sym typeface="Arial"/>
            </a:endParaRPr>
          </a:p>
          <a:p>
            <a:pPr indent="-270510" lvl="0" marL="342900" marR="0" rtl="0" algn="l">
              <a:lnSpc>
                <a:spcPct val="80000"/>
              </a:lnSpc>
              <a:spcBef>
                <a:spcPts val="228"/>
              </a:spcBef>
              <a:spcAft>
                <a:spcPts val="0"/>
              </a:spcAft>
              <a:buClr>
                <a:schemeClr val="dk1"/>
              </a:buClr>
              <a:buSzPts val="1140"/>
              <a:buFont typeface="Arial"/>
              <a:buNone/>
            </a:pPr>
            <a:r>
              <a:t/>
            </a:r>
            <a:endParaRPr b="0" i="0" sz="1140" u="none" cap="none" strike="noStrike">
              <a:solidFill>
                <a:schemeClr val="dk1"/>
              </a:solidFill>
              <a:latin typeface="Arial"/>
              <a:ea typeface="Arial"/>
              <a:cs typeface="Arial"/>
              <a:sym typeface="Arial"/>
            </a:endParaRPr>
          </a:p>
          <a:p>
            <a:pPr indent="-342900" lvl="0" marL="342900" marR="0" rtl="0" algn="l">
              <a:lnSpc>
                <a:spcPct val="80000"/>
              </a:lnSpc>
              <a:spcBef>
                <a:spcPts val="228"/>
              </a:spcBef>
              <a:spcAft>
                <a:spcPts val="0"/>
              </a:spcAft>
              <a:buClr>
                <a:schemeClr val="dk1"/>
              </a:buClr>
              <a:buSzPts val="1140"/>
              <a:buFont typeface="Arial"/>
              <a:buChar char="•"/>
            </a:pPr>
            <a:r>
              <a:rPr b="0" i="0" lang="en-US" sz="1140" u="none" cap="none" strike="noStrike">
                <a:solidFill>
                  <a:schemeClr val="dk1"/>
                </a:solidFill>
                <a:latin typeface="Arial"/>
                <a:ea typeface="Arial"/>
                <a:cs typeface="Arial"/>
                <a:sym typeface="Arial"/>
              </a:rPr>
              <a:t>There is a belief that no construction work should be done in the house where there is a pregnant woman. </a:t>
            </a:r>
            <a:endParaRPr/>
          </a:p>
          <a:p>
            <a:pPr indent="-342900" lvl="0" marL="342900" marR="0" rtl="0" algn="l">
              <a:lnSpc>
                <a:spcPct val="80000"/>
              </a:lnSpc>
              <a:spcBef>
                <a:spcPts val="228"/>
              </a:spcBef>
              <a:spcAft>
                <a:spcPts val="0"/>
              </a:spcAft>
              <a:buClr>
                <a:schemeClr val="dk1"/>
              </a:buClr>
              <a:buSzPts val="1140"/>
              <a:buFont typeface="Arial"/>
              <a:buChar char="•"/>
            </a:pPr>
            <a:r>
              <a:rPr b="0" i="0" lang="en-US" sz="1140" u="none" cap="none" strike="noStrike">
                <a:solidFill>
                  <a:schemeClr val="dk1"/>
                </a:solidFill>
                <a:latin typeface="Arial"/>
                <a:ea typeface="Arial"/>
                <a:cs typeface="Arial"/>
                <a:sym typeface="Arial"/>
              </a:rPr>
              <a:t>The Chinese have something what is called "tsue shen" (hastening delivery). It is a package of clothes sent by maternal grandmother to her daughter about one month before it is expected the baby to be born. The white cloth inside the package is used to wrap the newborn baby. </a:t>
            </a:r>
            <a:endParaRPr/>
          </a:p>
          <a:p>
            <a:pPr indent="-342900" lvl="0" marL="342900" marR="0" rtl="0" algn="l">
              <a:lnSpc>
                <a:spcPct val="80000"/>
              </a:lnSpc>
              <a:spcBef>
                <a:spcPts val="228"/>
              </a:spcBef>
              <a:spcAft>
                <a:spcPts val="0"/>
              </a:spcAft>
              <a:buClr>
                <a:schemeClr val="dk1"/>
              </a:buClr>
              <a:buSzPts val="1140"/>
              <a:buFont typeface="Arial"/>
              <a:buChar char="•"/>
            </a:pPr>
            <a:r>
              <a:rPr b="0" i="0" lang="en-US" sz="1140" u="none" cap="none" strike="noStrike">
                <a:solidFill>
                  <a:schemeClr val="dk1"/>
                </a:solidFill>
                <a:latin typeface="Arial"/>
                <a:ea typeface="Arial"/>
                <a:cs typeface="Arial"/>
                <a:sym typeface="Arial"/>
              </a:rPr>
              <a:t>To somehow ease the pain of labor Chinese women usually drink special herbal potion. </a:t>
            </a:r>
            <a:endParaRPr/>
          </a:p>
          <a:p>
            <a:pPr indent="-342900" lvl="0" marL="342900" marR="0" rtl="0" algn="l">
              <a:lnSpc>
                <a:spcPct val="80000"/>
              </a:lnSpc>
              <a:spcBef>
                <a:spcPts val="228"/>
              </a:spcBef>
              <a:spcAft>
                <a:spcPts val="0"/>
              </a:spcAft>
              <a:buClr>
                <a:schemeClr val="dk1"/>
              </a:buClr>
              <a:buSzPts val="1140"/>
              <a:buFont typeface="Arial"/>
              <a:buChar char="•"/>
            </a:pPr>
            <a:r>
              <a:rPr b="0" i="0" lang="en-US" sz="1140" u="none" cap="none" strike="noStrike">
                <a:solidFill>
                  <a:schemeClr val="dk1"/>
                </a:solidFill>
                <a:latin typeface="Arial"/>
                <a:ea typeface="Arial"/>
                <a:cs typeface="Arial"/>
                <a:sym typeface="Arial"/>
              </a:rPr>
              <a:t>In China women often give birth to their child in an armchair or futon. </a:t>
            </a:r>
            <a:endParaRPr/>
          </a:p>
          <a:p>
            <a:pPr indent="-342900" lvl="0" marL="342900" marR="0" rtl="0" algn="l">
              <a:lnSpc>
                <a:spcPct val="80000"/>
              </a:lnSpc>
              <a:spcBef>
                <a:spcPts val="228"/>
              </a:spcBef>
              <a:spcAft>
                <a:spcPts val="0"/>
              </a:spcAft>
              <a:buClr>
                <a:schemeClr val="dk1"/>
              </a:buClr>
              <a:buSzPts val="1140"/>
              <a:buFont typeface="Arial"/>
              <a:buChar char="•"/>
            </a:pPr>
            <a:r>
              <a:rPr b="0" i="0" lang="en-US" sz="1140" u="none" cap="none" strike="noStrike">
                <a:solidFill>
                  <a:schemeClr val="dk1"/>
                </a:solidFill>
                <a:latin typeface="Arial"/>
                <a:ea typeface="Arial"/>
                <a:cs typeface="Arial"/>
                <a:sym typeface="Arial"/>
              </a:rPr>
              <a:t>After the baby is born woman makes a ritual offering of sweet meat and incense to the goddess who helped her to conceive. </a:t>
            </a:r>
            <a:endParaRPr/>
          </a:p>
          <a:p>
            <a:pPr indent="-342900" lvl="0" marL="342900" marR="0" rtl="0" algn="l">
              <a:lnSpc>
                <a:spcPct val="80000"/>
              </a:lnSpc>
              <a:spcBef>
                <a:spcPts val="228"/>
              </a:spcBef>
              <a:spcAft>
                <a:spcPts val="0"/>
              </a:spcAft>
              <a:buClr>
                <a:schemeClr val="dk1"/>
              </a:buClr>
              <a:buSzPts val="1140"/>
              <a:buFont typeface="Arial"/>
              <a:buChar char="•"/>
            </a:pPr>
            <a:r>
              <a:rPr b="0" i="0" lang="en-US" sz="1140" u="none" cap="none" strike="noStrike">
                <a:solidFill>
                  <a:schemeClr val="dk1"/>
                </a:solidFill>
                <a:latin typeface="Arial"/>
                <a:ea typeface="Arial"/>
                <a:cs typeface="Arial"/>
                <a:sym typeface="Arial"/>
              </a:rPr>
              <a:t>The period immediately after the baby is born is called the "sitting month". It is said that a woman is "doing the month". During this period the woman stays at home and usually her mother-in-law helps her. </a:t>
            </a:r>
            <a:endParaRPr/>
          </a:p>
          <a:p>
            <a:pPr indent="-342900" lvl="0" marL="342900" marR="0" rtl="0" algn="l">
              <a:lnSpc>
                <a:spcPct val="80000"/>
              </a:lnSpc>
              <a:spcBef>
                <a:spcPts val="228"/>
              </a:spcBef>
              <a:spcAft>
                <a:spcPts val="0"/>
              </a:spcAft>
              <a:buClr>
                <a:schemeClr val="dk1"/>
              </a:buClr>
              <a:buSzPts val="1140"/>
              <a:buFont typeface="Arial"/>
              <a:buChar char="•"/>
            </a:pPr>
            <a:r>
              <a:rPr b="0" i="0" lang="en-US" sz="1140" u="none" cap="none" strike="noStrike">
                <a:solidFill>
                  <a:schemeClr val="dk1"/>
                </a:solidFill>
                <a:latin typeface="Arial"/>
                <a:ea typeface="Arial"/>
                <a:cs typeface="Arial"/>
                <a:sym typeface="Arial"/>
              </a:rPr>
              <a:t>It is believed that due to blood loss during the birth of the baby a woman is in "cold phase". That is why she should stay in warm place. Living in this phase also includes avoiding cold or raw food.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9"/>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15" name="Google Shape;315;p39"/>
          <p:cNvSpPr txBox="1"/>
          <p:nvPr>
            <p:ph idx="1" type="body"/>
          </p:nvPr>
        </p:nvSpPr>
        <p:spPr>
          <a:xfrm>
            <a:off x="457200" y="1752601"/>
            <a:ext cx="4040188" cy="403859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E36C09"/>
              </a:buClr>
              <a:buSzPts val="4400"/>
              <a:buNone/>
            </a:pPr>
            <a:r>
              <a:rPr b="1" lang="en-US" sz="4400">
                <a:solidFill>
                  <a:srgbClr val="E36C09"/>
                </a:solidFill>
              </a:rPr>
              <a:t>Muslim/Quran</a:t>
            </a:r>
            <a:endParaRPr/>
          </a:p>
          <a:p>
            <a:pPr indent="0" lvl="0" marL="0" rtl="0" algn="l">
              <a:spcBef>
                <a:spcPts val="480"/>
              </a:spcBef>
              <a:spcAft>
                <a:spcPts val="0"/>
              </a:spcAft>
              <a:buClr>
                <a:schemeClr val="dk1"/>
              </a:buClr>
              <a:buSzPts val="2400"/>
              <a:buNone/>
            </a:pPr>
            <a:r>
              <a:t/>
            </a:r>
            <a:endParaRPr/>
          </a:p>
          <a:p>
            <a:pPr indent="-342900" lvl="0" marL="342900" rtl="0" algn="l">
              <a:spcBef>
                <a:spcPts val="360"/>
              </a:spcBef>
              <a:spcAft>
                <a:spcPts val="0"/>
              </a:spcAft>
              <a:buClr>
                <a:schemeClr val="dk1"/>
              </a:buClr>
              <a:buSzPts val="1800"/>
              <a:buChar char="•"/>
            </a:pPr>
            <a:r>
              <a:rPr lang="en-US" sz="1800"/>
              <a:t>Pregnancy is considered a burden to the woman.</a:t>
            </a:r>
            <a:endParaRPr/>
          </a:p>
          <a:p>
            <a:pPr indent="-342900" lvl="0" marL="342900" rtl="0" algn="l">
              <a:spcBef>
                <a:spcPts val="360"/>
              </a:spcBef>
              <a:spcAft>
                <a:spcPts val="0"/>
              </a:spcAft>
              <a:buClr>
                <a:schemeClr val="dk1"/>
              </a:buClr>
              <a:buSzPts val="1800"/>
              <a:buChar char="•"/>
            </a:pPr>
            <a:r>
              <a:rPr lang="en-US" sz="1800"/>
              <a:t>Pregnancy is considered a beautiful time.</a:t>
            </a:r>
            <a:endParaRPr/>
          </a:p>
          <a:p>
            <a:pPr indent="-342900" lvl="0" marL="342900" rtl="0" algn="l">
              <a:spcBef>
                <a:spcPts val="360"/>
              </a:spcBef>
              <a:spcAft>
                <a:spcPts val="0"/>
              </a:spcAft>
              <a:buClr>
                <a:schemeClr val="dk1"/>
              </a:buClr>
              <a:buSzPts val="1800"/>
              <a:buChar char="•"/>
            </a:pPr>
            <a:r>
              <a:rPr lang="en-US" sz="1800"/>
              <a:t>Pregnancy is considered a time of physical risk.</a:t>
            </a:r>
            <a:endParaRPr/>
          </a:p>
          <a:p>
            <a:pPr indent="0" lvl="0" marL="0" rtl="0" algn="l">
              <a:spcBef>
                <a:spcPts val="480"/>
              </a:spcBef>
              <a:spcAft>
                <a:spcPts val="0"/>
              </a:spcAft>
              <a:buClr>
                <a:schemeClr val="dk1"/>
              </a:buClr>
              <a:buSzPts val="2400"/>
              <a:buNone/>
            </a:pPr>
            <a:r>
              <a:t/>
            </a:r>
            <a:endParaRPr/>
          </a:p>
        </p:txBody>
      </p:sp>
      <p:sp>
        <p:nvSpPr>
          <p:cNvPr id="316" name="Google Shape;316;p39"/>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17" name="Google Shape;317;p39"/>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18" name="Google Shape;318;p39"/>
          <p:cNvPicPr preferRelativeResize="0"/>
          <p:nvPr>
            <p:ph idx="2" type="body"/>
          </p:nvPr>
        </p:nvPicPr>
        <p:blipFill rotWithShape="1">
          <a:blip r:embed="rId3">
            <a:alphaModFix/>
          </a:blip>
          <a:srcRect b="0" l="0" r="0" t="0"/>
          <a:stretch/>
        </p:blipFill>
        <p:spPr>
          <a:xfrm>
            <a:off x="4953000" y="2133600"/>
            <a:ext cx="2514600" cy="278571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40"/>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24" name="Google Shape;324;p40"/>
          <p:cNvSpPr txBox="1"/>
          <p:nvPr>
            <p:ph idx="1" type="body"/>
          </p:nvPr>
        </p:nvSpPr>
        <p:spPr>
          <a:xfrm>
            <a:off x="457200" y="1752601"/>
            <a:ext cx="5181600" cy="41147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E36C09"/>
              </a:buClr>
              <a:buSzPts val="2800"/>
              <a:buNone/>
            </a:pPr>
            <a:r>
              <a:rPr b="1" lang="en-US" sz="2800">
                <a:solidFill>
                  <a:srgbClr val="E36C09"/>
                </a:solidFill>
              </a:rPr>
              <a:t>Hispanic Cultures</a:t>
            </a:r>
            <a:endParaRPr/>
          </a:p>
          <a:p>
            <a:pPr indent="0" lvl="0" marL="0" rtl="0" algn="l">
              <a:lnSpc>
                <a:spcPct val="80000"/>
              </a:lnSpc>
              <a:spcBef>
                <a:spcPts val="336"/>
              </a:spcBef>
              <a:spcAft>
                <a:spcPts val="0"/>
              </a:spcAft>
              <a:buClr>
                <a:schemeClr val="dk1"/>
              </a:buClr>
              <a:buSzPts val="1680"/>
              <a:buNone/>
            </a:pPr>
            <a:r>
              <a:t/>
            </a:r>
            <a:endParaRPr sz="1679"/>
          </a:p>
          <a:p>
            <a:pPr indent="-342900" lvl="0" marL="342900" rtl="0" algn="l">
              <a:lnSpc>
                <a:spcPct val="80000"/>
              </a:lnSpc>
              <a:spcBef>
                <a:spcPts val="196"/>
              </a:spcBef>
              <a:spcAft>
                <a:spcPts val="0"/>
              </a:spcAft>
              <a:buClr>
                <a:schemeClr val="dk1"/>
              </a:buClr>
              <a:buSzPts val="980"/>
              <a:buChar char="•"/>
            </a:pPr>
            <a:r>
              <a:rPr lang="en-US" sz="980"/>
              <a:t>Pregnancy is desired soon after marriage.</a:t>
            </a:r>
            <a:endParaRPr/>
          </a:p>
          <a:p>
            <a:pPr indent="-342900" lvl="0" marL="342900" rtl="0" algn="l">
              <a:lnSpc>
                <a:spcPct val="80000"/>
              </a:lnSpc>
              <a:spcBef>
                <a:spcPts val="196"/>
              </a:spcBef>
              <a:spcAft>
                <a:spcPts val="0"/>
              </a:spcAft>
              <a:buClr>
                <a:schemeClr val="dk1"/>
              </a:buClr>
              <a:buSzPts val="980"/>
              <a:buChar char="•"/>
            </a:pPr>
            <a:r>
              <a:rPr lang="en-US" sz="980"/>
              <a:t>The pregnant woman is strongly influenced by her mother-in-law.</a:t>
            </a:r>
            <a:endParaRPr/>
          </a:p>
          <a:p>
            <a:pPr indent="-342900" lvl="0" marL="342900" rtl="0" algn="l">
              <a:lnSpc>
                <a:spcPct val="80000"/>
              </a:lnSpc>
              <a:spcBef>
                <a:spcPts val="196"/>
              </a:spcBef>
              <a:spcAft>
                <a:spcPts val="0"/>
              </a:spcAft>
              <a:buClr>
                <a:schemeClr val="dk1"/>
              </a:buClr>
              <a:buSzPts val="980"/>
              <a:buChar char="•"/>
            </a:pPr>
            <a:r>
              <a:rPr lang="en-US" sz="980"/>
              <a:t>Pregnancy is regarded as an important family event.</a:t>
            </a:r>
            <a:endParaRPr/>
          </a:p>
          <a:p>
            <a:pPr indent="-342900" lvl="0" marL="342900" rtl="0" algn="l">
              <a:lnSpc>
                <a:spcPct val="80000"/>
              </a:lnSpc>
              <a:spcBef>
                <a:spcPts val="196"/>
              </a:spcBef>
              <a:spcAft>
                <a:spcPts val="0"/>
              </a:spcAft>
              <a:buClr>
                <a:schemeClr val="dk1"/>
              </a:buClr>
              <a:buSzPts val="980"/>
              <a:buChar char="•"/>
            </a:pPr>
            <a:r>
              <a:rPr lang="en-US" sz="980"/>
              <a:t>Pregnant women are encouraged to avoid heavy work and harmful activities such as smoking, drinking, or drug use.</a:t>
            </a:r>
            <a:endParaRPr/>
          </a:p>
          <a:p>
            <a:pPr indent="-342900" lvl="0" marL="342900" rtl="0" algn="l">
              <a:lnSpc>
                <a:spcPct val="80000"/>
              </a:lnSpc>
              <a:spcBef>
                <a:spcPts val="196"/>
              </a:spcBef>
              <a:spcAft>
                <a:spcPts val="0"/>
              </a:spcAft>
              <a:buClr>
                <a:schemeClr val="dk1"/>
              </a:buClr>
              <a:buSzPts val="980"/>
              <a:buChar char="•"/>
            </a:pPr>
            <a:r>
              <a:rPr lang="en-US" sz="980"/>
              <a:t>Pregnant women are to rest frequently, walk, eat well, and get plenty of sleep.</a:t>
            </a:r>
            <a:endParaRPr/>
          </a:p>
          <a:p>
            <a:pPr indent="-342900" lvl="0" marL="342900" rtl="0" algn="l">
              <a:lnSpc>
                <a:spcPct val="80000"/>
              </a:lnSpc>
              <a:spcBef>
                <a:spcPts val="196"/>
              </a:spcBef>
              <a:spcAft>
                <a:spcPts val="0"/>
              </a:spcAft>
              <a:buClr>
                <a:schemeClr val="dk1"/>
              </a:buClr>
              <a:buSzPts val="980"/>
              <a:buChar char="•"/>
            </a:pPr>
            <a:r>
              <a:rPr lang="en-US" sz="980"/>
              <a:t>It is common for grandmothers to move in during the last weeks of pregnancy and for weeks following the birth.</a:t>
            </a:r>
            <a:endParaRPr/>
          </a:p>
          <a:p>
            <a:pPr indent="-342900" lvl="0" marL="342900" rtl="0" algn="l">
              <a:lnSpc>
                <a:spcPct val="80000"/>
              </a:lnSpc>
              <a:spcBef>
                <a:spcPts val="196"/>
              </a:spcBef>
              <a:spcAft>
                <a:spcPts val="0"/>
              </a:spcAft>
              <a:buClr>
                <a:schemeClr val="dk1"/>
              </a:buClr>
              <a:buSzPts val="980"/>
              <a:buChar char="•"/>
            </a:pPr>
            <a:r>
              <a:rPr lang="en-US" sz="980"/>
              <a:t>Unsatisfied cravings cause birthmarks.</a:t>
            </a:r>
            <a:endParaRPr/>
          </a:p>
          <a:p>
            <a:pPr indent="-342900" lvl="0" marL="342900" rtl="0" algn="l">
              <a:lnSpc>
                <a:spcPct val="80000"/>
              </a:lnSpc>
              <a:spcBef>
                <a:spcPts val="196"/>
              </a:spcBef>
              <a:spcAft>
                <a:spcPts val="0"/>
              </a:spcAft>
              <a:buClr>
                <a:schemeClr val="dk1"/>
              </a:buClr>
              <a:buSzPts val="980"/>
              <a:buChar char="•"/>
            </a:pPr>
            <a:r>
              <a:rPr lang="en-US" sz="980"/>
              <a:t>The presence of the mother or mother-in-law is preferred over the husband during labor and delivery.</a:t>
            </a:r>
            <a:endParaRPr/>
          </a:p>
          <a:p>
            <a:pPr indent="-342900" lvl="0" marL="342900" rtl="0" algn="l">
              <a:lnSpc>
                <a:spcPct val="80000"/>
              </a:lnSpc>
              <a:spcBef>
                <a:spcPts val="196"/>
              </a:spcBef>
              <a:spcAft>
                <a:spcPts val="0"/>
              </a:spcAft>
              <a:buClr>
                <a:schemeClr val="dk1"/>
              </a:buClr>
              <a:buSzPts val="980"/>
              <a:buChar char="•"/>
            </a:pPr>
            <a:r>
              <a:rPr lang="en-US" sz="980"/>
              <a:t>A pregnant woman exposed to an eclipse will cause the infant to have a cleft lip or palate.</a:t>
            </a:r>
            <a:endParaRPr/>
          </a:p>
          <a:p>
            <a:pPr indent="-342900" lvl="0" marL="342900" rtl="0" algn="l">
              <a:lnSpc>
                <a:spcPct val="80000"/>
              </a:lnSpc>
              <a:spcBef>
                <a:spcPts val="196"/>
              </a:spcBef>
              <a:spcAft>
                <a:spcPts val="0"/>
              </a:spcAft>
              <a:buClr>
                <a:schemeClr val="dk1"/>
              </a:buClr>
              <a:buSzPts val="980"/>
              <a:buChar char="•"/>
            </a:pPr>
            <a:r>
              <a:rPr lang="en-US" sz="980"/>
              <a:t>If a pregnant women’s belly is pointed, that baby will be a boy.</a:t>
            </a:r>
            <a:endParaRPr/>
          </a:p>
          <a:p>
            <a:pPr indent="-342900" lvl="0" marL="342900" rtl="0" algn="l">
              <a:lnSpc>
                <a:spcPct val="80000"/>
              </a:lnSpc>
              <a:spcBef>
                <a:spcPts val="196"/>
              </a:spcBef>
              <a:spcAft>
                <a:spcPts val="0"/>
              </a:spcAft>
              <a:buClr>
                <a:schemeClr val="dk1"/>
              </a:buClr>
              <a:buSzPts val="980"/>
              <a:buChar char="•"/>
            </a:pPr>
            <a:r>
              <a:rPr lang="en-US" sz="980"/>
              <a:t>If a pregnant women’s belly spreads out to the sides, the baby will be a girl.</a:t>
            </a:r>
            <a:endParaRPr/>
          </a:p>
          <a:p>
            <a:pPr indent="-342900" lvl="0" marL="342900" rtl="0" algn="l">
              <a:lnSpc>
                <a:spcPct val="80000"/>
              </a:lnSpc>
              <a:spcBef>
                <a:spcPts val="196"/>
              </a:spcBef>
              <a:spcAft>
                <a:spcPts val="0"/>
              </a:spcAft>
              <a:buClr>
                <a:schemeClr val="dk1"/>
              </a:buClr>
              <a:buSzPts val="980"/>
              <a:buChar char="•"/>
            </a:pPr>
            <a:r>
              <a:rPr lang="en-US" sz="980"/>
              <a:t>A pregnant women should carry a key or a safety pin to protect herself.</a:t>
            </a:r>
            <a:endParaRPr/>
          </a:p>
          <a:p>
            <a:pPr indent="-342900" lvl="0" marL="342900" rtl="0" algn="l">
              <a:lnSpc>
                <a:spcPct val="80000"/>
              </a:lnSpc>
              <a:spcBef>
                <a:spcPts val="196"/>
              </a:spcBef>
              <a:spcAft>
                <a:spcPts val="0"/>
              </a:spcAft>
              <a:buClr>
                <a:schemeClr val="dk1"/>
              </a:buClr>
              <a:buSzPts val="980"/>
              <a:buChar char="•"/>
            </a:pPr>
            <a:r>
              <a:rPr lang="en-US" sz="980"/>
              <a:t>If a Jamaican pregnant women drink a lot of milk, her child is going to have a lighter completion.</a:t>
            </a:r>
            <a:endParaRPr/>
          </a:p>
          <a:p>
            <a:pPr indent="-342900" lvl="0" marL="342900" rtl="0" algn="l">
              <a:lnSpc>
                <a:spcPct val="80000"/>
              </a:lnSpc>
              <a:spcBef>
                <a:spcPts val="196"/>
              </a:spcBef>
              <a:spcAft>
                <a:spcPts val="0"/>
              </a:spcAft>
              <a:buClr>
                <a:schemeClr val="dk1"/>
              </a:buClr>
              <a:buSzPts val="980"/>
              <a:buChar char="•"/>
            </a:pPr>
            <a:r>
              <a:rPr lang="en-US" sz="980"/>
              <a:t>Pregnant women won’t let anyone they don’t know or trust touch their pregnant belly.</a:t>
            </a:r>
            <a:endParaRPr/>
          </a:p>
          <a:p>
            <a:pPr indent="-342900" lvl="0" marL="342900" rtl="0" algn="l">
              <a:lnSpc>
                <a:spcPct val="80000"/>
              </a:lnSpc>
              <a:spcBef>
                <a:spcPts val="196"/>
              </a:spcBef>
              <a:spcAft>
                <a:spcPts val="0"/>
              </a:spcAft>
              <a:buClr>
                <a:schemeClr val="dk1"/>
              </a:buClr>
              <a:buSzPts val="980"/>
              <a:buChar char="•"/>
            </a:pPr>
            <a:r>
              <a:rPr lang="en-US" sz="980"/>
              <a:t>Pregnant women won’t reveal how far along they are in their pregnancy, and there especially cautious around anyone who may be hold a grudge, they believe sharing this information puts them at risk for birth complications or an ugly child .</a:t>
            </a:r>
            <a:endParaRPr/>
          </a:p>
          <a:p>
            <a:pPr indent="0" lvl="0" marL="0" rtl="0" algn="l">
              <a:lnSpc>
                <a:spcPct val="80000"/>
              </a:lnSpc>
              <a:spcBef>
                <a:spcPts val="336"/>
              </a:spcBef>
              <a:spcAft>
                <a:spcPts val="0"/>
              </a:spcAft>
              <a:buClr>
                <a:schemeClr val="dk1"/>
              </a:buClr>
              <a:buSzPts val="1680"/>
              <a:buNone/>
            </a:pPr>
            <a:r>
              <a:t/>
            </a:r>
            <a:endParaRPr sz="1679"/>
          </a:p>
        </p:txBody>
      </p:sp>
      <p:sp>
        <p:nvSpPr>
          <p:cNvPr id="325" name="Google Shape;325;p40"/>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26" name="Google Shape;326;p40"/>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27" name="Google Shape;327;p40"/>
          <p:cNvPicPr preferRelativeResize="0"/>
          <p:nvPr>
            <p:ph idx="2" type="body"/>
          </p:nvPr>
        </p:nvPicPr>
        <p:blipFill rotWithShape="1">
          <a:blip r:embed="rId3">
            <a:alphaModFix/>
          </a:blip>
          <a:srcRect b="0" l="0" r="0" t="0"/>
          <a:stretch/>
        </p:blipFill>
        <p:spPr>
          <a:xfrm>
            <a:off x="5638800" y="1828800"/>
            <a:ext cx="1991003" cy="330563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41"/>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33" name="Google Shape;333;p41"/>
          <p:cNvSpPr txBox="1"/>
          <p:nvPr>
            <p:ph idx="1" type="body"/>
          </p:nvPr>
        </p:nvSpPr>
        <p:spPr>
          <a:xfrm>
            <a:off x="457200" y="1752601"/>
            <a:ext cx="5029200" cy="419099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E36C09"/>
              </a:buClr>
              <a:buSzPts val="2800"/>
              <a:buNone/>
            </a:pPr>
            <a:r>
              <a:rPr b="1" lang="en-US" sz="2800">
                <a:solidFill>
                  <a:srgbClr val="E36C09"/>
                </a:solidFill>
              </a:rPr>
              <a:t>India</a:t>
            </a:r>
            <a:endParaRPr/>
          </a:p>
          <a:p>
            <a:pPr indent="0" lvl="0" marL="0" rtl="0" algn="l">
              <a:spcBef>
                <a:spcPts val="280"/>
              </a:spcBef>
              <a:spcAft>
                <a:spcPts val="0"/>
              </a:spcAft>
              <a:buClr>
                <a:schemeClr val="dk1"/>
              </a:buClr>
              <a:buSzPts val="1400"/>
              <a:buNone/>
            </a:pPr>
            <a:r>
              <a:t/>
            </a:r>
            <a:endParaRPr sz="1400"/>
          </a:p>
          <a:p>
            <a:pPr indent="-342900" lvl="0" marL="342900" rtl="0" algn="l">
              <a:spcBef>
                <a:spcPts val="240"/>
              </a:spcBef>
              <a:spcAft>
                <a:spcPts val="0"/>
              </a:spcAft>
              <a:buClr>
                <a:schemeClr val="dk1"/>
              </a:buClr>
              <a:buSzPts val="1200"/>
              <a:buChar char="•"/>
            </a:pPr>
            <a:r>
              <a:rPr lang="en-US" sz="1200"/>
              <a:t>Twins and other multiple pregnancies may be views as unlucky.</a:t>
            </a:r>
            <a:endParaRPr/>
          </a:p>
          <a:p>
            <a:pPr indent="-342900" lvl="0" marL="342900" rtl="0" algn="l">
              <a:spcBef>
                <a:spcPts val="240"/>
              </a:spcBef>
              <a:spcAft>
                <a:spcPts val="0"/>
              </a:spcAft>
              <a:buClr>
                <a:schemeClr val="dk1"/>
              </a:buClr>
              <a:buSzPts val="1200"/>
              <a:buChar char="•"/>
            </a:pPr>
            <a:r>
              <a:rPr lang="en-US" sz="1200"/>
              <a:t>Pregnant women of lower socioeconomic classes are still required to fulfill duties like carry heavy loads and other household chores. </a:t>
            </a:r>
            <a:endParaRPr/>
          </a:p>
          <a:p>
            <a:pPr indent="-342900" lvl="0" marL="342900" rtl="0" algn="l">
              <a:spcBef>
                <a:spcPts val="240"/>
              </a:spcBef>
              <a:spcAft>
                <a:spcPts val="0"/>
              </a:spcAft>
              <a:buClr>
                <a:schemeClr val="dk1"/>
              </a:buClr>
              <a:buSzPts val="1200"/>
              <a:buChar char="•"/>
            </a:pPr>
            <a:r>
              <a:rPr lang="en-US" sz="1200"/>
              <a:t>The placenta may be disposed of by burying it under the floor of the room the birth occurred.</a:t>
            </a:r>
            <a:endParaRPr/>
          </a:p>
          <a:p>
            <a:pPr indent="-342900" lvl="0" marL="342900" rtl="0" algn="l">
              <a:spcBef>
                <a:spcPts val="240"/>
              </a:spcBef>
              <a:spcAft>
                <a:spcPts val="0"/>
              </a:spcAft>
              <a:buClr>
                <a:schemeClr val="dk1"/>
              </a:buClr>
              <a:buSzPts val="1200"/>
              <a:buChar char="•"/>
            </a:pPr>
            <a:r>
              <a:rPr lang="en-US" sz="1200"/>
              <a:t>“Hot” foods are harmful while “cold foods are beneficial. </a:t>
            </a:r>
            <a:endParaRPr/>
          </a:p>
          <a:p>
            <a:pPr indent="-342900" lvl="0" marL="342900" rtl="0" algn="l">
              <a:spcBef>
                <a:spcPts val="240"/>
              </a:spcBef>
              <a:spcAft>
                <a:spcPts val="0"/>
              </a:spcAft>
              <a:buClr>
                <a:schemeClr val="dk1"/>
              </a:buClr>
              <a:buSzPts val="1200"/>
              <a:buChar char="•"/>
            </a:pPr>
            <a:r>
              <a:rPr lang="en-US" sz="1200"/>
              <a:t>Pregnant women should remain inside the house during an eclipse or their babies will be born with a harelip or other deformity.</a:t>
            </a:r>
            <a:endParaRPr/>
          </a:p>
          <a:p>
            <a:pPr indent="-342900" lvl="0" marL="342900" rtl="0" algn="l">
              <a:spcBef>
                <a:spcPts val="240"/>
              </a:spcBef>
              <a:spcAft>
                <a:spcPts val="0"/>
              </a:spcAft>
              <a:buClr>
                <a:schemeClr val="dk1"/>
              </a:buClr>
              <a:buSzPts val="1200"/>
              <a:buChar char="•"/>
            </a:pPr>
            <a:r>
              <a:rPr lang="en-US" sz="1200"/>
              <a:t>During the seventh month of pregnancy Hindu first time mums engage in the "Godh Bharna" celebration. At the celebration the mother and mother-in-law of the mum-to-be fill her sari with items symbolizing good omens like a coconut marked with a red swastika, moong (split bean), supari (betel nut) and silver coins. </a:t>
            </a:r>
            <a:endParaRPr/>
          </a:p>
          <a:p>
            <a:pPr indent="-342900" lvl="0" marL="342900" rtl="0" algn="l">
              <a:spcBef>
                <a:spcPts val="240"/>
              </a:spcBef>
              <a:spcAft>
                <a:spcPts val="0"/>
              </a:spcAft>
              <a:buClr>
                <a:schemeClr val="dk1"/>
              </a:buClr>
              <a:buSzPts val="1200"/>
              <a:buChar char="•"/>
            </a:pPr>
            <a:r>
              <a:rPr lang="en-US" sz="1200"/>
              <a:t>Many Indian new mums use their sari to bind their stomach after delivery. This binding is also believed to promote good posture during breastfeeding, reposition the womb and eliminate stretch marks.</a:t>
            </a:r>
            <a:endParaRPr/>
          </a:p>
        </p:txBody>
      </p:sp>
      <p:sp>
        <p:nvSpPr>
          <p:cNvPr id="334" name="Google Shape;334;p4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35" name="Google Shape;335;p41"/>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36" name="Google Shape;336;p41"/>
          <p:cNvPicPr preferRelativeResize="0"/>
          <p:nvPr>
            <p:ph idx="2" type="body"/>
          </p:nvPr>
        </p:nvPicPr>
        <p:blipFill rotWithShape="1">
          <a:blip r:embed="rId3">
            <a:alphaModFix/>
          </a:blip>
          <a:srcRect b="0" l="0" r="0" t="0"/>
          <a:stretch/>
        </p:blipFill>
        <p:spPr>
          <a:xfrm>
            <a:off x="5562600" y="1981200"/>
            <a:ext cx="2278599" cy="2590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2"/>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42" name="Google Shape;342;p42"/>
          <p:cNvSpPr txBox="1"/>
          <p:nvPr>
            <p:ph idx="1" type="body"/>
          </p:nvPr>
        </p:nvSpPr>
        <p:spPr>
          <a:xfrm>
            <a:off x="457200" y="1752601"/>
            <a:ext cx="5105400" cy="403859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E36C09"/>
              </a:buClr>
              <a:buSzPts val="1295"/>
              <a:buNone/>
            </a:pPr>
            <a:r>
              <a:rPr b="1" lang="en-US" sz="1295">
                <a:solidFill>
                  <a:srgbClr val="E36C09"/>
                </a:solidFill>
              </a:rPr>
              <a:t>Japan</a:t>
            </a:r>
            <a:endParaRPr/>
          </a:p>
          <a:p>
            <a:pPr indent="0" lvl="0" marL="0" rtl="0" algn="l">
              <a:spcBef>
                <a:spcPts val="129"/>
              </a:spcBef>
              <a:spcAft>
                <a:spcPts val="0"/>
              </a:spcAft>
              <a:buClr>
                <a:schemeClr val="dk1"/>
              </a:buClr>
              <a:buSzPts val="647"/>
              <a:buNone/>
            </a:pPr>
            <a:r>
              <a:t/>
            </a:r>
            <a:endParaRPr sz="647"/>
          </a:p>
          <a:p>
            <a:pPr indent="-342900" lvl="0" marL="342900" rtl="0" algn="l">
              <a:spcBef>
                <a:spcPts val="185"/>
              </a:spcBef>
              <a:spcAft>
                <a:spcPts val="0"/>
              </a:spcAft>
              <a:buClr>
                <a:schemeClr val="dk1"/>
              </a:buClr>
              <a:buSzPts val="925"/>
              <a:buChar char="•"/>
            </a:pPr>
            <a:r>
              <a:rPr lang="en-US" sz="925"/>
              <a:t>After the fifth month of pregnancy, the woman will wear a cotton abdomen band called an “Iwata-obi.” It is given by her family for protection, good luck and an  easy birth.</a:t>
            </a:r>
            <a:endParaRPr/>
          </a:p>
          <a:p>
            <a:pPr indent="-342900" lvl="0" marL="342900" rtl="0" algn="l">
              <a:spcBef>
                <a:spcPts val="185"/>
              </a:spcBef>
              <a:spcAft>
                <a:spcPts val="0"/>
              </a:spcAft>
              <a:buClr>
                <a:schemeClr val="dk1"/>
              </a:buClr>
              <a:buSzPts val="925"/>
              <a:buChar char="•"/>
            </a:pPr>
            <a:r>
              <a:rPr lang="en-US" sz="925"/>
              <a:t>Her family will care her for one month after which she will return to her husband with the child.</a:t>
            </a:r>
            <a:endParaRPr/>
          </a:p>
          <a:p>
            <a:pPr indent="-342900" lvl="0" marL="342900" rtl="0" algn="l">
              <a:spcBef>
                <a:spcPts val="185"/>
              </a:spcBef>
              <a:spcAft>
                <a:spcPts val="0"/>
              </a:spcAft>
              <a:buClr>
                <a:schemeClr val="dk1"/>
              </a:buClr>
              <a:buSzPts val="925"/>
              <a:buChar char="•"/>
            </a:pPr>
            <a:r>
              <a:rPr lang="en-US" sz="925"/>
              <a:t>Pregnant women should not eat spicy or salty foods.  eating sweet foods will hinder the baby's bone formation and that spicy foods will unsettle the baby's soul; and that sour foods will harm the baby's skin.</a:t>
            </a:r>
            <a:endParaRPr/>
          </a:p>
          <a:p>
            <a:pPr indent="-342900" lvl="0" marL="342900" rtl="0" algn="l">
              <a:spcBef>
                <a:spcPts val="185"/>
              </a:spcBef>
              <a:spcAft>
                <a:spcPts val="0"/>
              </a:spcAft>
              <a:buClr>
                <a:schemeClr val="dk1"/>
              </a:buClr>
              <a:buSzPts val="925"/>
              <a:buChar char="•"/>
            </a:pPr>
            <a:r>
              <a:rPr lang="en-US" sz="925"/>
              <a:t>Eating raw fish is forbidden</a:t>
            </a:r>
            <a:endParaRPr/>
          </a:p>
          <a:p>
            <a:pPr indent="-342900" lvl="0" marL="342900" rtl="0" algn="l">
              <a:spcBef>
                <a:spcPts val="185"/>
              </a:spcBef>
              <a:spcAft>
                <a:spcPts val="0"/>
              </a:spcAft>
              <a:buClr>
                <a:schemeClr val="dk1"/>
              </a:buClr>
              <a:buSzPts val="925"/>
              <a:buChar char="•"/>
            </a:pPr>
            <a:r>
              <a:rPr lang="en-US" sz="925"/>
              <a:t>To avoid the birthmarks on a baby’s body, the pregnant women should not look at fire</a:t>
            </a:r>
            <a:endParaRPr/>
          </a:p>
          <a:p>
            <a:pPr indent="-342900" lvl="0" marL="342900" rtl="0" algn="l">
              <a:spcBef>
                <a:spcPts val="185"/>
              </a:spcBef>
              <a:spcAft>
                <a:spcPts val="0"/>
              </a:spcAft>
              <a:buClr>
                <a:schemeClr val="dk1"/>
              </a:buClr>
              <a:buSzPts val="925"/>
              <a:buChar char="•"/>
            </a:pPr>
            <a:r>
              <a:rPr lang="en-US" sz="925"/>
              <a:t>When the baby’s umbilical cord falls off, it is saved in a wooden box, called a heso. This is symbol of the mother and child’s relationship for the past, present and future. </a:t>
            </a:r>
            <a:endParaRPr/>
          </a:p>
          <a:p>
            <a:pPr indent="-342900" lvl="0" marL="342900" rtl="0" algn="l">
              <a:spcBef>
                <a:spcPts val="185"/>
              </a:spcBef>
              <a:spcAft>
                <a:spcPts val="0"/>
              </a:spcAft>
              <a:buClr>
                <a:schemeClr val="dk1"/>
              </a:buClr>
              <a:buSzPts val="925"/>
              <a:buChar char="•"/>
            </a:pPr>
            <a:r>
              <a:rPr lang="en-US" sz="925"/>
              <a:t>Some Japanese believe childbirth is a natural process that no pain relief should be administered. Keeping with this, delivering mothers are taught not to scream or yell during labo, but apparently grunting is acceptable.</a:t>
            </a:r>
            <a:endParaRPr/>
          </a:p>
          <a:p>
            <a:pPr indent="-342900" lvl="0" marL="342900" rtl="0" algn="l">
              <a:spcBef>
                <a:spcPts val="185"/>
              </a:spcBef>
              <a:spcAft>
                <a:spcPts val="0"/>
              </a:spcAft>
              <a:buClr>
                <a:schemeClr val="dk1"/>
              </a:buClr>
              <a:buSzPts val="925"/>
              <a:buChar char="•"/>
            </a:pPr>
            <a:r>
              <a:rPr lang="en-US" sz="925"/>
              <a:t>To encourage breastfeeding, mochi (sticky rice cake) is believed to increase lactation.</a:t>
            </a:r>
            <a:endParaRPr/>
          </a:p>
          <a:p>
            <a:pPr indent="-342900" lvl="0" marL="342900" rtl="0" algn="l">
              <a:spcBef>
                <a:spcPts val="185"/>
              </a:spcBef>
              <a:spcAft>
                <a:spcPts val="0"/>
              </a:spcAft>
              <a:buClr>
                <a:schemeClr val="dk1"/>
              </a:buClr>
              <a:buSzPts val="925"/>
              <a:buChar char="•"/>
            </a:pPr>
            <a:r>
              <a:rPr lang="en-US" sz="925"/>
              <a:t>Pregnant women should clean their toilet daily for a healthy and good looking baby. </a:t>
            </a:r>
            <a:endParaRPr/>
          </a:p>
          <a:p>
            <a:pPr indent="-342900" lvl="0" marL="342900" rtl="0" algn="l">
              <a:spcBef>
                <a:spcPts val="185"/>
              </a:spcBef>
              <a:spcAft>
                <a:spcPts val="0"/>
              </a:spcAft>
              <a:buClr>
                <a:schemeClr val="dk1"/>
              </a:buClr>
              <a:buSzPts val="925"/>
              <a:buChar char="•"/>
            </a:pPr>
            <a:r>
              <a:rPr lang="en-US" sz="925"/>
              <a:t>If a pregnant woman looks at fire their child will be born with a birthmark. </a:t>
            </a:r>
            <a:endParaRPr/>
          </a:p>
          <a:p>
            <a:pPr indent="-342900" lvl="0" marL="342900" rtl="0" algn="l">
              <a:spcBef>
                <a:spcPts val="185"/>
              </a:spcBef>
              <a:spcAft>
                <a:spcPts val="0"/>
              </a:spcAft>
              <a:buClr>
                <a:schemeClr val="dk1"/>
              </a:buClr>
              <a:buSzPts val="925"/>
              <a:buChar char="•"/>
            </a:pPr>
            <a:r>
              <a:rPr lang="en-US" sz="925"/>
              <a:t>Pregnant women are discouraged from eating any seafood with claws such as crabs or lobsters because it is was believed it will cause the child to become a thief. </a:t>
            </a:r>
            <a:endParaRPr/>
          </a:p>
          <a:p>
            <a:pPr indent="-342900" lvl="0" marL="342900" rtl="0" algn="l">
              <a:spcBef>
                <a:spcPts val="185"/>
              </a:spcBef>
              <a:spcAft>
                <a:spcPts val="0"/>
              </a:spcAft>
              <a:buClr>
                <a:schemeClr val="dk1"/>
              </a:buClr>
              <a:buSzPts val="925"/>
              <a:buChar char="•"/>
            </a:pPr>
            <a:r>
              <a:rPr lang="en-US" sz="925"/>
              <a:t>Ginger root is also forbidden because the baby may grow extra fingers or toes that protrude like the fingers of the root.</a:t>
            </a:r>
            <a:endParaRPr/>
          </a:p>
        </p:txBody>
      </p:sp>
      <p:sp>
        <p:nvSpPr>
          <p:cNvPr id="343" name="Google Shape;343;p42"/>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44" name="Google Shape;344;p42"/>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45" name="Google Shape;345;p42"/>
          <p:cNvPicPr preferRelativeResize="0"/>
          <p:nvPr>
            <p:ph idx="2" type="body"/>
          </p:nvPr>
        </p:nvPicPr>
        <p:blipFill rotWithShape="1">
          <a:blip r:embed="rId3">
            <a:alphaModFix/>
          </a:blip>
          <a:srcRect b="0" l="0" r="0" t="0"/>
          <a:stretch/>
        </p:blipFill>
        <p:spPr>
          <a:xfrm>
            <a:off x="5638800" y="1981200"/>
            <a:ext cx="2816317" cy="246718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43"/>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51" name="Google Shape;351;p43"/>
          <p:cNvSpPr txBox="1"/>
          <p:nvPr>
            <p:ph idx="1" type="body"/>
          </p:nvPr>
        </p:nvSpPr>
        <p:spPr>
          <a:xfrm>
            <a:off x="457200" y="1752601"/>
            <a:ext cx="4040188" cy="40385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E36C09"/>
              </a:buClr>
              <a:buSzPts val="3220"/>
              <a:buNone/>
            </a:pPr>
            <a:r>
              <a:rPr b="1" lang="en-US" sz="3220">
                <a:solidFill>
                  <a:srgbClr val="E36C09"/>
                </a:solidFill>
              </a:rPr>
              <a:t>Ireland</a:t>
            </a:r>
            <a:endParaRPr/>
          </a:p>
          <a:p>
            <a:pPr indent="0" lvl="0" marL="0" rtl="0" algn="l">
              <a:lnSpc>
                <a:spcPct val="80000"/>
              </a:lnSpc>
              <a:spcBef>
                <a:spcPts val="336"/>
              </a:spcBef>
              <a:spcAft>
                <a:spcPts val="0"/>
              </a:spcAft>
              <a:buClr>
                <a:schemeClr val="dk1"/>
              </a:buClr>
              <a:buSzPts val="1680"/>
              <a:buNone/>
            </a:pPr>
            <a:r>
              <a:t/>
            </a:r>
            <a:endParaRPr sz="1679"/>
          </a:p>
          <a:p>
            <a:pPr indent="-342900" lvl="0" marL="342900" rtl="0" algn="l">
              <a:lnSpc>
                <a:spcPct val="80000"/>
              </a:lnSpc>
              <a:spcBef>
                <a:spcPts val="252"/>
              </a:spcBef>
              <a:spcAft>
                <a:spcPts val="0"/>
              </a:spcAft>
              <a:buClr>
                <a:schemeClr val="dk1"/>
              </a:buClr>
              <a:buSzPts val="1260"/>
              <a:buChar char="•"/>
            </a:pPr>
            <a:r>
              <a:rPr lang="en-US" sz="1260"/>
              <a:t>Pregnant women are not to enter a graveyard… she might twist her foot on a grave and cause her baby to be born with a club foot.</a:t>
            </a:r>
            <a:endParaRPr/>
          </a:p>
          <a:p>
            <a:pPr indent="-342900" lvl="0" marL="342900" rtl="0" algn="l">
              <a:lnSpc>
                <a:spcPct val="80000"/>
              </a:lnSpc>
              <a:spcBef>
                <a:spcPts val="252"/>
              </a:spcBef>
              <a:spcAft>
                <a:spcPts val="0"/>
              </a:spcAft>
              <a:buClr>
                <a:schemeClr val="dk1"/>
              </a:buClr>
              <a:buSzPts val="1260"/>
              <a:buChar char="•"/>
            </a:pPr>
            <a:r>
              <a:rPr lang="en-US" sz="1260"/>
              <a:t>Pregnant women are not to be in a house with a corpse.</a:t>
            </a:r>
            <a:endParaRPr/>
          </a:p>
          <a:p>
            <a:pPr indent="-342900" lvl="0" marL="342900" rtl="0" algn="l">
              <a:lnSpc>
                <a:spcPct val="80000"/>
              </a:lnSpc>
              <a:spcBef>
                <a:spcPts val="252"/>
              </a:spcBef>
              <a:spcAft>
                <a:spcPts val="0"/>
              </a:spcAft>
              <a:buClr>
                <a:schemeClr val="dk1"/>
              </a:buClr>
              <a:buSzPts val="1260"/>
              <a:buChar char="•"/>
            </a:pPr>
            <a:r>
              <a:rPr lang="en-US" sz="1260"/>
              <a:t>Pregnant women are to avoid hares. To avoid having a baby with a hare-lip a pregnant woman should tear the hem of her clothes or catch the hare and tear its ear if she sees one.</a:t>
            </a:r>
            <a:endParaRPr/>
          </a:p>
          <a:p>
            <a:pPr indent="-342900" lvl="0" marL="342900" rtl="0" algn="l">
              <a:lnSpc>
                <a:spcPct val="80000"/>
              </a:lnSpc>
              <a:spcBef>
                <a:spcPts val="252"/>
              </a:spcBef>
              <a:spcAft>
                <a:spcPts val="0"/>
              </a:spcAft>
              <a:buClr>
                <a:schemeClr val="dk1"/>
              </a:buClr>
              <a:buSzPts val="1260"/>
              <a:buChar char="•"/>
            </a:pPr>
            <a:r>
              <a:rPr lang="en-US" sz="1260"/>
              <a:t>Pregnant women should wear a medal of their patron saint to protect them from evil. </a:t>
            </a:r>
            <a:endParaRPr/>
          </a:p>
          <a:p>
            <a:pPr indent="-342900" lvl="0" marL="342900" rtl="0" algn="l">
              <a:lnSpc>
                <a:spcPct val="80000"/>
              </a:lnSpc>
              <a:spcBef>
                <a:spcPts val="252"/>
              </a:spcBef>
              <a:spcAft>
                <a:spcPts val="0"/>
              </a:spcAft>
              <a:buClr>
                <a:schemeClr val="dk1"/>
              </a:buClr>
              <a:buSzPts val="1260"/>
              <a:buChar char="•"/>
            </a:pPr>
            <a:r>
              <a:rPr lang="en-US" sz="1260"/>
              <a:t>Pregnant women should avoid cats since they are believed that they could steal your baby’s soul.</a:t>
            </a:r>
            <a:endParaRPr/>
          </a:p>
          <a:p>
            <a:pPr indent="-342900" lvl="0" marL="342900" rtl="0" algn="l">
              <a:lnSpc>
                <a:spcPct val="80000"/>
              </a:lnSpc>
              <a:spcBef>
                <a:spcPts val="252"/>
              </a:spcBef>
              <a:spcAft>
                <a:spcPts val="0"/>
              </a:spcAft>
              <a:buClr>
                <a:schemeClr val="dk1"/>
              </a:buClr>
              <a:buSzPts val="1260"/>
              <a:buChar char="•"/>
            </a:pPr>
            <a:r>
              <a:rPr lang="en-US" sz="1260"/>
              <a:t>Pregnant women should eat lots of carrots to help prevent their child from having to ever wear classes.</a:t>
            </a:r>
            <a:endParaRPr/>
          </a:p>
          <a:p>
            <a:pPr indent="-342900" lvl="0" marL="342900" rtl="0" algn="l">
              <a:lnSpc>
                <a:spcPct val="80000"/>
              </a:lnSpc>
              <a:spcBef>
                <a:spcPts val="252"/>
              </a:spcBef>
              <a:spcAft>
                <a:spcPts val="0"/>
              </a:spcAft>
              <a:buClr>
                <a:schemeClr val="dk1"/>
              </a:buClr>
              <a:buSzPts val="1260"/>
              <a:buChar char="•"/>
            </a:pPr>
            <a:r>
              <a:rPr lang="en-US" sz="1260"/>
              <a:t>Eating green potatoes would cause birth defects .</a:t>
            </a:r>
            <a:endParaRPr/>
          </a:p>
          <a:p>
            <a:pPr indent="0" lvl="0" marL="0" rtl="0" algn="l">
              <a:lnSpc>
                <a:spcPct val="80000"/>
              </a:lnSpc>
              <a:spcBef>
                <a:spcPts val="336"/>
              </a:spcBef>
              <a:spcAft>
                <a:spcPts val="0"/>
              </a:spcAft>
              <a:buClr>
                <a:schemeClr val="dk1"/>
              </a:buClr>
              <a:buSzPts val="1680"/>
              <a:buNone/>
            </a:pPr>
            <a:r>
              <a:t/>
            </a:r>
            <a:endParaRPr sz="1679"/>
          </a:p>
        </p:txBody>
      </p:sp>
      <p:sp>
        <p:nvSpPr>
          <p:cNvPr id="352" name="Google Shape;352;p43"/>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53" name="Google Shape;353;p43"/>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54" name="Google Shape;354;p43"/>
          <p:cNvPicPr preferRelativeResize="0"/>
          <p:nvPr>
            <p:ph idx="2" type="body"/>
          </p:nvPr>
        </p:nvPicPr>
        <p:blipFill rotWithShape="1">
          <a:blip r:embed="rId3">
            <a:alphaModFix/>
          </a:blip>
          <a:srcRect b="0" l="0" r="0" t="0"/>
          <a:stretch/>
        </p:blipFill>
        <p:spPr>
          <a:xfrm>
            <a:off x="5029200" y="2286000"/>
            <a:ext cx="2143424" cy="321037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44"/>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60" name="Google Shape;360;p44"/>
          <p:cNvSpPr txBox="1"/>
          <p:nvPr>
            <p:ph idx="1" type="body"/>
          </p:nvPr>
        </p:nvSpPr>
        <p:spPr>
          <a:xfrm>
            <a:off x="457200" y="1752601"/>
            <a:ext cx="4040188" cy="40385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E36C09"/>
              </a:buClr>
              <a:buSzPts val="3409"/>
              <a:buNone/>
            </a:pPr>
            <a:r>
              <a:rPr b="1" lang="en-US" sz="3409">
                <a:solidFill>
                  <a:srgbClr val="E36C09"/>
                </a:solidFill>
              </a:rPr>
              <a:t>Russia</a:t>
            </a:r>
            <a:endParaRPr/>
          </a:p>
          <a:p>
            <a:pPr indent="0" lvl="0" marL="0" rtl="0" algn="l">
              <a:lnSpc>
                <a:spcPct val="80000"/>
              </a:lnSpc>
              <a:spcBef>
                <a:spcPts val="372"/>
              </a:spcBef>
              <a:spcAft>
                <a:spcPts val="0"/>
              </a:spcAft>
              <a:buClr>
                <a:schemeClr val="dk1"/>
              </a:buClr>
              <a:buSzPts val="1860"/>
              <a:buNone/>
            </a:pPr>
            <a:r>
              <a:t/>
            </a:r>
            <a:endParaRPr sz="1860"/>
          </a:p>
          <a:p>
            <a:pPr indent="-342900" lvl="0" marL="342900" rtl="0" algn="l">
              <a:lnSpc>
                <a:spcPct val="80000"/>
              </a:lnSpc>
              <a:spcBef>
                <a:spcPts val="294"/>
              </a:spcBef>
              <a:spcAft>
                <a:spcPts val="0"/>
              </a:spcAft>
              <a:buClr>
                <a:schemeClr val="dk1"/>
              </a:buClr>
              <a:buSzPts val="1472"/>
              <a:buChar char="•"/>
            </a:pPr>
            <a:r>
              <a:rPr lang="en-US" sz="1472"/>
              <a:t>For some Russian women, prenatal care is expected only when the pregnant woman feels that something is wrong.</a:t>
            </a:r>
            <a:endParaRPr/>
          </a:p>
          <a:p>
            <a:pPr indent="-342900" lvl="0" marL="342900" rtl="0" algn="l">
              <a:lnSpc>
                <a:spcPct val="80000"/>
              </a:lnSpc>
              <a:spcBef>
                <a:spcPts val="294"/>
              </a:spcBef>
              <a:spcAft>
                <a:spcPts val="0"/>
              </a:spcAft>
              <a:buClr>
                <a:schemeClr val="dk1"/>
              </a:buClr>
              <a:buSzPts val="1472"/>
              <a:buChar char="•"/>
            </a:pPr>
            <a:r>
              <a:rPr lang="en-US" sz="1472"/>
              <a:t>Pregnant women are often protected from bad news which is believed to be harmful to the baby.</a:t>
            </a:r>
            <a:endParaRPr/>
          </a:p>
          <a:p>
            <a:pPr indent="-342900" lvl="0" marL="342900" rtl="0" algn="l">
              <a:lnSpc>
                <a:spcPct val="80000"/>
              </a:lnSpc>
              <a:spcBef>
                <a:spcPts val="294"/>
              </a:spcBef>
              <a:spcAft>
                <a:spcPts val="0"/>
              </a:spcAft>
              <a:buClr>
                <a:schemeClr val="dk1"/>
              </a:buClr>
              <a:buSzPts val="1472"/>
              <a:buChar char="•"/>
            </a:pPr>
            <a:r>
              <a:rPr lang="en-US" sz="1472"/>
              <a:t>During the last trimester, pregnant women are to avoid lifting heavy objects such as chairs or boxes and exercising, such as jumping or jogging. These activities are believed to potentially harm   the baby. For example, the umbilical cord could wrap around the baby and choke it or the baby could move to the breech position or become past due.</a:t>
            </a:r>
            <a:endParaRPr/>
          </a:p>
          <a:p>
            <a:pPr indent="0" lvl="0" marL="0" rtl="0" algn="l">
              <a:lnSpc>
                <a:spcPct val="80000"/>
              </a:lnSpc>
              <a:spcBef>
                <a:spcPts val="372"/>
              </a:spcBef>
              <a:spcAft>
                <a:spcPts val="0"/>
              </a:spcAft>
              <a:buClr>
                <a:schemeClr val="dk1"/>
              </a:buClr>
              <a:buSzPts val="1860"/>
              <a:buNone/>
            </a:pPr>
            <a:r>
              <a:t/>
            </a:r>
            <a:endParaRPr sz="1860"/>
          </a:p>
        </p:txBody>
      </p:sp>
      <p:sp>
        <p:nvSpPr>
          <p:cNvPr id="361" name="Google Shape;361;p44"/>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62" name="Google Shape;362;p44"/>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63" name="Google Shape;363;p44"/>
          <p:cNvPicPr preferRelativeResize="0"/>
          <p:nvPr>
            <p:ph idx="2" type="body"/>
          </p:nvPr>
        </p:nvPicPr>
        <p:blipFill rotWithShape="1">
          <a:blip r:embed="rId3">
            <a:alphaModFix/>
          </a:blip>
          <a:srcRect b="0" l="0" r="0" t="0"/>
          <a:stretch/>
        </p:blipFill>
        <p:spPr>
          <a:xfrm>
            <a:off x="4851146" y="2276266"/>
            <a:ext cx="2785588" cy="229573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5"/>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Customs About Pregnancy Around the World</a:t>
            </a:r>
            <a:endParaRPr/>
          </a:p>
        </p:txBody>
      </p:sp>
      <p:sp>
        <p:nvSpPr>
          <p:cNvPr id="369" name="Google Shape;369;p45"/>
          <p:cNvSpPr txBox="1"/>
          <p:nvPr>
            <p:ph idx="1" type="body"/>
          </p:nvPr>
        </p:nvSpPr>
        <p:spPr>
          <a:xfrm>
            <a:off x="457200" y="1752601"/>
            <a:ext cx="5410200" cy="4038599"/>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E36C09"/>
              </a:buClr>
              <a:buSzPts val="3200"/>
              <a:buNone/>
            </a:pPr>
            <a:r>
              <a:rPr b="1" lang="en-US" sz="3200">
                <a:solidFill>
                  <a:srgbClr val="E36C09"/>
                </a:solidFill>
              </a:rPr>
              <a:t>Southeast Asia</a:t>
            </a:r>
            <a:endParaRPr b="1" sz="1400">
              <a:solidFill>
                <a:srgbClr val="E36C09"/>
              </a:solidFill>
            </a:endParaRPr>
          </a:p>
          <a:p>
            <a:pPr indent="0" lvl="0" marL="0" rtl="0" algn="l">
              <a:lnSpc>
                <a:spcPct val="90000"/>
              </a:lnSpc>
              <a:spcBef>
                <a:spcPts val="280"/>
              </a:spcBef>
              <a:spcAft>
                <a:spcPts val="0"/>
              </a:spcAft>
              <a:buClr>
                <a:schemeClr val="dk1"/>
              </a:buClr>
              <a:buSzPts val="1400"/>
              <a:buNone/>
            </a:pPr>
            <a:r>
              <a:t/>
            </a:r>
            <a:endParaRPr sz="1400"/>
          </a:p>
          <a:p>
            <a:pPr indent="-342900" lvl="0" marL="342900" rtl="0" algn="l">
              <a:lnSpc>
                <a:spcPct val="90000"/>
              </a:lnSpc>
              <a:spcBef>
                <a:spcPts val="200"/>
              </a:spcBef>
              <a:spcAft>
                <a:spcPts val="0"/>
              </a:spcAft>
              <a:buClr>
                <a:schemeClr val="dk1"/>
              </a:buClr>
              <a:buSzPts val="1000"/>
              <a:buChar char="•"/>
            </a:pPr>
            <a:r>
              <a:rPr lang="en-US" sz="1000"/>
              <a:t>The first trimester of pregnancy is considered a ‘cold’ state. Women are recommended to eat ‘hot’ foods, including ginger and black pepper and to avoid ‘cold’ foods, including lemon, melon, pineapple, spinach and green papaya. In the second trimester, which is considered a ‘neutral’ state, women may be allowed to eat these foods. In the third trimester, which is considered a ‘hot’ state, women may decrease the amount of food they consume and avoid taking natural supplements. </a:t>
            </a:r>
            <a:endParaRPr/>
          </a:p>
          <a:p>
            <a:pPr indent="-342900" lvl="0" marL="342900" rtl="0" algn="l">
              <a:lnSpc>
                <a:spcPct val="90000"/>
              </a:lnSpc>
              <a:spcBef>
                <a:spcPts val="200"/>
              </a:spcBef>
              <a:spcAft>
                <a:spcPts val="0"/>
              </a:spcAft>
              <a:buClr>
                <a:schemeClr val="dk1"/>
              </a:buClr>
              <a:buSzPts val="1000"/>
              <a:buChar char="•"/>
            </a:pPr>
            <a:r>
              <a:rPr lang="en-US" sz="1000"/>
              <a:t>Pregnant women remain physically active during pregnancy, but usually avoid strenuous work. </a:t>
            </a:r>
            <a:endParaRPr/>
          </a:p>
          <a:p>
            <a:pPr indent="-342900" lvl="0" marL="342900" rtl="0" algn="l">
              <a:lnSpc>
                <a:spcPct val="90000"/>
              </a:lnSpc>
              <a:spcBef>
                <a:spcPts val="200"/>
              </a:spcBef>
              <a:spcAft>
                <a:spcPts val="0"/>
              </a:spcAft>
              <a:buClr>
                <a:schemeClr val="dk1"/>
              </a:buClr>
              <a:buSzPts val="1000"/>
              <a:buChar char="•"/>
            </a:pPr>
            <a:r>
              <a:rPr lang="en-US" sz="1000"/>
              <a:t>Pregnancy women may believe that edema is a normal condition during pregnancy and may not seek medical attention. </a:t>
            </a:r>
            <a:endParaRPr/>
          </a:p>
          <a:p>
            <a:pPr indent="-342900" lvl="0" marL="342900" rtl="0" algn="l">
              <a:lnSpc>
                <a:spcPct val="90000"/>
              </a:lnSpc>
              <a:spcBef>
                <a:spcPts val="200"/>
              </a:spcBef>
              <a:spcAft>
                <a:spcPts val="0"/>
              </a:spcAft>
              <a:buClr>
                <a:schemeClr val="dk1"/>
              </a:buClr>
              <a:buSzPts val="1000"/>
              <a:buChar char="•"/>
            </a:pPr>
            <a:r>
              <a:rPr lang="en-US" sz="1000"/>
              <a:t>Pregnant women may view ante-partum bleeding as normal. They call it ‘bleeding to wash the baby’s face’ and believe that it stops without medical intervention. </a:t>
            </a:r>
            <a:endParaRPr/>
          </a:p>
          <a:p>
            <a:pPr indent="-342900" lvl="0" marL="342900" rtl="0" algn="l">
              <a:lnSpc>
                <a:spcPct val="90000"/>
              </a:lnSpc>
              <a:spcBef>
                <a:spcPts val="200"/>
              </a:spcBef>
              <a:spcAft>
                <a:spcPts val="0"/>
              </a:spcAft>
              <a:buClr>
                <a:schemeClr val="dk1"/>
              </a:buClr>
              <a:buSzPts val="1000"/>
              <a:buChar char="•"/>
            </a:pPr>
            <a:r>
              <a:rPr lang="en-US" sz="1000"/>
              <a:t>Pregnant women commonly believe that sleeping during the day or waking up late may result in large fetus. </a:t>
            </a:r>
            <a:endParaRPr/>
          </a:p>
          <a:p>
            <a:pPr indent="-342900" lvl="0" marL="342900" rtl="0" algn="l">
              <a:lnSpc>
                <a:spcPct val="90000"/>
              </a:lnSpc>
              <a:spcBef>
                <a:spcPts val="200"/>
              </a:spcBef>
              <a:spcAft>
                <a:spcPts val="0"/>
              </a:spcAft>
              <a:buClr>
                <a:schemeClr val="dk1"/>
              </a:buClr>
              <a:buSzPts val="1000"/>
              <a:buChar char="•"/>
            </a:pPr>
            <a:r>
              <a:rPr lang="en-US" sz="1000"/>
              <a:t>Some pregnant women may believe that sitting in a door frame or on a step may cause obstructive labor. </a:t>
            </a:r>
            <a:endParaRPr/>
          </a:p>
          <a:p>
            <a:pPr indent="-342900" lvl="0" marL="342900" rtl="0" algn="l">
              <a:lnSpc>
                <a:spcPct val="90000"/>
              </a:lnSpc>
              <a:spcBef>
                <a:spcPts val="200"/>
              </a:spcBef>
              <a:spcAft>
                <a:spcPts val="0"/>
              </a:spcAft>
              <a:buClr>
                <a:schemeClr val="dk1"/>
              </a:buClr>
              <a:buSzPts val="1000"/>
              <a:buChar char="•"/>
            </a:pPr>
            <a:r>
              <a:rPr lang="en-US" sz="1000"/>
              <a:t>It is often believed that sexual intercourse during pregnancy can cause fetal illness and abnormalities. </a:t>
            </a:r>
            <a:endParaRPr/>
          </a:p>
          <a:p>
            <a:pPr indent="-342900" lvl="0" marL="342900" rtl="0" algn="l">
              <a:lnSpc>
                <a:spcPct val="90000"/>
              </a:lnSpc>
              <a:spcBef>
                <a:spcPts val="200"/>
              </a:spcBef>
              <a:spcAft>
                <a:spcPts val="0"/>
              </a:spcAft>
              <a:buClr>
                <a:schemeClr val="dk1"/>
              </a:buClr>
              <a:buSzPts val="1000"/>
              <a:buChar char="•"/>
            </a:pPr>
            <a:r>
              <a:rPr lang="en-US" sz="1000"/>
              <a:t>Pregnant women may regularly use traditional plant medicines and herbal tonics to maintain their own and fetal health and to stimulate labor.</a:t>
            </a:r>
            <a:endParaRPr sz="2000"/>
          </a:p>
          <a:p>
            <a:pPr indent="0" lvl="0" marL="0" rtl="0" algn="l">
              <a:lnSpc>
                <a:spcPct val="90000"/>
              </a:lnSpc>
              <a:spcBef>
                <a:spcPts val="560"/>
              </a:spcBef>
              <a:spcAft>
                <a:spcPts val="0"/>
              </a:spcAft>
              <a:buClr>
                <a:schemeClr val="dk1"/>
              </a:buClr>
              <a:buSzPts val="2800"/>
              <a:buNone/>
            </a:pPr>
            <a:r>
              <a:t/>
            </a:r>
            <a:endParaRPr sz="2800"/>
          </a:p>
        </p:txBody>
      </p:sp>
      <p:sp>
        <p:nvSpPr>
          <p:cNvPr id="370" name="Google Shape;370;p45"/>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71" name="Google Shape;371;p45"/>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72" name="Google Shape;372;p45"/>
          <p:cNvPicPr preferRelativeResize="0"/>
          <p:nvPr>
            <p:ph idx="2" type="body"/>
          </p:nvPr>
        </p:nvPicPr>
        <p:blipFill rotWithShape="1">
          <a:blip r:embed="rId3">
            <a:alphaModFix/>
          </a:blip>
          <a:srcRect b="0" l="0" r="0" t="0"/>
          <a:stretch/>
        </p:blipFill>
        <p:spPr>
          <a:xfrm>
            <a:off x="5943600" y="1960034"/>
            <a:ext cx="2311400" cy="2438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9"/>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FCCLA</a:t>
            </a:r>
            <a:r>
              <a:rPr lang="en-US" sz="1200"/>
              <a:t>®</a:t>
            </a:r>
            <a:r>
              <a:rPr lang="en-US"/>
              <a:t> Planning Process</a:t>
            </a:r>
            <a:endParaRPr/>
          </a:p>
        </p:txBody>
      </p:sp>
      <p:sp>
        <p:nvSpPr>
          <p:cNvPr id="130" name="Google Shape;130;p19"/>
          <p:cNvSpPr txBox="1"/>
          <p:nvPr>
            <p:ph idx="1" type="body"/>
          </p:nvPr>
        </p:nvSpPr>
        <p:spPr>
          <a:xfrm>
            <a:off x="457200" y="1828800"/>
            <a:ext cx="8305800" cy="403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lt1"/>
              </a:buClr>
              <a:buSzPts val="3200"/>
              <a:buChar char="•"/>
            </a:pPr>
            <a:r>
              <a:rPr lang="en-US"/>
              <a:t>Identify Concerns</a:t>
            </a:r>
            <a:endParaRPr/>
          </a:p>
          <a:p>
            <a:pPr indent="-228600" lvl="3" marL="1600200" rtl="0" algn="l">
              <a:spcBef>
                <a:spcPts val="400"/>
              </a:spcBef>
              <a:spcAft>
                <a:spcPts val="0"/>
              </a:spcAft>
              <a:buClr>
                <a:schemeClr val="lt1"/>
              </a:buClr>
              <a:buSzPts val="2000"/>
              <a:buChar char="–"/>
            </a:pPr>
            <a:r>
              <a:rPr lang="en-US"/>
              <a:t>Brainstorm concerns</a:t>
            </a:r>
            <a:endParaRPr/>
          </a:p>
          <a:p>
            <a:pPr indent="-228600" lvl="3" marL="1600200" rtl="0" algn="l">
              <a:spcBef>
                <a:spcPts val="400"/>
              </a:spcBef>
              <a:spcAft>
                <a:spcPts val="0"/>
              </a:spcAft>
              <a:buClr>
                <a:schemeClr val="lt1"/>
              </a:buClr>
              <a:buSzPts val="2000"/>
              <a:buChar char="–"/>
            </a:pPr>
            <a:r>
              <a:rPr lang="en-US"/>
              <a:t>Evaluate listed concerns</a:t>
            </a:r>
            <a:endParaRPr/>
          </a:p>
          <a:p>
            <a:pPr indent="-228600" lvl="3" marL="1600200" rtl="0" algn="l">
              <a:spcBef>
                <a:spcPts val="400"/>
              </a:spcBef>
              <a:spcAft>
                <a:spcPts val="0"/>
              </a:spcAft>
              <a:buClr>
                <a:schemeClr val="lt1"/>
              </a:buClr>
              <a:buSzPts val="2000"/>
              <a:buChar char="–"/>
            </a:pPr>
            <a:r>
              <a:rPr lang="en-US"/>
              <a:t>Narrow to one workable idea</a:t>
            </a:r>
            <a:endParaRPr/>
          </a:p>
          <a:p>
            <a:pPr indent="-342900" lvl="0" marL="342900" rtl="0" algn="l">
              <a:spcBef>
                <a:spcPts val="640"/>
              </a:spcBef>
              <a:spcAft>
                <a:spcPts val="0"/>
              </a:spcAft>
              <a:buClr>
                <a:schemeClr val="lt1"/>
              </a:buClr>
              <a:buSzPts val="3200"/>
              <a:buChar char="•"/>
            </a:pPr>
            <a:r>
              <a:rPr lang="en-US"/>
              <a:t>Set Your Goal</a:t>
            </a:r>
            <a:endParaRPr/>
          </a:p>
          <a:p>
            <a:pPr indent="-228600" lvl="3" marL="1600200" rtl="0" algn="l">
              <a:spcBef>
                <a:spcPts val="400"/>
              </a:spcBef>
              <a:spcAft>
                <a:spcPts val="0"/>
              </a:spcAft>
              <a:buClr>
                <a:schemeClr val="lt1"/>
              </a:buClr>
              <a:buSzPts val="2000"/>
              <a:buChar char="–"/>
            </a:pPr>
            <a:r>
              <a:rPr lang="en-US"/>
              <a:t>Get a clear mental picture of what you want to accomplish</a:t>
            </a:r>
            <a:endParaRPr/>
          </a:p>
          <a:p>
            <a:pPr indent="-228600" lvl="3" marL="1600200" rtl="0" algn="l">
              <a:spcBef>
                <a:spcPts val="400"/>
              </a:spcBef>
              <a:spcAft>
                <a:spcPts val="0"/>
              </a:spcAft>
              <a:buClr>
                <a:schemeClr val="lt1"/>
              </a:buClr>
              <a:buSzPts val="2000"/>
              <a:buChar char="–"/>
            </a:pPr>
            <a:r>
              <a:rPr lang="en-US"/>
              <a:t>Write it down</a:t>
            </a:r>
            <a:endParaRPr/>
          </a:p>
          <a:p>
            <a:pPr indent="-228600" lvl="3" marL="1600200" rtl="0" algn="l">
              <a:spcBef>
                <a:spcPts val="400"/>
              </a:spcBef>
              <a:spcAft>
                <a:spcPts val="0"/>
              </a:spcAft>
              <a:buClr>
                <a:schemeClr val="lt1"/>
              </a:buClr>
              <a:buSzPts val="2000"/>
              <a:buChar char="–"/>
            </a:pPr>
            <a:r>
              <a:rPr lang="en-US"/>
              <a:t>Evaluate it</a:t>
            </a:r>
            <a:endParaRPr/>
          </a:p>
          <a:p>
            <a:pPr indent="-139700" lvl="0" marL="342900" rtl="0" algn="l">
              <a:spcBef>
                <a:spcPts val="640"/>
              </a:spcBef>
              <a:spcAft>
                <a:spcPts val="0"/>
              </a:spcAft>
              <a:buClr>
                <a:schemeClr val="lt1"/>
              </a:buClr>
              <a:buSzPts val="3200"/>
              <a:buNone/>
            </a:pPr>
            <a:r>
              <a:t/>
            </a:r>
            <a:endParaRPr/>
          </a:p>
        </p:txBody>
      </p:sp>
      <p:sp>
        <p:nvSpPr>
          <p:cNvPr id="131" name="Google Shape;131;p19"/>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32" name="Google Shape;132;p19"/>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133" name="Google Shape;133;p19"/>
          <p:cNvPicPr preferRelativeResize="0"/>
          <p:nvPr/>
        </p:nvPicPr>
        <p:blipFill rotWithShape="1">
          <a:blip r:embed="rId3">
            <a:alphaModFix/>
          </a:blip>
          <a:srcRect b="0" l="0" r="0" t="0"/>
          <a:stretch/>
        </p:blipFill>
        <p:spPr>
          <a:xfrm>
            <a:off x="880930" y="2514600"/>
            <a:ext cx="914400" cy="914400"/>
          </a:xfrm>
          <a:prstGeom prst="rect">
            <a:avLst/>
          </a:prstGeom>
          <a:noFill/>
          <a:ln>
            <a:noFill/>
          </a:ln>
        </p:spPr>
      </p:pic>
      <p:pic>
        <p:nvPicPr>
          <p:cNvPr id="134" name="Google Shape;134;p19"/>
          <p:cNvPicPr preferRelativeResize="0"/>
          <p:nvPr/>
        </p:nvPicPr>
        <p:blipFill rotWithShape="1">
          <a:blip r:embed="rId4">
            <a:alphaModFix/>
          </a:blip>
          <a:srcRect b="0" l="0" r="0" t="0"/>
          <a:stretch/>
        </p:blipFill>
        <p:spPr>
          <a:xfrm>
            <a:off x="872383" y="4267200"/>
            <a:ext cx="914400" cy="9144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46"/>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Medical Care</a:t>
            </a:r>
            <a:endParaRPr/>
          </a:p>
        </p:txBody>
      </p:sp>
      <p:sp>
        <p:nvSpPr>
          <p:cNvPr id="378" name="Google Shape;378;p46"/>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lt1"/>
              </a:buClr>
              <a:buSzPts val="2800"/>
              <a:buChar char="•"/>
            </a:pPr>
            <a:r>
              <a:rPr lang="en-US"/>
              <a:t>OB-BYN</a:t>
            </a:r>
            <a:endParaRPr/>
          </a:p>
          <a:p>
            <a:pPr indent="-342900" lvl="0" marL="342900" rtl="0" algn="l">
              <a:spcBef>
                <a:spcPts val="560"/>
              </a:spcBef>
              <a:spcAft>
                <a:spcPts val="0"/>
              </a:spcAft>
              <a:buClr>
                <a:schemeClr val="lt1"/>
              </a:buClr>
              <a:buSzPts val="2800"/>
              <a:buChar char="•"/>
            </a:pPr>
            <a:r>
              <a:rPr lang="en-US"/>
              <a:t>Obstetrician</a:t>
            </a:r>
            <a:endParaRPr/>
          </a:p>
          <a:p>
            <a:pPr indent="-342900" lvl="0" marL="342900" rtl="0" algn="l">
              <a:spcBef>
                <a:spcPts val="560"/>
              </a:spcBef>
              <a:spcAft>
                <a:spcPts val="0"/>
              </a:spcAft>
              <a:buClr>
                <a:schemeClr val="lt1"/>
              </a:buClr>
              <a:buSzPts val="2800"/>
              <a:buChar char="•"/>
            </a:pPr>
            <a:r>
              <a:rPr lang="en-US"/>
              <a:t>Gynecologist</a:t>
            </a:r>
            <a:endParaRPr/>
          </a:p>
          <a:p>
            <a:pPr indent="-342900" lvl="0" marL="342900" rtl="0" algn="l">
              <a:spcBef>
                <a:spcPts val="560"/>
              </a:spcBef>
              <a:spcAft>
                <a:spcPts val="0"/>
              </a:spcAft>
              <a:buClr>
                <a:schemeClr val="lt1"/>
              </a:buClr>
              <a:buSzPts val="2800"/>
              <a:buChar char="•"/>
            </a:pPr>
            <a:r>
              <a:rPr lang="en-US"/>
              <a:t>Certified Nurse-Midwife (CNM)</a:t>
            </a:r>
            <a:endParaRPr/>
          </a:p>
        </p:txBody>
      </p:sp>
      <p:sp>
        <p:nvSpPr>
          <p:cNvPr id="379" name="Google Shape;379;p46"/>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80" name="Google Shape;380;p46"/>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81" name="Google Shape;381;p46"/>
          <p:cNvPicPr preferRelativeResize="0"/>
          <p:nvPr/>
        </p:nvPicPr>
        <p:blipFill rotWithShape="1">
          <a:blip r:embed="rId3">
            <a:alphaModFix/>
          </a:blip>
          <a:srcRect b="0" l="0" r="0" t="0"/>
          <a:stretch/>
        </p:blipFill>
        <p:spPr>
          <a:xfrm>
            <a:off x="5105400" y="1752600"/>
            <a:ext cx="3434115" cy="2369475"/>
          </a:xfrm>
          <a:prstGeom prst="rect">
            <a:avLst/>
          </a:prstGeom>
          <a:noFill/>
          <a:ln>
            <a:noFill/>
          </a:ln>
        </p:spPr>
      </p:pic>
      <p:pic>
        <p:nvPicPr>
          <p:cNvPr id="382" name="Google Shape;382;p46"/>
          <p:cNvPicPr preferRelativeResize="0"/>
          <p:nvPr>
            <p:ph idx="2" type="body"/>
          </p:nvPr>
        </p:nvPicPr>
        <p:blipFill rotWithShape="1">
          <a:blip r:embed="rId4">
            <a:alphaModFix/>
          </a:blip>
          <a:srcRect b="0" l="0" r="0" t="0"/>
          <a:stretch/>
        </p:blipFill>
        <p:spPr>
          <a:xfrm>
            <a:off x="4003947" y="3165937"/>
            <a:ext cx="2202906" cy="254341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47"/>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Doctor Visits</a:t>
            </a:r>
            <a:endParaRPr/>
          </a:p>
        </p:txBody>
      </p:sp>
      <p:sp>
        <p:nvSpPr>
          <p:cNvPr id="388" name="Google Shape;388;p47"/>
          <p:cNvSpPr txBox="1"/>
          <p:nvPr>
            <p:ph idx="1" type="body"/>
          </p:nvPr>
        </p:nvSpPr>
        <p:spPr>
          <a:xfrm>
            <a:off x="457200" y="1752600"/>
            <a:ext cx="5334000" cy="4038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1000"/>
              <a:buNone/>
            </a:pPr>
            <a:r>
              <a:rPr b="1" lang="en-US" sz="1000"/>
              <a:t>First visit</a:t>
            </a:r>
            <a:endParaRPr sz="1000"/>
          </a:p>
          <a:p>
            <a:pPr indent="-342900" lvl="0" marL="342900" rtl="0" algn="l">
              <a:spcBef>
                <a:spcPts val="200"/>
              </a:spcBef>
              <a:spcAft>
                <a:spcPts val="0"/>
              </a:spcAft>
              <a:buClr>
                <a:schemeClr val="lt1"/>
              </a:buClr>
              <a:buSzPts val="1000"/>
              <a:buChar char="•"/>
            </a:pPr>
            <a:r>
              <a:rPr lang="en-US" sz="1000"/>
              <a:t>Longest visit.</a:t>
            </a:r>
            <a:endParaRPr/>
          </a:p>
          <a:p>
            <a:pPr indent="-342900" lvl="0" marL="342900" rtl="0" algn="l">
              <a:spcBef>
                <a:spcPts val="200"/>
              </a:spcBef>
              <a:spcAft>
                <a:spcPts val="0"/>
              </a:spcAft>
              <a:buClr>
                <a:schemeClr val="lt1"/>
              </a:buClr>
              <a:buSzPts val="1000"/>
              <a:buChar char="•"/>
            </a:pPr>
            <a:r>
              <a:rPr lang="en-US" sz="1000"/>
              <a:t>Pregnant woman is weighed.</a:t>
            </a:r>
            <a:endParaRPr/>
          </a:p>
          <a:p>
            <a:pPr indent="-342900" lvl="0" marL="342900" rtl="0" algn="l">
              <a:spcBef>
                <a:spcPts val="200"/>
              </a:spcBef>
              <a:spcAft>
                <a:spcPts val="0"/>
              </a:spcAft>
              <a:buClr>
                <a:schemeClr val="lt1"/>
              </a:buClr>
              <a:buSzPts val="1000"/>
              <a:buChar char="•"/>
            </a:pPr>
            <a:r>
              <a:rPr lang="en-US" sz="1000"/>
              <a:t>Blood pressure and pulse are taken.</a:t>
            </a:r>
            <a:endParaRPr/>
          </a:p>
          <a:p>
            <a:pPr indent="-342900" lvl="0" marL="342900" rtl="0" algn="l">
              <a:spcBef>
                <a:spcPts val="200"/>
              </a:spcBef>
              <a:spcAft>
                <a:spcPts val="0"/>
              </a:spcAft>
              <a:buClr>
                <a:schemeClr val="lt1"/>
              </a:buClr>
              <a:buSzPts val="1000"/>
              <a:buChar char="•"/>
            </a:pPr>
            <a:r>
              <a:rPr lang="en-US" sz="1000"/>
              <a:t>Blood test is done to detect anemia (low blood count or too few blood cells).</a:t>
            </a:r>
            <a:endParaRPr/>
          </a:p>
          <a:p>
            <a:pPr indent="-342900" lvl="0" marL="342900" rtl="0" algn="l">
              <a:spcBef>
                <a:spcPts val="200"/>
              </a:spcBef>
              <a:spcAft>
                <a:spcPts val="0"/>
              </a:spcAft>
              <a:buClr>
                <a:schemeClr val="lt1"/>
              </a:buClr>
              <a:buSzPts val="1000"/>
              <a:buChar char="•"/>
            </a:pPr>
            <a:r>
              <a:rPr lang="en-US" sz="1000"/>
              <a:t>Urine test is done to determine infection, diabetes, or hypertension.</a:t>
            </a:r>
            <a:endParaRPr/>
          </a:p>
          <a:p>
            <a:pPr indent="-342900" lvl="0" marL="342900" rtl="0" algn="l">
              <a:spcBef>
                <a:spcPts val="200"/>
              </a:spcBef>
              <a:spcAft>
                <a:spcPts val="0"/>
              </a:spcAft>
              <a:buClr>
                <a:schemeClr val="lt1"/>
              </a:buClr>
              <a:buSzPts val="1000"/>
              <a:buChar char="•"/>
            </a:pPr>
            <a:r>
              <a:rPr lang="en-US" sz="1000"/>
              <a:t>External and internal pelvic exam is done to determine the size and</a:t>
            </a:r>
            <a:endParaRPr/>
          </a:p>
          <a:p>
            <a:pPr indent="-342900" lvl="0" marL="342900" rtl="0" algn="l">
              <a:spcBef>
                <a:spcPts val="200"/>
              </a:spcBef>
              <a:spcAft>
                <a:spcPts val="0"/>
              </a:spcAft>
              <a:buClr>
                <a:schemeClr val="lt1"/>
              </a:buClr>
              <a:buSzPts val="1000"/>
              <a:buChar char="•"/>
            </a:pPr>
            <a:r>
              <a:rPr lang="en-US" sz="1000"/>
              <a:t>position of uterus.</a:t>
            </a:r>
            <a:endParaRPr/>
          </a:p>
          <a:p>
            <a:pPr indent="-342900" lvl="0" marL="342900" rtl="0" algn="l">
              <a:spcBef>
                <a:spcPts val="200"/>
              </a:spcBef>
              <a:spcAft>
                <a:spcPts val="0"/>
              </a:spcAft>
              <a:buClr>
                <a:schemeClr val="lt1"/>
              </a:buClr>
              <a:buSzPts val="1000"/>
              <a:buChar char="•"/>
            </a:pPr>
            <a:r>
              <a:rPr lang="en-US" sz="1000"/>
              <a:t>Pap smear is done to check for cancer or precancer of the cervix (done by </a:t>
            </a:r>
            <a:br>
              <a:rPr lang="en-US" sz="1000"/>
            </a:br>
            <a:r>
              <a:rPr lang="en-US" sz="1000"/>
              <a:t>scraping cells from the cervix, the narrow lower end of uterus).</a:t>
            </a:r>
            <a:endParaRPr/>
          </a:p>
          <a:p>
            <a:pPr indent="-342900" lvl="0" marL="342900" rtl="0" algn="l">
              <a:spcBef>
                <a:spcPts val="200"/>
              </a:spcBef>
              <a:spcAft>
                <a:spcPts val="0"/>
              </a:spcAft>
              <a:buClr>
                <a:schemeClr val="lt1"/>
              </a:buClr>
              <a:buSzPts val="1000"/>
              <a:buChar char="•"/>
            </a:pPr>
            <a:r>
              <a:rPr lang="en-US" sz="1000"/>
              <a:t>Answer and discuss any questions.</a:t>
            </a:r>
            <a:endParaRPr/>
          </a:p>
          <a:p>
            <a:pPr indent="-342900" lvl="0" marL="342900" rtl="0" algn="l">
              <a:spcBef>
                <a:spcPts val="200"/>
              </a:spcBef>
              <a:spcAft>
                <a:spcPts val="0"/>
              </a:spcAft>
              <a:buClr>
                <a:schemeClr val="lt1"/>
              </a:buClr>
              <a:buSzPts val="1000"/>
              <a:buChar char="•"/>
            </a:pPr>
            <a:r>
              <a:rPr b="1" lang="en-US" sz="1000"/>
              <a:t> </a:t>
            </a:r>
            <a:endParaRPr sz="1000"/>
          </a:p>
          <a:p>
            <a:pPr indent="0" lvl="0" marL="0" rtl="0" algn="l">
              <a:spcBef>
                <a:spcPts val="200"/>
              </a:spcBef>
              <a:spcAft>
                <a:spcPts val="0"/>
              </a:spcAft>
              <a:buClr>
                <a:schemeClr val="lt1"/>
              </a:buClr>
              <a:buSzPts val="1000"/>
              <a:buNone/>
            </a:pPr>
            <a:r>
              <a:rPr b="1" lang="en-US" sz="1000"/>
              <a:t>Regular visits</a:t>
            </a:r>
            <a:endParaRPr sz="1000"/>
          </a:p>
          <a:p>
            <a:pPr indent="-342900" lvl="0" marL="342900" rtl="0" algn="l">
              <a:spcBef>
                <a:spcPts val="200"/>
              </a:spcBef>
              <a:spcAft>
                <a:spcPts val="0"/>
              </a:spcAft>
              <a:buClr>
                <a:schemeClr val="lt1"/>
              </a:buClr>
              <a:buSzPts val="1000"/>
              <a:buChar char="•"/>
            </a:pPr>
            <a:r>
              <a:rPr lang="en-US" sz="1000"/>
              <a:t>Monthly visits for the first seven months.</a:t>
            </a:r>
            <a:endParaRPr/>
          </a:p>
          <a:p>
            <a:pPr indent="-342900" lvl="0" marL="342900" rtl="0" algn="l">
              <a:spcBef>
                <a:spcPts val="200"/>
              </a:spcBef>
              <a:spcAft>
                <a:spcPts val="0"/>
              </a:spcAft>
              <a:buClr>
                <a:schemeClr val="lt1"/>
              </a:buClr>
              <a:buSzPts val="1000"/>
              <a:buChar char="•"/>
            </a:pPr>
            <a:r>
              <a:rPr lang="en-US" sz="1000"/>
              <a:t>During seventh and eighth month doctor visits occur every two weeks.</a:t>
            </a:r>
            <a:endParaRPr/>
          </a:p>
          <a:p>
            <a:pPr indent="-342900" lvl="0" marL="342900" rtl="0" algn="l">
              <a:spcBef>
                <a:spcPts val="200"/>
              </a:spcBef>
              <a:spcAft>
                <a:spcPts val="0"/>
              </a:spcAft>
              <a:buClr>
                <a:schemeClr val="lt1"/>
              </a:buClr>
              <a:buSzPts val="1000"/>
              <a:buChar char="•"/>
            </a:pPr>
            <a:r>
              <a:rPr lang="en-US" sz="1000"/>
              <a:t>Visits during the ninth month increase to every week.</a:t>
            </a:r>
            <a:endParaRPr/>
          </a:p>
          <a:p>
            <a:pPr indent="-342900" lvl="0" marL="342900" rtl="0" algn="l">
              <a:spcBef>
                <a:spcPts val="200"/>
              </a:spcBef>
              <a:spcAft>
                <a:spcPts val="0"/>
              </a:spcAft>
              <a:buClr>
                <a:schemeClr val="lt1"/>
              </a:buClr>
              <a:buSzPts val="1000"/>
              <a:buChar char="•"/>
            </a:pPr>
            <a:r>
              <a:rPr lang="en-US" sz="1000"/>
              <a:t>Pregnant woman is weighed.</a:t>
            </a:r>
            <a:endParaRPr/>
          </a:p>
          <a:p>
            <a:pPr indent="-342900" lvl="0" marL="342900" rtl="0" algn="l">
              <a:spcBef>
                <a:spcPts val="200"/>
              </a:spcBef>
              <a:spcAft>
                <a:spcPts val="0"/>
              </a:spcAft>
              <a:buClr>
                <a:schemeClr val="lt1"/>
              </a:buClr>
              <a:buSzPts val="1000"/>
              <a:buChar char="•"/>
            </a:pPr>
            <a:r>
              <a:rPr lang="en-US" sz="1000"/>
              <a:t>Blood pressure and pulse taken.</a:t>
            </a:r>
            <a:endParaRPr/>
          </a:p>
          <a:p>
            <a:pPr indent="-342900" lvl="0" marL="342900" rtl="0" algn="l">
              <a:spcBef>
                <a:spcPts val="200"/>
              </a:spcBef>
              <a:spcAft>
                <a:spcPts val="0"/>
              </a:spcAft>
              <a:buClr>
                <a:schemeClr val="lt1"/>
              </a:buClr>
              <a:buSzPts val="1000"/>
              <a:buChar char="•"/>
            </a:pPr>
            <a:r>
              <a:rPr lang="en-US" sz="1000"/>
              <a:t>Urine test is done to determine infection, diabetes, or hypertension.</a:t>
            </a:r>
            <a:endParaRPr/>
          </a:p>
          <a:p>
            <a:pPr indent="-342900" lvl="0" marL="342900" rtl="0" algn="l">
              <a:spcBef>
                <a:spcPts val="200"/>
              </a:spcBef>
              <a:spcAft>
                <a:spcPts val="0"/>
              </a:spcAft>
              <a:buClr>
                <a:schemeClr val="lt1"/>
              </a:buClr>
              <a:buSzPts val="1000"/>
              <a:buChar char="•"/>
            </a:pPr>
            <a:r>
              <a:rPr lang="en-US" sz="1000"/>
              <a:t>Measure belly for growth.</a:t>
            </a:r>
            <a:endParaRPr/>
          </a:p>
          <a:p>
            <a:pPr indent="-342900" lvl="0" marL="342900" rtl="0" algn="l">
              <a:spcBef>
                <a:spcPts val="200"/>
              </a:spcBef>
              <a:spcAft>
                <a:spcPts val="0"/>
              </a:spcAft>
              <a:buClr>
                <a:schemeClr val="lt1"/>
              </a:buClr>
              <a:buSzPts val="1000"/>
              <a:buChar char="•"/>
            </a:pPr>
            <a:r>
              <a:rPr lang="en-US" sz="1000"/>
              <a:t>Listen for heartbeat with hand-held Doppler instrument.</a:t>
            </a:r>
            <a:endParaRPr/>
          </a:p>
          <a:p>
            <a:pPr indent="-342900" lvl="0" marL="342900" rtl="0" algn="l">
              <a:spcBef>
                <a:spcPts val="200"/>
              </a:spcBef>
              <a:spcAft>
                <a:spcPts val="0"/>
              </a:spcAft>
              <a:buClr>
                <a:schemeClr val="lt1"/>
              </a:buClr>
              <a:buSzPts val="1000"/>
              <a:buChar char="•"/>
            </a:pPr>
            <a:r>
              <a:rPr lang="en-US" sz="1000"/>
              <a:t>Answer and discuss any questions. </a:t>
            </a:r>
            <a:br>
              <a:rPr lang="en-US" sz="1000"/>
            </a:br>
            <a:endParaRPr sz="1000"/>
          </a:p>
        </p:txBody>
      </p:sp>
      <p:sp>
        <p:nvSpPr>
          <p:cNvPr id="389" name="Google Shape;389;p47"/>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90" name="Google Shape;390;p47"/>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391" name="Google Shape;391;p47"/>
          <p:cNvPicPr preferRelativeResize="0"/>
          <p:nvPr/>
        </p:nvPicPr>
        <p:blipFill rotWithShape="1">
          <a:blip r:embed="rId3">
            <a:alphaModFix/>
          </a:blip>
          <a:srcRect b="0" l="0" r="0" t="0"/>
          <a:stretch/>
        </p:blipFill>
        <p:spPr>
          <a:xfrm>
            <a:off x="5410200" y="1752600"/>
            <a:ext cx="2252910" cy="292625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48"/>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Prenatal Tests</a:t>
            </a:r>
            <a:endParaRPr/>
          </a:p>
        </p:txBody>
      </p:sp>
      <p:sp>
        <p:nvSpPr>
          <p:cNvPr id="397" name="Google Shape;397;p48"/>
          <p:cNvSpPr txBox="1"/>
          <p:nvPr>
            <p:ph idx="1" type="body"/>
          </p:nvPr>
        </p:nvSpPr>
        <p:spPr>
          <a:xfrm>
            <a:off x="228600" y="1600200"/>
            <a:ext cx="7086600" cy="4495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1600"/>
              <a:buNone/>
            </a:pPr>
            <a:r>
              <a:rPr b="1" lang="en-US" sz="1600"/>
              <a:t>Ultrasound</a:t>
            </a:r>
            <a:endParaRPr sz="1600"/>
          </a:p>
          <a:p>
            <a:pPr indent="0" lvl="0" marL="0" rtl="0" algn="l">
              <a:spcBef>
                <a:spcPts val="200"/>
              </a:spcBef>
              <a:spcAft>
                <a:spcPts val="0"/>
              </a:spcAft>
              <a:buClr>
                <a:schemeClr val="lt1"/>
              </a:buClr>
              <a:buSzPts val="1000"/>
              <a:buNone/>
            </a:pPr>
            <a:r>
              <a:rPr lang="en-US" sz="1000"/>
              <a:t>Gel is spread over mother’s abdomen and ultrasound wand is rubbed across it. A video image is produced by sound waves bouncing off her internal structure.</a:t>
            </a:r>
            <a:endParaRPr/>
          </a:p>
          <a:p>
            <a:pPr indent="0" lvl="0" marL="0" rtl="0" algn="l">
              <a:spcBef>
                <a:spcPts val="200"/>
              </a:spcBef>
              <a:spcAft>
                <a:spcPts val="0"/>
              </a:spcAft>
              <a:buClr>
                <a:schemeClr val="lt1"/>
              </a:buClr>
              <a:buSzPts val="1000"/>
              <a:buNone/>
            </a:pPr>
            <a:r>
              <a:rPr lang="en-US" sz="1000"/>
              <a:t>Most common prenatal test.</a:t>
            </a:r>
            <a:endParaRPr/>
          </a:p>
          <a:p>
            <a:pPr indent="0" lvl="0" marL="0" rtl="0" algn="l">
              <a:spcBef>
                <a:spcPts val="200"/>
              </a:spcBef>
              <a:spcAft>
                <a:spcPts val="0"/>
              </a:spcAft>
              <a:buClr>
                <a:schemeClr val="lt1"/>
              </a:buClr>
              <a:buSzPts val="1000"/>
              <a:buNone/>
            </a:pPr>
            <a:r>
              <a:rPr lang="en-US" sz="1000"/>
              <a:t>Done in doctor’s office.</a:t>
            </a:r>
            <a:endParaRPr/>
          </a:p>
          <a:p>
            <a:pPr indent="0" lvl="0" marL="0" rtl="0" algn="l">
              <a:spcBef>
                <a:spcPts val="200"/>
              </a:spcBef>
              <a:spcAft>
                <a:spcPts val="0"/>
              </a:spcAft>
              <a:buClr>
                <a:schemeClr val="lt1"/>
              </a:buClr>
              <a:buSzPts val="1000"/>
              <a:buNone/>
            </a:pPr>
            <a:r>
              <a:rPr lang="en-US" sz="1000"/>
              <a:t>Can be done anytime during the pregnancy.</a:t>
            </a:r>
            <a:endParaRPr/>
          </a:p>
          <a:p>
            <a:pPr indent="0" lvl="0" marL="0" rtl="0" algn="l">
              <a:spcBef>
                <a:spcPts val="200"/>
              </a:spcBef>
              <a:spcAft>
                <a:spcPts val="0"/>
              </a:spcAft>
              <a:buClr>
                <a:schemeClr val="lt1"/>
              </a:buClr>
              <a:buSzPts val="1000"/>
              <a:buNone/>
            </a:pPr>
            <a:r>
              <a:rPr lang="en-US" sz="1000"/>
              <a:t>Considered safe.</a:t>
            </a:r>
            <a:endParaRPr/>
          </a:p>
          <a:p>
            <a:pPr indent="0" lvl="0" marL="0" rtl="0" algn="l">
              <a:spcBef>
                <a:spcPts val="200"/>
              </a:spcBef>
              <a:spcAft>
                <a:spcPts val="0"/>
              </a:spcAft>
              <a:buClr>
                <a:schemeClr val="lt1"/>
              </a:buClr>
              <a:buSzPts val="1000"/>
              <a:buNone/>
            </a:pPr>
            <a:r>
              <a:rPr lang="en-US" sz="1000"/>
              <a:t>Receive a two-dimensional picture of the fetus.</a:t>
            </a:r>
            <a:endParaRPr/>
          </a:p>
          <a:p>
            <a:pPr indent="0" lvl="0" marL="0" rtl="0" algn="l">
              <a:spcBef>
                <a:spcPts val="200"/>
              </a:spcBef>
              <a:spcAft>
                <a:spcPts val="0"/>
              </a:spcAft>
              <a:buClr>
                <a:schemeClr val="lt1"/>
              </a:buClr>
              <a:buSzPts val="1000"/>
              <a:buNone/>
            </a:pPr>
            <a:r>
              <a:rPr lang="en-US" sz="1000"/>
              <a:t>Can possibly determine:</a:t>
            </a:r>
            <a:endParaRPr/>
          </a:p>
          <a:p>
            <a:pPr indent="-342900" lvl="0" marL="342900" rtl="0" algn="l">
              <a:spcBef>
                <a:spcPts val="200"/>
              </a:spcBef>
              <a:spcAft>
                <a:spcPts val="0"/>
              </a:spcAft>
              <a:buClr>
                <a:schemeClr val="lt1"/>
              </a:buClr>
              <a:buSzPts val="1000"/>
              <a:buChar char="•"/>
            </a:pPr>
            <a:r>
              <a:rPr lang="en-US" sz="1000"/>
              <a:t>1. Defects in the fetal organs</a:t>
            </a:r>
            <a:endParaRPr/>
          </a:p>
          <a:p>
            <a:pPr indent="-342900" lvl="0" marL="342900" rtl="0" algn="l">
              <a:spcBef>
                <a:spcPts val="200"/>
              </a:spcBef>
              <a:spcAft>
                <a:spcPts val="0"/>
              </a:spcAft>
              <a:buClr>
                <a:schemeClr val="lt1"/>
              </a:buClr>
              <a:buSzPts val="1000"/>
              <a:buChar char="•"/>
            </a:pPr>
            <a:r>
              <a:rPr lang="en-US" sz="1000"/>
              <a:t>2. Size of the fetus</a:t>
            </a:r>
            <a:endParaRPr/>
          </a:p>
          <a:p>
            <a:pPr indent="-342900" lvl="0" marL="342900" rtl="0" algn="l">
              <a:spcBef>
                <a:spcPts val="200"/>
              </a:spcBef>
              <a:spcAft>
                <a:spcPts val="0"/>
              </a:spcAft>
              <a:buClr>
                <a:schemeClr val="lt1"/>
              </a:buClr>
              <a:buSzPts val="1000"/>
              <a:buChar char="•"/>
            </a:pPr>
            <a:r>
              <a:rPr lang="en-US" sz="1000"/>
              <a:t>3. Position before delivery</a:t>
            </a:r>
            <a:endParaRPr/>
          </a:p>
          <a:p>
            <a:pPr indent="-342900" lvl="0" marL="342900" rtl="0" algn="l">
              <a:spcBef>
                <a:spcPts val="200"/>
              </a:spcBef>
              <a:spcAft>
                <a:spcPts val="0"/>
              </a:spcAft>
              <a:buClr>
                <a:schemeClr val="lt1"/>
              </a:buClr>
              <a:buSzPts val="1000"/>
              <a:buChar char="•"/>
            </a:pPr>
            <a:r>
              <a:rPr lang="en-US" sz="1000"/>
              <a:t>4. Gender</a:t>
            </a:r>
            <a:endParaRPr/>
          </a:p>
          <a:p>
            <a:pPr indent="-342900" lvl="0" marL="342900" rtl="0" algn="l">
              <a:spcBef>
                <a:spcPts val="200"/>
              </a:spcBef>
              <a:spcAft>
                <a:spcPts val="0"/>
              </a:spcAft>
              <a:buClr>
                <a:schemeClr val="lt1"/>
              </a:buClr>
              <a:buSzPts val="1000"/>
              <a:buChar char="•"/>
            </a:pPr>
            <a:r>
              <a:rPr lang="en-US" sz="1000"/>
              <a:t>5. Due date</a:t>
            </a:r>
            <a:endParaRPr/>
          </a:p>
          <a:p>
            <a:pPr indent="0" lvl="0" marL="0" rtl="0" algn="l">
              <a:spcBef>
                <a:spcPts val="200"/>
              </a:spcBef>
              <a:spcAft>
                <a:spcPts val="0"/>
              </a:spcAft>
              <a:buClr>
                <a:schemeClr val="lt1"/>
              </a:buClr>
              <a:buSzPts val="1000"/>
              <a:buNone/>
            </a:pPr>
            <a:r>
              <a:rPr lang="en-US" sz="1000"/>
              <a:t>Not 100 percent accurate!</a:t>
            </a:r>
            <a:endParaRPr/>
          </a:p>
          <a:p>
            <a:pPr indent="0" lvl="0" marL="0" rtl="0" algn="l">
              <a:spcBef>
                <a:spcPts val="320"/>
              </a:spcBef>
              <a:spcAft>
                <a:spcPts val="0"/>
              </a:spcAft>
              <a:buClr>
                <a:schemeClr val="lt1"/>
              </a:buClr>
              <a:buSzPts val="1600"/>
              <a:buNone/>
            </a:pPr>
            <a:r>
              <a:rPr b="1" lang="en-US" sz="1600"/>
              <a:t>Amniocentesis</a:t>
            </a:r>
            <a:endParaRPr sz="1600"/>
          </a:p>
          <a:p>
            <a:pPr indent="0" lvl="0" marL="0" rtl="0" algn="l">
              <a:spcBef>
                <a:spcPts val="200"/>
              </a:spcBef>
              <a:spcAft>
                <a:spcPts val="0"/>
              </a:spcAft>
              <a:buClr>
                <a:schemeClr val="lt1"/>
              </a:buClr>
              <a:buSzPts val="1000"/>
              <a:buNone/>
            </a:pPr>
            <a:r>
              <a:rPr lang="en-US" sz="1000"/>
              <a:t>Drawing fluid from the amniotic sac by inserting a fine needle into the mother’s abdomen.</a:t>
            </a:r>
            <a:endParaRPr/>
          </a:p>
          <a:p>
            <a:pPr indent="0" lvl="0" marL="0" rtl="0" algn="l">
              <a:spcBef>
                <a:spcPts val="200"/>
              </a:spcBef>
              <a:spcAft>
                <a:spcPts val="0"/>
              </a:spcAft>
              <a:buClr>
                <a:schemeClr val="lt1"/>
              </a:buClr>
              <a:buSzPts val="1000"/>
              <a:buNone/>
            </a:pPr>
            <a:r>
              <a:rPr lang="en-US" sz="1000"/>
              <a:t>Done before the fifteenth and eighteenth week of pregnancy.</a:t>
            </a:r>
            <a:endParaRPr/>
          </a:p>
          <a:p>
            <a:pPr indent="0" lvl="0" marL="0" rtl="0" algn="l">
              <a:spcBef>
                <a:spcPts val="200"/>
              </a:spcBef>
              <a:spcAft>
                <a:spcPts val="0"/>
              </a:spcAft>
              <a:buClr>
                <a:schemeClr val="lt1"/>
              </a:buClr>
              <a:buSzPts val="1000"/>
              <a:buNone/>
            </a:pPr>
            <a:r>
              <a:rPr lang="en-US" sz="1000"/>
              <a:t>Tests for hundreds of genetic and chromosomal disorders.</a:t>
            </a:r>
            <a:endParaRPr/>
          </a:p>
          <a:p>
            <a:pPr indent="0" lvl="0" marL="0" rtl="0" algn="l">
              <a:spcBef>
                <a:spcPts val="200"/>
              </a:spcBef>
              <a:spcAft>
                <a:spcPts val="0"/>
              </a:spcAft>
              <a:buClr>
                <a:schemeClr val="lt1"/>
              </a:buClr>
              <a:buSzPts val="1000"/>
              <a:buNone/>
            </a:pPr>
            <a:r>
              <a:rPr lang="en-US" sz="1000"/>
              <a:t>Mothers over the age of thirty-five are most likely to be tested, because of higher risk of having babies born with Down syndrome.</a:t>
            </a:r>
            <a:endParaRPr/>
          </a:p>
          <a:p>
            <a:pPr indent="0" lvl="0" marL="0" rtl="0" algn="l">
              <a:spcBef>
                <a:spcPts val="200"/>
              </a:spcBef>
              <a:spcAft>
                <a:spcPts val="0"/>
              </a:spcAft>
              <a:buClr>
                <a:schemeClr val="lt1"/>
              </a:buClr>
              <a:buSzPts val="1000"/>
              <a:buNone/>
            </a:pPr>
            <a:r>
              <a:rPr lang="en-US" sz="1000"/>
              <a:t>Carries a very slight risk of infection that could lead to miscarriage.</a:t>
            </a:r>
            <a:endParaRPr/>
          </a:p>
          <a:p>
            <a:pPr indent="0" lvl="0" marL="0" rtl="0" algn="l">
              <a:spcBef>
                <a:spcPts val="200"/>
              </a:spcBef>
              <a:spcAft>
                <a:spcPts val="0"/>
              </a:spcAft>
              <a:buClr>
                <a:schemeClr val="lt1"/>
              </a:buClr>
              <a:buSzPts val="1000"/>
              <a:buNone/>
            </a:pPr>
            <a:r>
              <a:rPr lang="en-US" sz="1000"/>
              <a:t>Women with a family history of certain genetic diseases are often advised to consider this test. </a:t>
            </a:r>
            <a:endParaRPr/>
          </a:p>
          <a:p>
            <a:pPr indent="0" lvl="0" marL="0" rtl="0" algn="l">
              <a:spcBef>
                <a:spcPts val="200"/>
              </a:spcBef>
              <a:spcAft>
                <a:spcPts val="0"/>
              </a:spcAft>
              <a:buClr>
                <a:schemeClr val="lt1"/>
              </a:buClr>
              <a:buSzPts val="1000"/>
              <a:buNone/>
            </a:pPr>
            <a:br>
              <a:rPr lang="en-US" sz="1000"/>
            </a:br>
            <a:endParaRPr sz="1000"/>
          </a:p>
        </p:txBody>
      </p:sp>
      <p:sp>
        <p:nvSpPr>
          <p:cNvPr id="398" name="Google Shape;398;p48"/>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399" name="Google Shape;399;p48"/>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400" name="Google Shape;400;p48"/>
          <p:cNvPicPr preferRelativeResize="0"/>
          <p:nvPr/>
        </p:nvPicPr>
        <p:blipFill rotWithShape="1">
          <a:blip r:embed="rId3">
            <a:alphaModFix/>
          </a:blip>
          <a:srcRect b="0" l="0" r="0" t="0"/>
          <a:stretch/>
        </p:blipFill>
        <p:spPr>
          <a:xfrm rot="930894">
            <a:off x="5408918" y="2575737"/>
            <a:ext cx="2443220" cy="2032476"/>
          </a:xfrm>
          <a:prstGeom prst="rect">
            <a:avLst/>
          </a:prstGeom>
          <a:noFill/>
          <a:ln>
            <a:noFill/>
          </a:ln>
        </p:spPr>
      </p:pic>
      <p:pic>
        <p:nvPicPr>
          <p:cNvPr id="401" name="Google Shape;401;p48"/>
          <p:cNvPicPr preferRelativeResize="0"/>
          <p:nvPr/>
        </p:nvPicPr>
        <p:blipFill rotWithShape="1">
          <a:blip r:embed="rId4">
            <a:alphaModFix/>
          </a:blip>
          <a:srcRect b="0" l="0" r="0" t="0"/>
          <a:stretch/>
        </p:blipFill>
        <p:spPr>
          <a:xfrm rot="-554407">
            <a:off x="3310547" y="2291041"/>
            <a:ext cx="2136707" cy="217441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49"/>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Sample Ultrasound Photo</a:t>
            </a:r>
            <a:endParaRPr/>
          </a:p>
        </p:txBody>
      </p:sp>
      <p:pic>
        <p:nvPicPr>
          <p:cNvPr id="407" name="Google Shape;407;p49"/>
          <p:cNvPicPr preferRelativeResize="0"/>
          <p:nvPr>
            <p:ph idx="1" type="body"/>
          </p:nvPr>
        </p:nvPicPr>
        <p:blipFill rotWithShape="1">
          <a:blip r:embed="rId3">
            <a:alphaModFix/>
          </a:blip>
          <a:srcRect b="0" l="0" r="0" t="0"/>
          <a:stretch/>
        </p:blipFill>
        <p:spPr>
          <a:xfrm>
            <a:off x="152400" y="1600200"/>
            <a:ext cx="4121062" cy="2843455"/>
          </a:xfrm>
          <a:prstGeom prst="rect">
            <a:avLst/>
          </a:prstGeom>
          <a:noFill/>
          <a:ln>
            <a:noFill/>
          </a:ln>
        </p:spPr>
      </p:pic>
      <p:sp>
        <p:nvSpPr>
          <p:cNvPr id="408" name="Google Shape;408;p49"/>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09" name="Google Shape;409;p49"/>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410" name="Google Shape;410;p49"/>
          <p:cNvPicPr preferRelativeResize="0"/>
          <p:nvPr/>
        </p:nvPicPr>
        <p:blipFill rotWithShape="1">
          <a:blip r:embed="rId4">
            <a:alphaModFix/>
          </a:blip>
          <a:srcRect b="0" l="0" r="0" t="0"/>
          <a:stretch/>
        </p:blipFill>
        <p:spPr>
          <a:xfrm>
            <a:off x="3535151" y="1956991"/>
            <a:ext cx="3932449" cy="301691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0"/>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3959"/>
              <a:buFont typeface="Arial"/>
              <a:buNone/>
            </a:pPr>
            <a:r>
              <a:rPr lang="en-US" sz="3959"/>
              <a:t>Complications During Pregnancy</a:t>
            </a:r>
            <a:endParaRPr/>
          </a:p>
        </p:txBody>
      </p:sp>
      <p:sp>
        <p:nvSpPr>
          <p:cNvPr id="416" name="Google Shape;416;p50"/>
          <p:cNvSpPr txBox="1"/>
          <p:nvPr>
            <p:ph idx="1" type="body"/>
          </p:nvPr>
        </p:nvSpPr>
        <p:spPr>
          <a:xfrm>
            <a:off x="457200" y="1752600"/>
            <a:ext cx="4038600" cy="42672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lt1"/>
              </a:buClr>
              <a:buSzPts val="2000"/>
              <a:buNone/>
            </a:pPr>
            <a:r>
              <a:rPr b="1" lang="en-US" sz="2000"/>
              <a:t>Preeclampsia</a:t>
            </a:r>
            <a:endParaRPr/>
          </a:p>
          <a:p>
            <a:pPr indent="0" lvl="0" marL="0" rtl="0" algn="l">
              <a:lnSpc>
                <a:spcPct val="80000"/>
              </a:lnSpc>
              <a:spcBef>
                <a:spcPts val="300"/>
              </a:spcBef>
              <a:spcAft>
                <a:spcPts val="0"/>
              </a:spcAft>
              <a:buClr>
                <a:schemeClr val="lt1"/>
              </a:buClr>
              <a:buSzPts val="1500"/>
              <a:buNone/>
            </a:pPr>
            <a:r>
              <a:t/>
            </a:r>
            <a:endParaRPr b="1" sz="1500"/>
          </a:p>
          <a:p>
            <a:pPr indent="-342900" lvl="0" marL="342900" rtl="0" algn="l">
              <a:lnSpc>
                <a:spcPct val="80000"/>
              </a:lnSpc>
              <a:spcBef>
                <a:spcPts val="240"/>
              </a:spcBef>
              <a:spcAft>
                <a:spcPts val="0"/>
              </a:spcAft>
              <a:buClr>
                <a:schemeClr val="lt1"/>
              </a:buClr>
              <a:buSzPts val="1200"/>
              <a:buChar char="•"/>
            </a:pPr>
            <a:r>
              <a:rPr lang="en-US" sz="1200"/>
              <a:t>A type of high blood pressure.</a:t>
            </a:r>
            <a:endParaRPr/>
          </a:p>
          <a:p>
            <a:pPr indent="-342900" lvl="0" marL="342900" rtl="0" algn="l">
              <a:lnSpc>
                <a:spcPct val="80000"/>
              </a:lnSpc>
              <a:spcBef>
                <a:spcPts val="240"/>
              </a:spcBef>
              <a:spcAft>
                <a:spcPts val="0"/>
              </a:spcAft>
              <a:buClr>
                <a:schemeClr val="lt1"/>
              </a:buClr>
              <a:buSzPts val="1200"/>
              <a:buChar char="•"/>
            </a:pPr>
            <a:r>
              <a:rPr lang="en-US" sz="1200"/>
              <a:t>Also called “toxemia” or pregnancy-induced hypertension.</a:t>
            </a:r>
            <a:endParaRPr/>
          </a:p>
          <a:p>
            <a:pPr indent="-342900" lvl="0" marL="342900" rtl="0" algn="l">
              <a:lnSpc>
                <a:spcPct val="80000"/>
              </a:lnSpc>
              <a:spcBef>
                <a:spcPts val="240"/>
              </a:spcBef>
              <a:spcAft>
                <a:spcPts val="0"/>
              </a:spcAft>
              <a:buClr>
                <a:schemeClr val="lt1"/>
              </a:buClr>
              <a:buSzPts val="1200"/>
              <a:buChar char="•"/>
            </a:pPr>
            <a:r>
              <a:rPr lang="en-US" sz="1200"/>
              <a:t>Checked for during every visit.</a:t>
            </a:r>
            <a:endParaRPr/>
          </a:p>
          <a:p>
            <a:pPr indent="-342900" lvl="0" marL="342900" rtl="0" algn="l">
              <a:lnSpc>
                <a:spcPct val="80000"/>
              </a:lnSpc>
              <a:spcBef>
                <a:spcPts val="240"/>
              </a:spcBef>
              <a:spcAft>
                <a:spcPts val="0"/>
              </a:spcAft>
              <a:buClr>
                <a:schemeClr val="lt1"/>
              </a:buClr>
              <a:buSzPts val="1200"/>
              <a:buChar char="•"/>
            </a:pPr>
            <a:r>
              <a:rPr lang="en-US" sz="1200"/>
              <a:t>Pregnant women must immediately report:</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Sudden weight gain</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Puffiness in hands and face</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Blurred vision</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Severe headache</a:t>
            </a:r>
            <a:endParaRPr/>
          </a:p>
          <a:p>
            <a:pPr indent="-342900" lvl="0" marL="342900" rtl="0" algn="l">
              <a:lnSpc>
                <a:spcPct val="80000"/>
              </a:lnSpc>
              <a:spcBef>
                <a:spcPts val="240"/>
              </a:spcBef>
              <a:spcAft>
                <a:spcPts val="0"/>
              </a:spcAft>
              <a:buClr>
                <a:schemeClr val="lt1"/>
              </a:buClr>
              <a:buSzPts val="1200"/>
              <a:buChar char="•"/>
            </a:pPr>
            <a:r>
              <a:rPr lang="en-US" sz="1200"/>
              <a:t>Left untreated can result in:</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Eclampsia (a toxic condition in late pregnancy that is characterized by a sudden rise in blood pressure, excessive     weight gain, swelling of legs, feet, hands, and face, severe headache, and problems with vision)</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Convulsions</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Coma</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Permanent damage to the mother</a:t>
            </a:r>
            <a:endParaRPr/>
          </a:p>
          <a:p>
            <a:pPr indent="-347663" lvl="0" marL="687388" rtl="0" algn="l">
              <a:lnSpc>
                <a:spcPct val="80000"/>
              </a:lnSpc>
              <a:spcBef>
                <a:spcPts val="240"/>
              </a:spcBef>
              <a:spcAft>
                <a:spcPts val="0"/>
              </a:spcAft>
              <a:buClr>
                <a:schemeClr val="lt1"/>
              </a:buClr>
              <a:buSzPts val="1200"/>
              <a:buFont typeface="Calibri"/>
              <a:buAutoNum type="arabicPeriod"/>
            </a:pPr>
            <a:r>
              <a:rPr lang="en-US" sz="1200"/>
              <a:t>Oxygen deprivation to fetus</a:t>
            </a:r>
            <a:endParaRPr sz="1200"/>
          </a:p>
        </p:txBody>
      </p:sp>
      <p:sp>
        <p:nvSpPr>
          <p:cNvPr id="417" name="Google Shape;417;p50"/>
          <p:cNvSpPr txBox="1"/>
          <p:nvPr>
            <p:ph idx="2" type="body"/>
          </p:nvPr>
        </p:nvSpPr>
        <p:spPr>
          <a:xfrm>
            <a:off x="4648200" y="1752600"/>
            <a:ext cx="4038600" cy="40386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lt1"/>
              </a:buClr>
              <a:buSzPts val="2000"/>
              <a:buNone/>
            </a:pPr>
            <a:r>
              <a:rPr b="1" lang="en-US" sz="2000"/>
              <a:t>Gestational Diabetes</a:t>
            </a:r>
            <a:endParaRPr/>
          </a:p>
          <a:p>
            <a:pPr indent="-298450" lvl="0" marL="342900" rtl="0" algn="l">
              <a:lnSpc>
                <a:spcPct val="80000"/>
              </a:lnSpc>
              <a:spcBef>
                <a:spcPts val="140"/>
              </a:spcBef>
              <a:spcAft>
                <a:spcPts val="0"/>
              </a:spcAft>
              <a:buClr>
                <a:schemeClr val="lt1"/>
              </a:buClr>
              <a:buSzPts val="700"/>
              <a:buNone/>
            </a:pPr>
            <a:r>
              <a:t/>
            </a:r>
            <a:endParaRPr sz="700"/>
          </a:p>
          <a:p>
            <a:pPr indent="-342900" lvl="0" marL="342900" rtl="0" algn="l">
              <a:lnSpc>
                <a:spcPct val="80000"/>
              </a:lnSpc>
              <a:spcBef>
                <a:spcPts val="240"/>
              </a:spcBef>
              <a:spcAft>
                <a:spcPts val="0"/>
              </a:spcAft>
              <a:buClr>
                <a:schemeClr val="lt1"/>
              </a:buClr>
              <a:buSzPts val="1200"/>
              <a:buChar char="•"/>
            </a:pPr>
            <a:r>
              <a:rPr lang="en-US" sz="1200"/>
              <a:t>Type of diabetes that almost always disappears  after delivery.</a:t>
            </a:r>
            <a:endParaRPr/>
          </a:p>
          <a:p>
            <a:pPr indent="-342900" lvl="0" marL="342900" rtl="0" algn="l">
              <a:lnSpc>
                <a:spcPct val="80000"/>
              </a:lnSpc>
              <a:spcBef>
                <a:spcPts val="240"/>
              </a:spcBef>
              <a:spcAft>
                <a:spcPts val="0"/>
              </a:spcAft>
              <a:buClr>
                <a:schemeClr val="lt1"/>
              </a:buClr>
              <a:buSzPts val="1200"/>
              <a:buChar char="•"/>
            </a:pPr>
            <a:r>
              <a:rPr lang="en-US" sz="1200"/>
              <a:t>Diagnosed by a routine glucose-screening test during the sixth or seventh month of pregnancy.</a:t>
            </a:r>
            <a:endParaRPr/>
          </a:p>
          <a:p>
            <a:pPr indent="-298450" lvl="0" marL="342900" rtl="0" algn="l">
              <a:lnSpc>
                <a:spcPct val="80000"/>
              </a:lnSpc>
              <a:spcBef>
                <a:spcPts val="140"/>
              </a:spcBef>
              <a:spcAft>
                <a:spcPts val="0"/>
              </a:spcAft>
              <a:buClr>
                <a:schemeClr val="lt1"/>
              </a:buClr>
              <a:buSzPts val="700"/>
              <a:buNone/>
            </a:pPr>
            <a:r>
              <a:t/>
            </a:r>
            <a:endParaRPr sz="700"/>
          </a:p>
        </p:txBody>
      </p:sp>
      <p:sp>
        <p:nvSpPr>
          <p:cNvPr id="418" name="Google Shape;418;p50"/>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19" name="Google Shape;419;p50"/>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420" name="Google Shape;420;p50"/>
          <p:cNvPicPr preferRelativeResize="0"/>
          <p:nvPr/>
        </p:nvPicPr>
        <p:blipFill rotWithShape="1">
          <a:blip r:embed="rId3">
            <a:alphaModFix/>
          </a:blip>
          <a:srcRect b="0" l="0" r="0" t="0"/>
          <a:stretch/>
        </p:blipFill>
        <p:spPr>
          <a:xfrm>
            <a:off x="4700435" y="3157610"/>
            <a:ext cx="2181530" cy="1667108"/>
          </a:xfrm>
          <a:prstGeom prst="rect">
            <a:avLst/>
          </a:prstGeom>
          <a:noFill/>
          <a:ln>
            <a:noFill/>
          </a:ln>
          <a:effectLst>
            <a:reflection blurRad="0" dir="5400000" dist="50800" endA="0" endPos="65000" fadeDir="5400000" kx="0" rotWithShape="0" algn="bl" stA="0" stPos="0" sy="-100000" ky="0"/>
          </a:effectLst>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1"/>
          <p:cNvSpPr txBox="1"/>
          <p:nvPr>
            <p:ph type="title"/>
          </p:nvPr>
        </p:nvSpPr>
        <p:spPr>
          <a:xfrm>
            <a:off x="457200" y="579436"/>
            <a:ext cx="8229600" cy="5211763"/>
          </a:xfrm>
          <a:prstGeom prst="rect">
            <a:avLst/>
          </a:prstGeom>
          <a:noFill/>
          <a:ln>
            <a:noFill/>
          </a:ln>
        </p:spPr>
        <p:txBody>
          <a:bodyPr anchorCtr="0" anchor="ctr" bIns="45700" lIns="91425" spcFirstLastPara="1" rIns="91425" wrap="square" tIns="45700">
            <a:noAutofit/>
          </a:bodyPr>
          <a:lstStyle/>
          <a:p>
            <a:pPr indent="0" lvl="0" marL="0" rtl="0" algn="l">
              <a:lnSpc>
                <a:spcPct val="150000"/>
              </a:lnSpc>
              <a:spcBef>
                <a:spcPts val="0"/>
              </a:spcBef>
              <a:spcAft>
                <a:spcPts val="0"/>
              </a:spcAft>
              <a:buClr>
                <a:schemeClr val="lt1"/>
              </a:buClr>
              <a:buSzPts val="4400"/>
              <a:buFont typeface="Arial"/>
              <a:buNone/>
            </a:pPr>
            <a:r>
              <a:rPr lang="en-US"/>
              <a:t>	Labor and Delivery</a:t>
            </a:r>
            <a:br>
              <a:rPr lang="en-US" sz="2000"/>
            </a:br>
            <a:r>
              <a:rPr lang="en-US" sz="2000"/>
              <a:t>	</a:t>
            </a:r>
            <a:r>
              <a:rPr b="0" lang="en-US" sz="2700"/>
              <a:t>And pregnancy complications</a:t>
            </a:r>
            <a:endParaRPr sz="2700"/>
          </a:p>
        </p:txBody>
      </p:sp>
      <p:sp>
        <p:nvSpPr>
          <p:cNvPr id="426" name="Google Shape;426;p5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27" name="Google Shape;427;p51"/>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52"/>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1"/>
              </a:buClr>
              <a:buSzPts val="3959"/>
              <a:buFont typeface="Arial"/>
              <a:buNone/>
            </a:pPr>
            <a:br>
              <a:rPr lang="en-US" sz="3959"/>
            </a:br>
            <a:r>
              <a:rPr lang="en-US" sz="3959"/>
              <a:t>Labor Initiation</a:t>
            </a:r>
            <a:br>
              <a:rPr lang="en-US" sz="3959"/>
            </a:br>
            <a:br>
              <a:rPr lang="en-US" sz="1800"/>
            </a:br>
            <a:r>
              <a:rPr lang="en-US" sz="1800"/>
              <a:t>	</a:t>
            </a:r>
            <a:r>
              <a:rPr b="0" lang="en-US" sz="2430"/>
              <a:t> </a:t>
            </a:r>
            <a:endParaRPr sz="2430"/>
          </a:p>
        </p:txBody>
      </p:sp>
      <p:sp>
        <p:nvSpPr>
          <p:cNvPr id="433" name="Google Shape;433;p52"/>
          <p:cNvSpPr txBox="1"/>
          <p:nvPr>
            <p:ph idx="1" type="body"/>
          </p:nvPr>
        </p:nvSpPr>
        <p:spPr>
          <a:xfrm>
            <a:off x="457200" y="1828800"/>
            <a:ext cx="8229600" cy="4038600"/>
          </a:xfrm>
          <a:prstGeom prst="rect">
            <a:avLst/>
          </a:prstGeom>
          <a:noFill/>
          <a:ln>
            <a:noFill/>
          </a:ln>
        </p:spPr>
        <p:txBody>
          <a:bodyPr anchorCtr="0" anchor="t" bIns="45700" lIns="91425" spcFirstLastPara="1" rIns="91425" wrap="square" tIns="45700">
            <a:noAutofit/>
          </a:bodyPr>
          <a:lstStyle/>
          <a:p>
            <a:pPr indent="-165100" lvl="0" marL="342900" rtl="0" algn="l">
              <a:spcBef>
                <a:spcPts val="0"/>
              </a:spcBef>
              <a:spcAft>
                <a:spcPts val="0"/>
              </a:spcAft>
              <a:buClr>
                <a:schemeClr val="lt1"/>
              </a:buClr>
              <a:buSzPts val="2800"/>
              <a:buNone/>
            </a:pPr>
            <a:r>
              <a:t/>
            </a:r>
            <a:endParaRPr sz="2800"/>
          </a:p>
          <a:p>
            <a:pPr indent="-342900" lvl="0" marL="342900" rtl="0" algn="l">
              <a:spcBef>
                <a:spcPts val="560"/>
              </a:spcBef>
              <a:spcAft>
                <a:spcPts val="0"/>
              </a:spcAft>
              <a:buClr>
                <a:schemeClr val="lt1"/>
              </a:buClr>
              <a:buSzPts val="2800"/>
              <a:buChar char="•"/>
            </a:pPr>
            <a:r>
              <a:rPr lang="en-US" sz="2800"/>
              <a:t>Contractions</a:t>
            </a:r>
            <a:endParaRPr/>
          </a:p>
          <a:p>
            <a:pPr indent="-342900" lvl="0" marL="342900" rtl="0" algn="l">
              <a:spcBef>
                <a:spcPts val="560"/>
              </a:spcBef>
              <a:spcAft>
                <a:spcPts val="0"/>
              </a:spcAft>
              <a:buClr>
                <a:schemeClr val="lt1"/>
              </a:buClr>
              <a:buSzPts val="2800"/>
              <a:buChar char="•"/>
            </a:pPr>
            <a:r>
              <a:rPr lang="en-US" sz="2800"/>
              <a:t>Ruptured amniotic sac (“water breaks”)</a:t>
            </a:r>
            <a:endParaRPr/>
          </a:p>
        </p:txBody>
      </p:sp>
      <p:sp>
        <p:nvSpPr>
          <p:cNvPr id="434" name="Google Shape;434;p52"/>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35" name="Google Shape;435;p52"/>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3"/>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3959"/>
              <a:buFont typeface="Arial"/>
              <a:buNone/>
            </a:pPr>
            <a:r>
              <a:rPr lang="en-US" sz="3959"/>
              <a:t>Stages of Labor – Stage 1</a:t>
            </a:r>
            <a:br>
              <a:rPr lang="en-US" sz="1800"/>
            </a:br>
            <a:r>
              <a:rPr lang="en-US" sz="1800"/>
              <a:t>	</a:t>
            </a:r>
            <a:r>
              <a:rPr b="0" lang="en-US" sz="2430"/>
              <a:t> </a:t>
            </a:r>
            <a:endParaRPr sz="2430"/>
          </a:p>
        </p:txBody>
      </p:sp>
      <p:graphicFrame>
        <p:nvGraphicFramePr>
          <p:cNvPr id="441" name="Google Shape;441;p53"/>
          <p:cNvGraphicFramePr/>
          <p:nvPr/>
        </p:nvGraphicFramePr>
        <p:xfrm>
          <a:off x="152400" y="1524000"/>
          <a:ext cx="3000000" cy="3000000"/>
        </p:xfrm>
        <a:graphic>
          <a:graphicData uri="http://schemas.openxmlformats.org/drawingml/2006/table">
            <a:tbl>
              <a:tblPr bandRow="1" firstRow="1">
                <a:noFill/>
                <a:tableStyleId>{493A3F7F-B6D8-4237-8CD7-C865412D24C4}</a:tableStyleId>
              </a:tblPr>
              <a:tblGrid>
                <a:gridCol w="2209800"/>
                <a:gridCol w="2209800"/>
                <a:gridCol w="2209800"/>
                <a:gridCol w="2209800"/>
              </a:tblGrid>
              <a:tr h="69465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Early Labor</a:t>
                      </a:r>
                      <a:endParaRPr/>
                    </a:p>
                    <a:p>
                      <a:pPr indent="0" lvl="0" marL="0" marR="0" rtl="0" algn="l">
                        <a:spcBef>
                          <a:spcPts val="0"/>
                        </a:spcBef>
                        <a:spcAft>
                          <a:spcPts val="0"/>
                        </a:spcAft>
                        <a:buNone/>
                      </a:pPr>
                      <a:r>
                        <a:rPr lang="en-US" sz="1800"/>
                        <a:t>~</a:t>
                      </a:r>
                      <a:r>
                        <a:rPr lang="en-US" sz="1800"/>
                        <a:t> 8 hours</a:t>
                      </a:r>
                      <a:endParaRPr sz="1800"/>
                    </a:p>
                  </a:txBody>
                  <a:tcPr marT="45725" marB="45725" marR="91450" marL="91450"/>
                </a:tc>
                <a:tc>
                  <a:txBody>
                    <a:bodyPr/>
                    <a:lstStyle/>
                    <a:p>
                      <a:pPr indent="0" lvl="0" marL="0" marR="0" rtl="0" algn="l">
                        <a:spcBef>
                          <a:spcPts val="0"/>
                        </a:spcBef>
                        <a:spcAft>
                          <a:spcPts val="0"/>
                        </a:spcAft>
                        <a:buNone/>
                      </a:pPr>
                      <a:r>
                        <a:rPr lang="en-US" sz="1800"/>
                        <a:t>Active Labor</a:t>
                      </a:r>
                      <a:endParaRPr/>
                    </a:p>
                    <a:p>
                      <a:pPr indent="0" lvl="0" marL="0" marR="0" rtl="0" algn="l">
                        <a:spcBef>
                          <a:spcPts val="0"/>
                        </a:spcBef>
                        <a:spcAft>
                          <a:spcPts val="0"/>
                        </a:spcAft>
                        <a:buNone/>
                      </a:pPr>
                      <a:r>
                        <a:rPr lang="en-US" sz="1800"/>
                        <a:t>~</a:t>
                      </a:r>
                      <a:r>
                        <a:rPr lang="en-US" sz="1800"/>
                        <a:t> 4-8 hours</a:t>
                      </a:r>
                      <a:endParaRPr sz="1800"/>
                    </a:p>
                  </a:txBody>
                  <a:tcPr marT="45725" marB="45725" marR="91450" marL="91450"/>
                </a:tc>
                <a:tc>
                  <a:txBody>
                    <a:bodyPr/>
                    <a:lstStyle/>
                    <a:p>
                      <a:pPr indent="0" lvl="0" marL="0" marR="0" rtl="0" algn="l">
                        <a:spcBef>
                          <a:spcPts val="0"/>
                        </a:spcBef>
                        <a:spcAft>
                          <a:spcPts val="0"/>
                        </a:spcAft>
                        <a:buNone/>
                      </a:pPr>
                      <a:r>
                        <a:rPr lang="en-US" sz="1800"/>
                        <a:t>Transition Labor</a:t>
                      </a:r>
                      <a:endParaRPr/>
                    </a:p>
                    <a:p>
                      <a:pPr indent="0" lvl="0" marL="0" marR="0" rtl="0" algn="l">
                        <a:spcBef>
                          <a:spcPts val="0"/>
                        </a:spcBef>
                        <a:spcAft>
                          <a:spcPts val="0"/>
                        </a:spcAft>
                        <a:buNone/>
                      </a:pPr>
                      <a:r>
                        <a:rPr lang="en-US" sz="1800"/>
                        <a:t>~</a:t>
                      </a:r>
                      <a:r>
                        <a:rPr lang="en-US" sz="1800"/>
                        <a:t> ½ hour – 2 hours</a:t>
                      </a:r>
                      <a:endParaRPr sz="1800"/>
                    </a:p>
                  </a:txBody>
                  <a:tcPr marT="45725" marB="45725" marR="91450" marL="91450"/>
                </a:tc>
              </a:tr>
              <a:tr h="992375">
                <a:tc>
                  <a:txBody>
                    <a:bodyPr/>
                    <a:lstStyle/>
                    <a:p>
                      <a:pPr indent="0" lvl="0" marL="0" marR="0" rtl="0" algn="l">
                        <a:spcBef>
                          <a:spcPts val="0"/>
                        </a:spcBef>
                        <a:spcAft>
                          <a:spcPts val="0"/>
                        </a:spcAft>
                        <a:buNone/>
                      </a:pPr>
                      <a:r>
                        <a:t/>
                      </a:r>
                      <a:endParaRPr sz="1800"/>
                    </a:p>
                    <a:p>
                      <a:pPr indent="0" lvl="0" marL="0" marR="0" rtl="0" algn="l">
                        <a:spcBef>
                          <a:spcPts val="0"/>
                        </a:spcBef>
                        <a:spcAft>
                          <a:spcPts val="0"/>
                        </a:spcAft>
                        <a:buNone/>
                      </a:pPr>
                      <a:r>
                        <a:rPr lang="en-US" sz="1800"/>
                        <a:t>Cervix Dilation</a:t>
                      </a:r>
                      <a:endParaRPr/>
                    </a:p>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0-3</a:t>
                      </a:r>
                      <a:r>
                        <a:rPr lang="en-US" sz="1800"/>
                        <a:t> centimeters</a:t>
                      </a:r>
                      <a:endParaRPr sz="1800"/>
                    </a:p>
                  </a:txBody>
                  <a:tcPr marT="45725" marB="45725" marR="91450" marL="91450"/>
                </a:tc>
                <a:tc>
                  <a:txBody>
                    <a:bodyPr/>
                    <a:lstStyle/>
                    <a:p>
                      <a:pPr indent="0" lvl="0" marL="0" marR="0" rtl="0" algn="l">
                        <a:spcBef>
                          <a:spcPts val="0"/>
                        </a:spcBef>
                        <a:spcAft>
                          <a:spcPts val="0"/>
                        </a:spcAft>
                        <a:buNone/>
                      </a:pPr>
                      <a:r>
                        <a:rPr lang="en-US" sz="1800"/>
                        <a:t>4-8 centimeters</a:t>
                      </a:r>
                      <a:endParaRPr/>
                    </a:p>
                  </a:txBody>
                  <a:tcPr marT="45725" marB="45725" marR="91450" marL="91450"/>
                </a:tc>
                <a:tc>
                  <a:txBody>
                    <a:bodyPr/>
                    <a:lstStyle/>
                    <a:p>
                      <a:pPr indent="0" lvl="0" marL="0" marR="0" rtl="0" algn="l">
                        <a:spcBef>
                          <a:spcPts val="0"/>
                        </a:spcBef>
                        <a:spcAft>
                          <a:spcPts val="0"/>
                        </a:spcAft>
                        <a:buNone/>
                      </a:pPr>
                      <a:r>
                        <a:rPr lang="en-US" sz="1800"/>
                        <a:t>8-10 centimeters</a:t>
                      </a:r>
                      <a:endParaRPr/>
                    </a:p>
                  </a:txBody>
                  <a:tcPr marT="45725" marB="45725" marR="91450" marL="91450"/>
                </a:tc>
              </a:tr>
              <a:tr h="1290075">
                <a:tc>
                  <a:txBody>
                    <a:bodyPr/>
                    <a:lstStyle/>
                    <a:p>
                      <a:pPr indent="0" lvl="0" marL="0" marR="0" rtl="0" algn="l">
                        <a:spcBef>
                          <a:spcPts val="0"/>
                        </a:spcBef>
                        <a:spcAft>
                          <a:spcPts val="0"/>
                        </a:spcAft>
                        <a:buNone/>
                      </a:pPr>
                      <a:r>
                        <a:t/>
                      </a:r>
                      <a:endParaRPr sz="1800"/>
                    </a:p>
                    <a:p>
                      <a:pPr indent="0" lvl="0" marL="0" marR="0" rtl="0" algn="l">
                        <a:spcBef>
                          <a:spcPts val="0"/>
                        </a:spcBef>
                        <a:spcAft>
                          <a:spcPts val="0"/>
                        </a:spcAft>
                        <a:buNone/>
                      </a:pPr>
                      <a:r>
                        <a:rPr lang="en-US" sz="1800"/>
                        <a:t>Contraction Frequency</a:t>
                      </a:r>
                      <a:endParaRPr/>
                    </a:p>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5-20 minutes apart</a:t>
                      </a:r>
                      <a:endParaRPr/>
                    </a:p>
                  </a:txBody>
                  <a:tcPr marT="45725" marB="45725" marR="91450" marL="91450"/>
                </a:tc>
                <a:tc>
                  <a:txBody>
                    <a:bodyPr/>
                    <a:lstStyle/>
                    <a:p>
                      <a:pPr indent="0" lvl="0" marL="0" marR="0" rtl="0" algn="l">
                        <a:spcBef>
                          <a:spcPts val="0"/>
                        </a:spcBef>
                        <a:spcAft>
                          <a:spcPts val="0"/>
                        </a:spcAft>
                        <a:buNone/>
                      </a:pPr>
                      <a:r>
                        <a:rPr lang="en-US" sz="1800"/>
                        <a:t>3-5</a:t>
                      </a:r>
                      <a:r>
                        <a:rPr lang="en-US" sz="1800"/>
                        <a:t> minutes apart</a:t>
                      </a:r>
                      <a:endParaRPr sz="1800"/>
                    </a:p>
                  </a:txBody>
                  <a:tcPr marT="45725" marB="45725" marR="91450" marL="91450"/>
                </a:tc>
                <a:tc>
                  <a:txBody>
                    <a:bodyPr/>
                    <a:lstStyle/>
                    <a:p>
                      <a:pPr indent="0" lvl="0" marL="0" marR="0" rtl="0" algn="l">
                        <a:spcBef>
                          <a:spcPts val="0"/>
                        </a:spcBef>
                        <a:spcAft>
                          <a:spcPts val="0"/>
                        </a:spcAft>
                        <a:buNone/>
                      </a:pPr>
                      <a:r>
                        <a:rPr lang="en-US" sz="1800"/>
                        <a:t>2-3 minutes</a:t>
                      </a:r>
                      <a:r>
                        <a:rPr lang="en-US" sz="1800"/>
                        <a:t> apart</a:t>
                      </a:r>
                      <a:endParaRPr sz="1800"/>
                    </a:p>
                  </a:txBody>
                  <a:tcPr marT="45725" marB="45725" marR="91450" marL="91450"/>
                </a:tc>
              </a:tr>
              <a:tr h="1290075">
                <a:tc>
                  <a:txBody>
                    <a:bodyPr/>
                    <a:lstStyle/>
                    <a:p>
                      <a:pPr indent="0" lvl="0" marL="0" marR="0" rtl="0" algn="l">
                        <a:spcBef>
                          <a:spcPts val="0"/>
                        </a:spcBef>
                        <a:spcAft>
                          <a:spcPts val="0"/>
                        </a:spcAft>
                        <a:buNone/>
                      </a:pPr>
                      <a:r>
                        <a:t/>
                      </a:r>
                      <a:endParaRPr sz="1800"/>
                    </a:p>
                    <a:p>
                      <a:pPr indent="0" lvl="0" marL="0" marR="0" rtl="0" algn="l">
                        <a:spcBef>
                          <a:spcPts val="0"/>
                        </a:spcBef>
                        <a:spcAft>
                          <a:spcPts val="0"/>
                        </a:spcAft>
                        <a:buNone/>
                      </a:pPr>
                      <a:r>
                        <a:rPr lang="en-US" sz="1800"/>
                        <a:t>Contraction Intensity &amp; Length</a:t>
                      </a:r>
                      <a:endParaRPr/>
                    </a:p>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 Mild/irregular</a:t>
                      </a:r>
                      <a:endParaRPr/>
                    </a:p>
                    <a:p>
                      <a:pPr indent="0" lvl="0" marL="0" marR="0" rtl="0" algn="l">
                        <a:spcBef>
                          <a:spcPts val="0"/>
                        </a:spcBef>
                        <a:spcAft>
                          <a:spcPts val="0"/>
                        </a:spcAft>
                        <a:buNone/>
                      </a:pPr>
                      <a:r>
                        <a:rPr lang="en-US" sz="1800"/>
                        <a:t>- Lasting about 30-45 seconds</a:t>
                      </a:r>
                      <a:endParaRPr/>
                    </a:p>
                  </a:txBody>
                  <a:tcPr marT="45725" marB="45725" marR="91450" marL="91450"/>
                </a:tc>
                <a:tc>
                  <a:txBody>
                    <a:bodyPr/>
                    <a:lstStyle/>
                    <a:p>
                      <a:pPr indent="0" lvl="0" marL="0" marR="0" rtl="0" algn="l">
                        <a:spcBef>
                          <a:spcPts val="0"/>
                        </a:spcBef>
                        <a:spcAft>
                          <a:spcPts val="0"/>
                        </a:spcAft>
                        <a:buNone/>
                      </a:pPr>
                      <a:r>
                        <a:rPr lang="en-US" sz="1800"/>
                        <a:t>- More pronounced</a:t>
                      </a:r>
                      <a:endParaRPr/>
                    </a:p>
                    <a:p>
                      <a:pPr indent="0" lvl="0" marL="0" marR="0" rtl="0" algn="l">
                        <a:spcBef>
                          <a:spcPts val="0"/>
                        </a:spcBef>
                        <a:spcAft>
                          <a:spcPts val="0"/>
                        </a:spcAft>
                        <a:buNone/>
                      </a:pPr>
                      <a:r>
                        <a:rPr lang="en-US" sz="1800"/>
                        <a:t>- Lasting about 60 seconds</a:t>
                      </a:r>
                      <a:endParaRPr/>
                    </a:p>
                  </a:txBody>
                  <a:tcPr marT="45725" marB="45725" marR="91450" marL="91450"/>
                </a:tc>
                <a:tc>
                  <a:txBody>
                    <a:bodyPr/>
                    <a:lstStyle/>
                    <a:p>
                      <a:pPr indent="0" lvl="0" marL="0" marR="0" rtl="0" algn="l">
                        <a:spcBef>
                          <a:spcPts val="0"/>
                        </a:spcBef>
                        <a:spcAft>
                          <a:spcPts val="0"/>
                        </a:spcAft>
                        <a:buNone/>
                      </a:pPr>
                      <a:r>
                        <a:rPr lang="en-US" sz="1800"/>
                        <a:t>- Intense</a:t>
                      </a:r>
                      <a:endParaRPr/>
                    </a:p>
                    <a:p>
                      <a:pPr indent="0" lvl="0" marL="0" marR="0" rtl="0" algn="l">
                        <a:spcBef>
                          <a:spcPts val="0"/>
                        </a:spcBef>
                        <a:spcAft>
                          <a:spcPts val="0"/>
                        </a:spcAft>
                        <a:buNone/>
                      </a:pPr>
                      <a:r>
                        <a:rPr lang="en-US" sz="1800"/>
                        <a:t>- Lasting about 60 – 90 seconds</a:t>
                      </a:r>
                      <a:endParaRPr/>
                    </a:p>
                    <a:p>
                      <a:pPr indent="0" lvl="0" marL="0" marR="0" rtl="0" algn="l">
                        <a:spcBef>
                          <a:spcPts val="0"/>
                        </a:spcBef>
                        <a:spcAft>
                          <a:spcPts val="0"/>
                        </a:spcAft>
                        <a:buClr>
                          <a:schemeClr val="dk1"/>
                        </a:buClr>
                        <a:buSzPts val="1800"/>
                        <a:buFont typeface="Calibri"/>
                        <a:buNone/>
                      </a:pPr>
                      <a:r>
                        <a:t/>
                      </a:r>
                      <a:endParaRPr sz="1800"/>
                    </a:p>
                  </a:txBody>
                  <a:tcPr marT="45725" marB="45725" marR="91450" marL="91450"/>
                </a:tc>
              </a:tr>
            </a:tbl>
          </a:graphicData>
        </a:graphic>
      </p:graphicFrame>
      <p:sp>
        <p:nvSpPr>
          <p:cNvPr id="442" name="Google Shape;442;p53"/>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43" name="Google Shape;443;p53"/>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4"/>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Stages of Labor – Stage 1</a:t>
            </a:r>
            <a:endParaRPr/>
          </a:p>
        </p:txBody>
      </p:sp>
      <p:pic>
        <p:nvPicPr>
          <p:cNvPr id="449" name="Google Shape;449;p54"/>
          <p:cNvPicPr preferRelativeResize="0"/>
          <p:nvPr>
            <p:ph idx="1" type="body"/>
          </p:nvPr>
        </p:nvPicPr>
        <p:blipFill rotWithShape="1">
          <a:blip r:embed="rId3">
            <a:alphaModFix/>
          </a:blip>
          <a:srcRect b="0" l="0" r="0" t="0"/>
          <a:stretch/>
        </p:blipFill>
        <p:spPr>
          <a:xfrm>
            <a:off x="2196333" y="1523999"/>
            <a:ext cx="4657179" cy="4398057"/>
          </a:xfrm>
          <a:prstGeom prst="rect">
            <a:avLst/>
          </a:prstGeom>
          <a:noFill/>
          <a:ln>
            <a:noFill/>
          </a:ln>
        </p:spPr>
      </p:pic>
      <p:sp>
        <p:nvSpPr>
          <p:cNvPr id="450" name="Google Shape;450;p54"/>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51" name="Google Shape;451;p54"/>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5"/>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Labor – Stage 2</a:t>
            </a:r>
            <a:endParaRPr/>
          </a:p>
        </p:txBody>
      </p:sp>
      <p:sp>
        <p:nvSpPr>
          <p:cNvPr id="457" name="Google Shape;457;p55"/>
          <p:cNvSpPr txBox="1"/>
          <p:nvPr>
            <p:ph idx="1" type="body"/>
          </p:nvPr>
        </p:nvSpPr>
        <p:spPr>
          <a:xfrm>
            <a:off x="457200" y="1752601"/>
            <a:ext cx="4040188" cy="40385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1860"/>
              <a:buNone/>
            </a:pPr>
            <a:r>
              <a:rPr lang="en-US" sz="1860"/>
              <a:t>Length: From one contraction up to  </a:t>
            </a:r>
            <a:endParaRPr/>
          </a:p>
          <a:p>
            <a:pPr indent="0" lvl="0" marL="0" rtl="0" algn="l">
              <a:lnSpc>
                <a:spcPct val="80000"/>
              </a:lnSpc>
              <a:spcBef>
                <a:spcPts val="372"/>
              </a:spcBef>
              <a:spcAft>
                <a:spcPts val="0"/>
              </a:spcAft>
              <a:buClr>
                <a:schemeClr val="dk1"/>
              </a:buClr>
              <a:buSzPts val="1860"/>
              <a:buNone/>
            </a:pPr>
            <a:r>
              <a:rPr lang="en-US" sz="1860"/>
              <a:t>     	2 hours</a:t>
            </a:r>
            <a:endParaRPr sz="775"/>
          </a:p>
          <a:p>
            <a:pPr indent="0" lvl="0" marL="0" rtl="0" algn="l">
              <a:lnSpc>
                <a:spcPct val="80000"/>
              </a:lnSpc>
              <a:spcBef>
                <a:spcPts val="186"/>
              </a:spcBef>
              <a:spcAft>
                <a:spcPts val="0"/>
              </a:spcAft>
              <a:buClr>
                <a:schemeClr val="dk1"/>
              </a:buClr>
              <a:buSzPts val="930"/>
              <a:buNone/>
            </a:pPr>
            <a:r>
              <a:t/>
            </a:r>
            <a:endParaRPr sz="930"/>
          </a:p>
          <a:p>
            <a:pPr indent="0" lvl="0" marL="0" rtl="0" algn="l">
              <a:lnSpc>
                <a:spcPct val="80000"/>
              </a:lnSpc>
              <a:spcBef>
                <a:spcPts val="372"/>
              </a:spcBef>
              <a:spcAft>
                <a:spcPts val="0"/>
              </a:spcAft>
              <a:buClr>
                <a:schemeClr val="dk1"/>
              </a:buClr>
              <a:buSzPts val="1860"/>
              <a:buNone/>
            </a:pPr>
            <a:r>
              <a:rPr lang="en-US" sz="1860"/>
              <a:t>A:  Resting Phase</a:t>
            </a:r>
            <a:endParaRPr sz="775"/>
          </a:p>
          <a:p>
            <a:pPr indent="0" lvl="0" marL="0" rtl="0" algn="l">
              <a:lnSpc>
                <a:spcPct val="80000"/>
              </a:lnSpc>
              <a:spcBef>
                <a:spcPts val="372"/>
              </a:spcBef>
              <a:spcAft>
                <a:spcPts val="0"/>
              </a:spcAft>
              <a:buClr>
                <a:schemeClr val="dk1"/>
              </a:buClr>
              <a:buSzPts val="1860"/>
              <a:buNone/>
            </a:pPr>
            <a:r>
              <a:t/>
            </a:r>
            <a:endParaRPr sz="1860"/>
          </a:p>
          <a:p>
            <a:pPr indent="0" lvl="0" marL="0" rtl="0" algn="l">
              <a:lnSpc>
                <a:spcPct val="80000"/>
              </a:lnSpc>
              <a:spcBef>
                <a:spcPts val="372"/>
              </a:spcBef>
              <a:spcAft>
                <a:spcPts val="0"/>
              </a:spcAft>
              <a:buClr>
                <a:schemeClr val="dk1"/>
              </a:buClr>
              <a:buSzPts val="1860"/>
              <a:buNone/>
            </a:pPr>
            <a:r>
              <a:rPr lang="en-US" sz="1860"/>
              <a:t>B:  Descent Phase: Contractions (3-  </a:t>
            </a:r>
            <a:endParaRPr/>
          </a:p>
          <a:p>
            <a:pPr indent="0" lvl="0" marL="0" rtl="0" algn="l">
              <a:lnSpc>
                <a:spcPct val="80000"/>
              </a:lnSpc>
              <a:spcBef>
                <a:spcPts val="372"/>
              </a:spcBef>
              <a:spcAft>
                <a:spcPts val="0"/>
              </a:spcAft>
              <a:buClr>
                <a:schemeClr val="dk1"/>
              </a:buClr>
              <a:buSzPts val="1860"/>
              <a:buNone/>
            </a:pPr>
            <a:r>
              <a:rPr lang="en-US" sz="1860"/>
              <a:t>     5 minutes apart, 60 seconds</a:t>
            </a:r>
            <a:endParaRPr/>
          </a:p>
          <a:p>
            <a:pPr indent="0" lvl="0" marL="0" rtl="0" algn="l">
              <a:lnSpc>
                <a:spcPct val="80000"/>
              </a:lnSpc>
              <a:spcBef>
                <a:spcPts val="372"/>
              </a:spcBef>
              <a:spcAft>
                <a:spcPts val="0"/>
              </a:spcAft>
              <a:buClr>
                <a:schemeClr val="dk1"/>
              </a:buClr>
              <a:buSzPts val="1860"/>
              <a:buNone/>
            </a:pPr>
            <a:r>
              <a:rPr lang="en-US" sz="1860"/>
              <a:t>     long) accompanied by strong</a:t>
            </a:r>
            <a:endParaRPr/>
          </a:p>
          <a:p>
            <a:pPr indent="0" lvl="0" marL="0" rtl="0" algn="l">
              <a:lnSpc>
                <a:spcPct val="80000"/>
              </a:lnSpc>
              <a:spcBef>
                <a:spcPts val="372"/>
              </a:spcBef>
              <a:spcAft>
                <a:spcPts val="0"/>
              </a:spcAft>
              <a:buClr>
                <a:schemeClr val="dk1"/>
              </a:buClr>
              <a:buSzPts val="1860"/>
              <a:buNone/>
            </a:pPr>
            <a:r>
              <a:rPr lang="en-US" sz="1860"/>
              <a:t>     urge to bear down</a:t>
            </a:r>
            <a:endParaRPr sz="775"/>
          </a:p>
          <a:p>
            <a:pPr indent="0" lvl="0" marL="0" rtl="0" algn="l">
              <a:lnSpc>
                <a:spcPct val="80000"/>
              </a:lnSpc>
              <a:spcBef>
                <a:spcPts val="372"/>
              </a:spcBef>
              <a:spcAft>
                <a:spcPts val="0"/>
              </a:spcAft>
              <a:buClr>
                <a:schemeClr val="dk1"/>
              </a:buClr>
              <a:buSzPts val="1860"/>
              <a:buNone/>
            </a:pPr>
            <a:r>
              <a:t/>
            </a:r>
            <a:endParaRPr sz="1860"/>
          </a:p>
          <a:p>
            <a:pPr indent="0" lvl="0" marL="0" rtl="0" algn="l">
              <a:lnSpc>
                <a:spcPct val="80000"/>
              </a:lnSpc>
              <a:spcBef>
                <a:spcPts val="372"/>
              </a:spcBef>
              <a:spcAft>
                <a:spcPts val="0"/>
              </a:spcAft>
              <a:buClr>
                <a:schemeClr val="dk1"/>
              </a:buClr>
              <a:buSzPts val="1860"/>
              <a:buNone/>
            </a:pPr>
            <a:r>
              <a:rPr lang="en-US" sz="1860"/>
              <a:t>C: Crowning Phase: Baby’s head</a:t>
            </a:r>
            <a:endParaRPr/>
          </a:p>
          <a:p>
            <a:pPr indent="0" lvl="0" marL="0" rtl="0" algn="l">
              <a:lnSpc>
                <a:spcPct val="80000"/>
              </a:lnSpc>
              <a:spcBef>
                <a:spcPts val="372"/>
              </a:spcBef>
              <a:spcAft>
                <a:spcPts val="0"/>
              </a:spcAft>
              <a:buClr>
                <a:schemeClr val="dk1"/>
              </a:buClr>
              <a:buSzPts val="1860"/>
              <a:buNone/>
            </a:pPr>
            <a:r>
              <a:rPr lang="en-US" sz="1860"/>
              <a:t>     descends to opening of vagina –</a:t>
            </a:r>
            <a:endParaRPr/>
          </a:p>
          <a:p>
            <a:pPr indent="0" lvl="0" marL="0" rtl="0" algn="l">
              <a:lnSpc>
                <a:spcPct val="80000"/>
              </a:lnSpc>
              <a:spcBef>
                <a:spcPts val="372"/>
              </a:spcBef>
              <a:spcAft>
                <a:spcPts val="0"/>
              </a:spcAft>
              <a:buClr>
                <a:schemeClr val="dk1"/>
              </a:buClr>
              <a:buSzPts val="1860"/>
              <a:buNone/>
            </a:pPr>
            <a:r>
              <a:rPr lang="en-US" sz="1860"/>
              <a:t>     does not recede with</a:t>
            </a:r>
            <a:endParaRPr/>
          </a:p>
          <a:p>
            <a:pPr indent="0" lvl="0" marL="0" rtl="0" algn="l">
              <a:lnSpc>
                <a:spcPct val="80000"/>
              </a:lnSpc>
              <a:spcBef>
                <a:spcPts val="372"/>
              </a:spcBef>
              <a:spcAft>
                <a:spcPts val="0"/>
              </a:spcAft>
              <a:buClr>
                <a:schemeClr val="dk1"/>
              </a:buClr>
              <a:buSzPts val="1860"/>
              <a:buNone/>
            </a:pPr>
            <a:r>
              <a:rPr lang="en-US" sz="1860"/>
              <a:t>     contractions</a:t>
            </a:r>
            <a:endParaRPr/>
          </a:p>
        </p:txBody>
      </p:sp>
      <p:pic>
        <p:nvPicPr>
          <p:cNvPr id="458" name="Google Shape;458;p55"/>
          <p:cNvPicPr preferRelativeResize="0"/>
          <p:nvPr>
            <p:ph idx="2" type="body"/>
          </p:nvPr>
        </p:nvPicPr>
        <p:blipFill rotWithShape="1">
          <a:blip r:embed="rId3">
            <a:alphaModFix/>
          </a:blip>
          <a:srcRect b="0" l="0" r="0" t="0"/>
          <a:stretch/>
        </p:blipFill>
        <p:spPr>
          <a:xfrm>
            <a:off x="4800601" y="1676400"/>
            <a:ext cx="2896582" cy="3276600"/>
          </a:xfrm>
          <a:prstGeom prst="rect">
            <a:avLst/>
          </a:prstGeom>
          <a:noFill/>
          <a:ln>
            <a:noFill/>
          </a:ln>
        </p:spPr>
      </p:pic>
      <p:sp>
        <p:nvSpPr>
          <p:cNvPr id="459" name="Google Shape;459;p55"/>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60" name="Google Shape;460;p55"/>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0"/>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FCCLA Planning Process </a:t>
            </a:r>
            <a:endParaRPr/>
          </a:p>
        </p:txBody>
      </p:sp>
      <p:sp>
        <p:nvSpPr>
          <p:cNvPr id="140" name="Google Shape;140;p20"/>
          <p:cNvSpPr txBox="1"/>
          <p:nvPr>
            <p:ph idx="1" type="body"/>
          </p:nvPr>
        </p:nvSpPr>
        <p:spPr>
          <a:xfrm>
            <a:off x="457200" y="1524000"/>
            <a:ext cx="8229600" cy="4343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lt1"/>
              </a:buClr>
              <a:buSzPts val="3200"/>
              <a:buChar char="•"/>
            </a:pPr>
            <a:r>
              <a:rPr lang="en-US"/>
              <a:t>Form a Plan</a:t>
            </a:r>
            <a:endParaRPr/>
          </a:p>
          <a:p>
            <a:pPr indent="-228600" lvl="3" marL="1600200" rtl="0" algn="l">
              <a:spcBef>
                <a:spcPts val="400"/>
              </a:spcBef>
              <a:spcAft>
                <a:spcPts val="0"/>
              </a:spcAft>
              <a:buClr>
                <a:schemeClr val="lt1"/>
              </a:buClr>
              <a:buSzPts val="2000"/>
              <a:buChar char="–"/>
            </a:pPr>
            <a:r>
              <a:rPr lang="en-US"/>
              <a:t>Plan how to achieve the goal</a:t>
            </a:r>
            <a:endParaRPr/>
          </a:p>
          <a:p>
            <a:pPr indent="-228600" lvl="3" marL="1600200" rtl="0" algn="l">
              <a:spcBef>
                <a:spcPts val="400"/>
              </a:spcBef>
              <a:spcAft>
                <a:spcPts val="0"/>
              </a:spcAft>
              <a:buClr>
                <a:schemeClr val="lt1"/>
              </a:buClr>
              <a:buSzPts val="2000"/>
              <a:buChar char="–"/>
            </a:pPr>
            <a:r>
              <a:rPr lang="en-US"/>
              <a:t>Decide who, what, when, where, why and how</a:t>
            </a:r>
            <a:endParaRPr/>
          </a:p>
          <a:p>
            <a:pPr indent="-342900" lvl="0" marL="342900" rtl="0" algn="l">
              <a:spcBef>
                <a:spcPts val="640"/>
              </a:spcBef>
              <a:spcAft>
                <a:spcPts val="0"/>
              </a:spcAft>
              <a:buClr>
                <a:schemeClr val="lt1"/>
              </a:buClr>
              <a:buSzPts val="3200"/>
              <a:buChar char="•"/>
            </a:pPr>
            <a:r>
              <a:rPr lang="en-US"/>
              <a:t>Act</a:t>
            </a:r>
            <a:endParaRPr/>
          </a:p>
          <a:p>
            <a:pPr indent="-228600" lvl="3" marL="1600200" rtl="0" algn="l">
              <a:spcBef>
                <a:spcPts val="400"/>
              </a:spcBef>
              <a:spcAft>
                <a:spcPts val="0"/>
              </a:spcAft>
              <a:buClr>
                <a:schemeClr val="lt1"/>
              </a:buClr>
              <a:buSzPts val="2000"/>
              <a:buChar char="–"/>
            </a:pPr>
            <a:r>
              <a:rPr lang="en-US"/>
              <a:t>Carry out the project</a:t>
            </a:r>
            <a:endParaRPr/>
          </a:p>
          <a:p>
            <a:pPr indent="-101600" lvl="3" marL="1600200" rtl="0" algn="l">
              <a:spcBef>
                <a:spcPts val="400"/>
              </a:spcBef>
              <a:spcAft>
                <a:spcPts val="0"/>
              </a:spcAft>
              <a:buClr>
                <a:schemeClr val="lt1"/>
              </a:buClr>
              <a:buSzPts val="2000"/>
              <a:buNone/>
            </a:pPr>
            <a:r>
              <a:t/>
            </a:r>
            <a:endParaRPr/>
          </a:p>
          <a:p>
            <a:pPr indent="-342900" lvl="0" marL="342900" rtl="0" algn="l">
              <a:spcBef>
                <a:spcPts val="640"/>
              </a:spcBef>
              <a:spcAft>
                <a:spcPts val="0"/>
              </a:spcAft>
              <a:buClr>
                <a:schemeClr val="lt1"/>
              </a:buClr>
              <a:buSzPts val="3200"/>
              <a:buChar char="•"/>
            </a:pPr>
            <a:r>
              <a:rPr lang="en-US"/>
              <a:t>Follow Up</a:t>
            </a:r>
            <a:endParaRPr/>
          </a:p>
          <a:p>
            <a:pPr indent="-228600" lvl="3" marL="1600200" rtl="0" algn="l">
              <a:spcBef>
                <a:spcPts val="400"/>
              </a:spcBef>
              <a:spcAft>
                <a:spcPts val="0"/>
              </a:spcAft>
              <a:buClr>
                <a:schemeClr val="lt1"/>
              </a:buClr>
              <a:buSzPts val="2000"/>
              <a:buChar char="–"/>
            </a:pPr>
            <a:r>
              <a:rPr lang="en-US"/>
              <a:t>Evaluate the project</a:t>
            </a:r>
            <a:endParaRPr/>
          </a:p>
          <a:p>
            <a:pPr indent="-228600" lvl="3" marL="1600200" rtl="0" algn="l">
              <a:spcBef>
                <a:spcPts val="400"/>
              </a:spcBef>
              <a:spcAft>
                <a:spcPts val="0"/>
              </a:spcAft>
              <a:buClr>
                <a:schemeClr val="lt1"/>
              </a:buClr>
              <a:buSzPts val="2000"/>
              <a:buChar char="–"/>
            </a:pPr>
            <a:r>
              <a:rPr lang="en-US"/>
              <a:t>Thank people involved</a:t>
            </a:r>
            <a:endParaRPr/>
          </a:p>
          <a:p>
            <a:pPr indent="-228600" lvl="3" marL="1600200" rtl="0" algn="l">
              <a:spcBef>
                <a:spcPts val="400"/>
              </a:spcBef>
              <a:spcAft>
                <a:spcPts val="0"/>
              </a:spcAft>
              <a:buClr>
                <a:schemeClr val="lt1"/>
              </a:buClr>
              <a:buSzPts val="2000"/>
              <a:buChar char="–"/>
            </a:pPr>
            <a:r>
              <a:rPr lang="en-US"/>
              <a:t>Recognize participants</a:t>
            </a:r>
            <a:endParaRPr/>
          </a:p>
        </p:txBody>
      </p:sp>
      <p:sp>
        <p:nvSpPr>
          <p:cNvPr id="141" name="Google Shape;141;p20"/>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4</a:t>
            </a:r>
            <a:endParaRPr/>
          </a:p>
        </p:txBody>
      </p:sp>
      <p:pic>
        <p:nvPicPr>
          <p:cNvPr id="142" name="Google Shape;142;p20"/>
          <p:cNvPicPr preferRelativeResize="0"/>
          <p:nvPr/>
        </p:nvPicPr>
        <p:blipFill rotWithShape="1">
          <a:blip r:embed="rId3">
            <a:alphaModFix/>
          </a:blip>
          <a:srcRect b="0" l="0" r="0" t="0"/>
          <a:stretch/>
        </p:blipFill>
        <p:spPr>
          <a:xfrm>
            <a:off x="899887" y="2031762"/>
            <a:ext cx="914400" cy="914400"/>
          </a:xfrm>
          <a:prstGeom prst="rect">
            <a:avLst/>
          </a:prstGeom>
          <a:noFill/>
          <a:ln>
            <a:noFill/>
          </a:ln>
        </p:spPr>
      </p:pic>
      <p:pic>
        <p:nvPicPr>
          <p:cNvPr id="143" name="Google Shape;143;p20"/>
          <p:cNvPicPr preferRelativeResize="0"/>
          <p:nvPr/>
        </p:nvPicPr>
        <p:blipFill rotWithShape="1">
          <a:blip r:embed="rId4">
            <a:alphaModFix/>
          </a:blip>
          <a:srcRect b="0" l="0" r="0" t="0"/>
          <a:stretch/>
        </p:blipFill>
        <p:spPr>
          <a:xfrm>
            <a:off x="899887" y="4800600"/>
            <a:ext cx="928913" cy="914400"/>
          </a:xfrm>
          <a:prstGeom prst="rect">
            <a:avLst/>
          </a:prstGeom>
          <a:noFill/>
          <a:ln>
            <a:noFill/>
          </a:ln>
        </p:spPr>
      </p:pic>
      <p:pic>
        <p:nvPicPr>
          <p:cNvPr id="144" name="Google Shape;144;p20"/>
          <p:cNvPicPr preferRelativeResize="0"/>
          <p:nvPr/>
        </p:nvPicPr>
        <p:blipFill rotWithShape="1">
          <a:blip r:embed="rId5">
            <a:alphaModFix/>
          </a:blip>
          <a:srcRect b="0" l="0" r="0" t="0"/>
          <a:stretch/>
        </p:blipFill>
        <p:spPr>
          <a:xfrm>
            <a:off x="882081" y="3361345"/>
            <a:ext cx="927490" cy="914400"/>
          </a:xfrm>
          <a:prstGeom prst="rect">
            <a:avLst/>
          </a:prstGeom>
          <a:noFill/>
          <a:ln>
            <a:noFill/>
          </a:ln>
        </p:spPr>
      </p:pic>
      <p:sp>
        <p:nvSpPr>
          <p:cNvPr id="145" name="Google Shape;145;p20"/>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56"/>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Labor – Stage 3</a:t>
            </a:r>
            <a:endParaRPr/>
          </a:p>
        </p:txBody>
      </p:sp>
      <p:sp>
        <p:nvSpPr>
          <p:cNvPr id="466" name="Google Shape;466;p56"/>
          <p:cNvSpPr txBox="1"/>
          <p:nvPr>
            <p:ph idx="1" type="body"/>
          </p:nvPr>
        </p:nvSpPr>
        <p:spPr>
          <a:xfrm>
            <a:off x="457200" y="1752601"/>
            <a:ext cx="4040188" cy="403859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400"/>
              <a:buNone/>
            </a:pPr>
            <a:r>
              <a:t/>
            </a:r>
            <a:endParaRPr/>
          </a:p>
          <a:p>
            <a:pPr indent="0" lvl="0" marL="0" rtl="0" algn="l">
              <a:spcBef>
                <a:spcPts val="480"/>
              </a:spcBef>
              <a:spcAft>
                <a:spcPts val="0"/>
              </a:spcAft>
              <a:buClr>
                <a:schemeClr val="dk1"/>
              </a:buClr>
              <a:buSzPts val="2400"/>
              <a:buNone/>
            </a:pPr>
            <a:r>
              <a:t/>
            </a:r>
            <a:endParaRPr/>
          </a:p>
          <a:p>
            <a:pPr indent="-342900" lvl="0" marL="342900" rtl="0" algn="l">
              <a:spcBef>
                <a:spcPts val="480"/>
              </a:spcBef>
              <a:spcAft>
                <a:spcPts val="0"/>
              </a:spcAft>
              <a:buClr>
                <a:schemeClr val="dk1"/>
              </a:buClr>
              <a:buSzPts val="2400"/>
              <a:buChar char="•"/>
            </a:pPr>
            <a:r>
              <a:rPr lang="en-US"/>
              <a:t>10-20 minutes after baby is born</a:t>
            </a:r>
            <a:endParaRPr/>
          </a:p>
          <a:p>
            <a:pPr indent="-342900" lvl="0" marL="342900" rtl="0" algn="l">
              <a:spcBef>
                <a:spcPts val="480"/>
              </a:spcBef>
              <a:spcAft>
                <a:spcPts val="0"/>
              </a:spcAft>
              <a:buClr>
                <a:schemeClr val="dk1"/>
              </a:buClr>
              <a:buSzPts val="2400"/>
              <a:buChar char="•"/>
            </a:pPr>
            <a:r>
              <a:rPr lang="en-US"/>
              <a:t>Placenta, amniotic sac, umbilical cord are delivered. Lasts few minutes</a:t>
            </a:r>
            <a:endParaRPr/>
          </a:p>
        </p:txBody>
      </p:sp>
      <p:sp>
        <p:nvSpPr>
          <p:cNvPr id="467" name="Google Shape;467;p56"/>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68" name="Google Shape;468;p56"/>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469" name="Google Shape;469;p56"/>
          <p:cNvPicPr preferRelativeResize="0"/>
          <p:nvPr>
            <p:ph idx="2" type="body"/>
          </p:nvPr>
        </p:nvPicPr>
        <p:blipFill rotWithShape="1">
          <a:blip r:embed="rId3">
            <a:alphaModFix/>
          </a:blip>
          <a:srcRect b="0" l="0" r="0" t="0"/>
          <a:stretch/>
        </p:blipFill>
        <p:spPr>
          <a:xfrm>
            <a:off x="4572000" y="1981200"/>
            <a:ext cx="2884853" cy="341973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57"/>
          <p:cNvSpPr txBox="1"/>
          <p:nvPr>
            <p:ph type="title"/>
          </p:nvPr>
        </p:nvSpPr>
        <p:spPr>
          <a:xfrm>
            <a:off x="457200" y="579436"/>
            <a:ext cx="8229600" cy="5211763"/>
          </a:xfrm>
          <a:prstGeom prst="rect">
            <a:avLst/>
          </a:prstGeom>
          <a:noFill/>
          <a:ln>
            <a:noFill/>
          </a:ln>
        </p:spPr>
        <p:txBody>
          <a:bodyPr anchorCtr="0" anchor="ctr" bIns="45700" lIns="91425" spcFirstLastPara="1" rIns="91425" wrap="square" tIns="45700">
            <a:noAutofit/>
          </a:bodyPr>
          <a:lstStyle/>
          <a:p>
            <a:pPr indent="0" lvl="0" marL="0" rtl="0" algn="l">
              <a:lnSpc>
                <a:spcPct val="150000"/>
              </a:lnSpc>
              <a:spcBef>
                <a:spcPts val="0"/>
              </a:spcBef>
              <a:spcAft>
                <a:spcPts val="0"/>
              </a:spcAft>
              <a:buClr>
                <a:schemeClr val="lt1"/>
              </a:buClr>
              <a:buSzPts val="4400"/>
              <a:buFont typeface="Arial"/>
              <a:buNone/>
            </a:pPr>
            <a:r>
              <a:rPr lang="en-US"/>
              <a:t>	Pregnancy Complications</a:t>
            </a:r>
            <a:br>
              <a:rPr lang="en-US" sz="2000"/>
            </a:br>
            <a:r>
              <a:rPr lang="en-US" sz="2000"/>
              <a:t>	</a:t>
            </a:r>
            <a:r>
              <a:rPr b="0" lang="en-US" sz="2700"/>
              <a:t> </a:t>
            </a:r>
            <a:endParaRPr sz="2700"/>
          </a:p>
        </p:txBody>
      </p:sp>
      <p:sp>
        <p:nvSpPr>
          <p:cNvPr id="475" name="Google Shape;475;p57"/>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76" name="Google Shape;476;p57"/>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58"/>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1"/>
              </a:buClr>
              <a:buSzPts val="3959"/>
              <a:buFont typeface="Arial"/>
              <a:buNone/>
            </a:pPr>
            <a:br>
              <a:rPr lang="en-US" sz="3959"/>
            </a:br>
            <a:r>
              <a:rPr lang="en-US" sz="3959"/>
              <a:t>Tubular Pregnancy/</a:t>
            </a:r>
            <a:br>
              <a:rPr lang="en-US" sz="3959"/>
            </a:br>
            <a:r>
              <a:rPr lang="en-US" sz="3959"/>
              <a:t>Ectopic Pregnancy</a:t>
            </a:r>
            <a:br>
              <a:rPr lang="en-US" sz="3959"/>
            </a:br>
            <a:br>
              <a:rPr lang="en-US" sz="1800"/>
            </a:br>
            <a:r>
              <a:rPr lang="en-US" sz="1800"/>
              <a:t>	</a:t>
            </a:r>
            <a:r>
              <a:rPr b="0" lang="en-US" sz="2430"/>
              <a:t> </a:t>
            </a:r>
            <a:endParaRPr sz="2430"/>
          </a:p>
        </p:txBody>
      </p:sp>
      <p:sp>
        <p:nvSpPr>
          <p:cNvPr id="482" name="Google Shape;482;p58"/>
          <p:cNvSpPr txBox="1"/>
          <p:nvPr>
            <p:ph idx="1" type="body"/>
          </p:nvPr>
        </p:nvSpPr>
        <p:spPr>
          <a:xfrm>
            <a:off x="457200" y="2133600"/>
            <a:ext cx="8229600" cy="3733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lt1"/>
              </a:buClr>
              <a:buSzPts val="2800"/>
              <a:buChar char="•"/>
            </a:pPr>
            <a:r>
              <a:rPr lang="en-US" sz="2800"/>
              <a:t>Implantation of fertilized egg in any location other than the womb.</a:t>
            </a:r>
            <a:endParaRPr/>
          </a:p>
          <a:p>
            <a:pPr indent="0" lvl="0" marL="0" rtl="0" algn="l">
              <a:spcBef>
                <a:spcPts val="560"/>
              </a:spcBef>
              <a:spcAft>
                <a:spcPts val="0"/>
              </a:spcAft>
              <a:buClr>
                <a:schemeClr val="lt1"/>
              </a:buClr>
              <a:buSzPts val="2800"/>
              <a:buNone/>
            </a:pPr>
            <a:r>
              <a:rPr lang="en-US" sz="2800"/>
              <a:t>	</a:t>
            </a:r>
            <a:r>
              <a:rPr lang="en-US" sz="2400"/>
              <a:t>– Fallopian tube most common (98%)</a:t>
            </a:r>
            <a:endParaRPr/>
          </a:p>
          <a:p>
            <a:pPr indent="0" lvl="0" marL="0" rtl="0" algn="l">
              <a:spcBef>
                <a:spcPts val="560"/>
              </a:spcBef>
              <a:spcAft>
                <a:spcPts val="0"/>
              </a:spcAft>
              <a:buClr>
                <a:schemeClr val="lt1"/>
              </a:buClr>
              <a:buSzPts val="2800"/>
              <a:buNone/>
            </a:pPr>
            <a:r>
              <a:rPr lang="en-US" sz="2800"/>
              <a:t>• Remedy or solution for tubal pregnancy</a:t>
            </a:r>
            <a:endParaRPr/>
          </a:p>
          <a:p>
            <a:pPr indent="0" lvl="0" marL="0" rtl="0" algn="l">
              <a:spcBef>
                <a:spcPts val="560"/>
              </a:spcBef>
              <a:spcAft>
                <a:spcPts val="0"/>
              </a:spcAft>
              <a:buClr>
                <a:schemeClr val="lt1"/>
              </a:buClr>
              <a:buSzPts val="2800"/>
              <a:buNone/>
            </a:pPr>
            <a:r>
              <a:rPr lang="en-US" sz="2800"/>
              <a:t>	</a:t>
            </a:r>
            <a:r>
              <a:rPr lang="en-US" sz="2400"/>
              <a:t>– Surgery</a:t>
            </a:r>
            <a:endParaRPr/>
          </a:p>
          <a:p>
            <a:pPr indent="0" lvl="0" marL="0" rtl="0" algn="l">
              <a:spcBef>
                <a:spcPts val="480"/>
              </a:spcBef>
              <a:spcAft>
                <a:spcPts val="0"/>
              </a:spcAft>
              <a:buClr>
                <a:schemeClr val="lt1"/>
              </a:buClr>
              <a:buSzPts val="2400"/>
              <a:buNone/>
            </a:pPr>
            <a:r>
              <a:rPr lang="en-US" sz="2400"/>
              <a:t>	– Loss of fallopian tube</a:t>
            </a:r>
            <a:endParaRPr/>
          </a:p>
          <a:p>
            <a:pPr indent="0" lvl="0" marL="0" rtl="0" algn="l">
              <a:spcBef>
                <a:spcPts val="480"/>
              </a:spcBef>
              <a:spcAft>
                <a:spcPts val="0"/>
              </a:spcAft>
              <a:buClr>
                <a:schemeClr val="lt1"/>
              </a:buClr>
              <a:buSzPts val="2400"/>
              <a:buNone/>
            </a:pPr>
            <a:r>
              <a:rPr lang="en-US" sz="2400"/>
              <a:t>	– Chances of getting pregnant cut in half</a:t>
            </a:r>
            <a:endParaRPr/>
          </a:p>
        </p:txBody>
      </p:sp>
      <p:sp>
        <p:nvSpPr>
          <p:cNvPr id="483" name="Google Shape;483;p58"/>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84" name="Google Shape;484;p58"/>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485" name="Google Shape;485;p58"/>
          <p:cNvPicPr preferRelativeResize="0"/>
          <p:nvPr/>
        </p:nvPicPr>
        <p:blipFill rotWithShape="1">
          <a:blip r:embed="rId3">
            <a:alphaModFix/>
          </a:blip>
          <a:srcRect b="0" l="0" r="0" t="0"/>
          <a:stretch/>
        </p:blipFill>
        <p:spPr>
          <a:xfrm>
            <a:off x="7162800" y="2895600"/>
            <a:ext cx="1873059" cy="1479797"/>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59"/>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Caesarian Section (C-section)</a:t>
            </a:r>
            <a:endParaRPr/>
          </a:p>
        </p:txBody>
      </p:sp>
      <p:sp>
        <p:nvSpPr>
          <p:cNvPr id="491" name="Google Shape;491;p59"/>
          <p:cNvSpPr txBox="1"/>
          <p:nvPr>
            <p:ph idx="1" type="body"/>
          </p:nvPr>
        </p:nvSpPr>
        <p:spPr>
          <a:xfrm>
            <a:off x="457200" y="1752601"/>
            <a:ext cx="5029200" cy="4038599"/>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2040"/>
              <a:buNone/>
            </a:pPr>
            <a:r>
              <a:rPr lang="en-US" sz="2040"/>
              <a:t>• Doctor removes the fetus surgically</a:t>
            </a:r>
            <a:endParaRPr/>
          </a:p>
          <a:p>
            <a:pPr indent="0" lvl="0" marL="0" rtl="0" algn="l">
              <a:lnSpc>
                <a:spcPct val="80000"/>
              </a:lnSpc>
              <a:spcBef>
                <a:spcPts val="408"/>
              </a:spcBef>
              <a:spcAft>
                <a:spcPts val="0"/>
              </a:spcAft>
              <a:buClr>
                <a:schemeClr val="dk1"/>
              </a:buClr>
              <a:buSzPts val="2040"/>
              <a:buNone/>
            </a:pPr>
            <a:r>
              <a:rPr lang="en-US" sz="2040"/>
              <a:t>• Reasons:</a:t>
            </a:r>
            <a:endParaRPr/>
          </a:p>
          <a:p>
            <a:pPr indent="0" lvl="0" marL="0" rtl="0" algn="l">
              <a:lnSpc>
                <a:spcPct val="80000"/>
              </a:lnSpc>
              <a:spcBef>
                <a:spcPts val="357"/>
              </a:spcBef>
              <a:spcAft>
                <a:spcPts val="0"/>
              </a:spcAft>
              <a:buClr>
                <a:schemeClr val="dk1"/>
              </a:buClr>
              <a:buSzPts val="1785"/>
              <a:buNone/>
            </a:pPr>
            <a:r>
              <a:rPr lang="en-US" sz="1785"/>
              <a:t>   – Breach, not positioned correctly</a:t>
            </a:r>
            <a:endParaRPr/>
          </a:p>
          <a:p>
            <a:pPr indent="0" lvl="0" marL="0" rtl="0" algn="l">
              <a:lnSpc>
                <a:spcPct val="80000"/>
              </a:lnSpc>
              <a:spcBef>
                <a:spcPts val="357"/>
              </a:spcBef>
              <a:spcAft>
                <a:spcPts val="0"/>
              </a:spcAft>
              <a:buClr>
                <a:schemeClr val="dk1"/>
              </a:buClr>
              <a:buSzPts val="1785"/>
              <a:buNone/>
            </a:pPr>
            <a:r>
              <a:rPr lang="en-US" sz="1785"/>
              <a:t>   – Fail to descend</a:t>
            </a:r>
            <a:endParaRPr/>
          </a:p>
          <a:p>
            <a:pPr indent="0" lvl="0" marL="0" rtl="0" algn="l">
              <a:lnSpc>
                <a:spcPct val="80000"/>
              </a:lnSpc>
              <a:spcBef>
                <a:spcPts val="357"/>
              </a:spcBef>
              <a:spcAft>
                <a:spcPts val="0"/>
              </a:spcAft>
              <a:buClr>
                <a:schemeClr val="dk1"/>
              </a:buClr>
              <a:buSzPts val="1785"/>
              <a:buNone/>
            </a:pPr>
            <a:r>
              <a:rPr lang="en-US" sz="1785"/>
              <a:t>   – Mother’s pelvic structure</a:t>
            </a:r>
            <a:endParaRPr/>
          </a:p>
          <a:p>
            <a:pPr indent="0" lvl="0" marL="0" rtl="0" algn="l">
              <a:lnSpc>
                <a:spcPct val="80000"/>
              </a:lnSpc>
              <a:spcBef>
                <a:spcPts val="357"/>
              </a:spcBef>
              <a:spcAft>
                <a:spcPts val="0"/>
              </a:spcAft>
              <a:buClr>
                <a:schemeClr val="dk1"/>
              </a:buClr>
              <a:buSzPts val="1785"/>
              <a:buNone/>
            </a:pPr>
            <a:r>
              <a:rPr lang="en-US" sz="1785"/>
              <a:t>   – Baby too big</a:t>
            </a:r>
            <a:endParaRPr/>
          </a:p>
          <a:p>
            <a:pPr indent="0" lvl="0" marL="0" rtl="0" algn="l">
              <a:lnSpc>
                <a:spcPct val="80000"/>
              </a:lnSpc>
              <a:spcBef>
                <a:spcPts val="357"/>
              </a:spcBef>
              <a:spcAft>
                <a:spcPts val="0"/>
              </a:spcAft>
              <a:buClr>
                <a:schemeClr val="dk1"/>
              </a:buClr>
              <a:buSzPts val="1785"/>
              <a:buNone/>
            </a:pPr>
            <a:r>
              <a:rPr lang="en-US" sz="1785"/>
              <a:t>   – Active herpes</a:t>
            </a:r>
            <a:endParaRPr/>
          </a:p>
          <a:p>
            <a:pPr indent="0" lvl="0" marL="0" rtl="0" algn="l">
              <a:lnSpc>
                <a:spcPct val="80000"/>
              </a:lnSpc>
              <a:spcBef>
                <a:spcPts val="357"/>
              </a:spcBef>
              <a:spcAft>
                <a:spcPts val="0"/>
              </a:spcAft>
              <a:buClr>
                <a:schemeClr val="dk1"/>
              </a:buClr>
              <a:buSzPts val="1785"/>
              <a:buNone/>
            </a:pPr>
            <a:r>
              <a:rPr lang="en-US" sz="1785"/>
              <a:t>   – Multiple births</a:t>
            </a:r>
            <a:endParaRPr/>
          </a:p>
          <a:p>
            <a:pPr indent="0" lvl="0" marL="0" rtl="0" algn="l">
              <a:lnSpc>
                <a:spcPct val="80000"/>
              </a:lnSpc>
              <a:spcBef>
                <a:spcPts val="408"/>
              </a:spcBef>
              <a:spcAft>
                <a:spcPts val="0"/>
              </a:spcAft>
              <a:buClr>
                <a:schemeClr val="dk1"/>
              </a:buClr>
              <a:buSzPts val="2040"/>
              <a:buNone/>
            </a:pPr>
            <a:r>
              <a:rPr lang="en-US" sz="2040"/>
              <a:t>• Mother or baby under stress</a:t>
            </a:r>
            <a:endParaRPr/>
          </a:p>
          <a:p>
            <a:pPr indent="0" lvl="0" marL="0" rtl="0" algn="l">
              <a:lnSpc>
                <a:spcPct val="80000"/>
              </a:lnSpc>
              <a:spcBef>
                <a:spcPts val="357"/>
              </a:spcBef>
              <a:spcAft>
                <a:spcPts val="0"/>
              </a:spcAft>
              <a:buClr>
                <a:schemeClr val="dk1"/>
              </a:buClr>
              <a:buSzPts val="1785"/>
              <a:buNone/>
            </a:pPr>
            <a:r>
              <a:rPr lang="en-US" sz="1785"/>
              <a:t>   – Monitor heart beat</a:t>
            </a:r>
            <a:endParaRPr/>
          </a:p>
          <a:p>
            <a:pPr indent="0" lvl="0" marL="0" rtl="0" algn="l">
              <a:lnSpc>
                <a:spcPct val="80000"/>
              </a:lnSpc>
              <a:spcBef>
                <a:spcPts val="357"/>
              </a:spcBef>
              <a:spcAft>
                <a:spcPts val="0"/>
              </a:spcAft>
              <a:buClr>
                <a:schemeClr val="dk1"/>
              </a:buClr>
              <a:buSzPts val="1785"/>
              <a:buNone/>
            </a:pPr>
            <a:r>
              <a:rPr lang="en-US" sz="1785"/>
              <a:t>   – Toxemia</a:t>
            </a:r>
            <a:endParaRPr/>
          </a:p>
          <a:p>
            <a:pPr indent="0" lvl="0" marL="0" rtl="0" algn="l">
              <a:lnSpc>
                <a:spcPct val="80000"/>
              </a:lnSpc>
              <a:spcBef>
                <a:spcPts val="357"/>
              </a:spcBef>
              <a:spcAft>
                <a:spcPts val="0"/>
              </a:spcAft>
              <a:buClr>
                <a:schemeClr val="dk1"/>
              </a:buClr>
              <a:buSzPts val="1785"/>
              <a:buNone/>
            </a:pPr>
            <a:r>
              <a:rPr lang="en-US" sz="1785"/>
              <a:t>   – High blood pressure</a:t>
            </a:r>
            <a:endParaRPr/>
          </a:p>
          <a:p>
            <a:pPr indent="0" lvl="0" marL="0" rtl="0" algn="l">
              <a:lnSpc>
                <a:spcPct val="80000"/>
              </a:lnSpc>
              <a:spcBef>
                <a:spcPts val="357"/>
              </a:spcBef>
              <a:spcAft>
                <a:spcPts val="0"/>
              </a:spcAft>
              <a:buClr>
                <a:schemeClr val="dk1"/>
              </a:buClr>
              <a:buSzPts val="1785"/>
              <a:buNone/>
            </a:pPr>
            <a:r>
              <a:rPr lang="en-US" sz="1785"/>
              <a:t>   – Kidney damage</a:t>
            </a:r>
            <a:endParaRPr/>
          </a:p>
        </p:txBody>
      </p:sp>
      <p:sp>
        <p:nvSpPr>
          <p:cNvPr id="492" name="Google Shape;492;p59"/>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493" name="Google Shape;493;p59"/>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494" name="Google Shape;494;p59"/>
          <p:cNvPicPr preferRelativeResize="0"/>
          <p:nvPr>
            <p:ph idx="2" type="body"/>
          </p:nvPr>
        </p:nvPicPr>
        <p:blipFill rotWithShape="1">
          <a:blip r:embed="rId3">
            <a:alphaModFix/>
          </a:blip>
          <a:srcRect b="0" l="0" r="0" t="0"/>
          <a:stretch/>
        </p:blipFill>
        <p:spPr>
          <a:xfrm>
            <a:off x="4724400" y="2286000"/>
            <a:ext cx="3048000" cy="240960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60"/>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Toxemia</a:t>
            </a:r>
            <a:endParaRPr/>
          </a:p>
        </p:txBody>
      </p:sp>
      <p:sp>
        <p:nvSpPr>
          <p:cNvPr id="500" name="Google Shape;500;p60"/>
          <p:cNvSpPr txBox="1"/>
          <p:nvPr>
            <p:ph idx="1" type="body"/>
          </p:nvPr>
        </p:nvSpPr>
        <p:spPr>
          <a:xfrm>
            <a:off x="457200" y="2286000"/>
            <a:ext cx="7772400" cy="3276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400"/>
              <a:buNone/>
            </a:pPr>
            <a:r>
              <a:rPr lang="en-US"/>
              <a:t>• Unknown cause</a:t>
            </a:r>
            <a:endParaRPr/>
          </a:p>
          <a:p>
            <a:pPr indent="0" lvl="0" marL="0" rtl="0" algn="l">
              <a:spcBef>
                <a:spcPts val="480"/>
              </a:spcBef>
              <a:spcAft>
                <a:spcPts val="0"/>
              </a:spcAft>
              <a:buClr>
                <a:schemeClr val="dk1"/>
              </a:buClr>
              <a:buSzPts val="2400"/>
              <a:buNone/>
            </a:pPr>
            <a:r>
              <a:rPr lang="en-US"/>
              <a:t>• Common in teen pregnancies</a:t>
            </a:r>
            <a:endParaRPr/>
          </a:p>
          <a:p>
            <a:pPr indent="0" lvl="0" marL="0" rtl="0" algn="l">
              <a:spcBef>
                <a:spcPts val="480"/>
              </a:spcBef>
              <a:spcAft>
                <a:spcPts val="0"/>
              </a:spcAft>
              <a:buClr>
                <a:schemeClr val="dk1"/>
              </a:buClr>
              <a:buSzPts val="2400"/>
              <a:buNone/>
            </a:pPr>
            <a:r>
              <a:rPr lang="en-US"/>
              <a:t>• Swelling of face, ankles, HBP, convulsions if severe</a:t>
            </a:r>
            <a:endParaRPr/>
          </a:p>
          <a:p>
            <a:pPr indent="0" lvl="0" marL="0" rtl="0" algn="l">
              <a:spcBef>
                <a:spcPts val="480"/>
              </a:spcBef>
              <a:spcAft>
                <a:spcPts val="0"/>
              </a:spcAft>
              <a:buClr>
                <a:schemeClr val="dk1"/>
              </a:buClr>
              <a:buSzPts val="2400"/>
              <a:buNone/>
            </a:pPr>
            <a:r>
              <a:rPr lang="en-US"/>
              <a:t>• Meds, checkups, early delivery</a:t>
            </a:r>
            <a:endParaRPr sz="2100"/>
          </a:p>
        </p:txBody>
      </p:sp>
      <p:sp>
        <p:nvSpPr>
          <p:cNvPr id="501" name="Google Shape;501;p60"/>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02" name="Google Shape;502;p60"/>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61"/>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Gestational Diabetes</a:t>
            </a:r>
            <a:endParaRPr/>
          </a:p>
        </p:txBody>
      </p:sp>
      <p:sp>
        <p:nvSpPr>
          <p:cNvPr id="508" name="Google Shape;508;p61"/>
          <p:cNvSpPr txBox="1"/>
          <p:nvPr>
            <p:ph idx="1" type="body"/>
          </p:nvPr>
        </p:nvSpPr>
        <p:spPr>
          <a:xfrm>
            <a:off x="457200" y="2362200"/>
            <a:ext cx="5029200" cy="22860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US" sz="2000"/>
              <a:t>Mother’s blood brings extra glucose to the fetus</a:t>
            </a:r>
            <a:endParaRPr/>
          </a:p>
          <a:p>
            <a:pPr indent="-342900" lvl="0" marL="342900" rtl="0" algn="l">
              <a:spcBef>
                <a:spcPts val="400"/>
              </a:spcBef>
              <a:spcAft>
                <a:spcPts val="0"/>
              </a:spcAft>
              <a:buClr>
                <a:schemeClr val="dk1"/>
              </a:buClr>
              <a:buSzPts val="2000"/>
              <a:buChar char="•"/>
            </a:pPr>
            <a:r>
              <a:rPr lang="en-US" sz="2000"/>
              <a:t>Fetus makes more insulin to handle extra glucose</a:t>
            </a:r>
            <a:endParaRPr/>
          </a:p>
          <a:p>
            <a:pPr indent="-342900" lvl="0" marL="342900" rtl="0" algn="l">
              <a:spcBef>
                <a:spcPts val="400"/>
              </a:spcBef>
              <a:spcAft>
                <a:spcPts val="0"/>
              </a:spcAft>
              <a:buClr>
                <a:schemeClr val="dk1"/>
              </a:buClr>
              <a:buSzPts val="2000"/>
              <a:buChar char="•"/>
            </a:pPr>
            <a:r>
              <a:rPr lang="en-US" sz="2000"/>
              <a:t>Extra glucose gets stored as fat and fetus becomes larger than normal</a:t>
            </a:r>
            <a:endParaRPr sz="2100"/>
          </a:p>
        </p:txBody>
      </p:sp>
      <p:sp>
        <p:nvSpPr>
          <p:cNvPr id="509" name="Google Shape;509;p6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10" name="Google Shape;510;p61"/>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511" name="Google Shape;511;p61"/>
          <p:cNvPicPr preferRelativeResize="0"/>
          <p:nvPr>
            <p:ph idx="2" type="body"/>
          </p:nvPr>
        </p:nvPicPr>
        <p:blipFill rotWithShape="1">
          <a:blip r:embed="rId3">
            <a:alphaModFix/>
          </a:blip>
          <a:srcRect b="0" l="0" r="0" t="0"/>
          <a:stretch/>
        </p:blipFill>
        <p:spPr>
          <a:xfrm>
            <a:off x="5638800" y="2362200"/>
            <a:ext cx="2667000" cy="1953796"/>
          </a:xfrm>
          <a:prstGeom prst="rect">
            <a:avLst/>
          </a:prstGeom>
          <a:noFill/>
          <a:ln>
            <a:noFill/>
          </a:ln>
        </p:spPr>
      </p:pic>
      <p:sp>
        <p:nvSpPr>
          <p:cNvPr id="512" name="Google Shape;512;p61"/>
          <p:cNvSpPr txBox="1"/>
          <p:nvPr/>
        </p:nvSpPr>
        <p:spPr>
          <a:xfrm>
            <a:off x="5638800" y="4368324"/>
            <a:ext cx="2514600" cy="41549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050" u="none" cap="none" strike="noStrike">
                <a:solidFill>
                  <a:schemeClr val="dk1"/>
                </a:solidFill>
                <a:latin typeface="Calibri"/>
                <a:ea typeface="Calibri"/>
                <a:cs typeface="Calibri"/>
                <a:sym typeface="Calibri"/>
              </a:rPr>
              <a:t>Glucose monitoring kit given to pregnant women with gestational diabetes</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62"/>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Rh incompatibility</a:t>
            </a:r>
            <a:endParaRPr/>
          </a:p>
        </p:txBody>
      </p:sp>
      <p:sp>
        <p:nvSpPr>
          <p:cNvPr id="518" name="Google Shape;518;p62"/>
          <p:cNvSpPr txBox="1"/>
          <p:nvPr>
            <p:ph idx="1" type="body"/>
          </p:nvPr>
        </p:nvSpPr>
        <p:spPr>
          <a:xfrm>
            <a:off x="457200" y="2286000"/>
            <a:ext cx="8458200" cy="2209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400"/>
              <a:buNone/>
            </a:pPr>
            <a:r>
              <a:rPr lang="en-US"/>
              <a:t>• Mother’s immune system reacts against the fetus’s blood</a:t>
            </a:r>
            <a:endParaRPr/>
          </a:p>
          <a:p>
            <a:pPr indent="0" lvl="0" marL="0" rtl="0" algn="l">
              <a:spcBef>
                <a:spcPts val="480"/>
              </a:spcBef>
              <a:spcAft>
                <a:spcPts val="0"/>
              </a:spcAft>
              <a:buClr>
                <a:schemeClr val="dk1"/>
              </a:buClr>
              <a:buSzPts val="2400"/>
              <a:buNone/>
            </a:pPr>
            <a:r>
              <a:rPr lang="en-US"/>
              <a:t>• Causes anemia, fetal death</a:t>
            </a:r>
            <a:endParaRPr/>
          </a:p>
          <a:p>
            <a:pPr indent="0" lvl="0" marL="0" rtl="0" algn="l">
              <a:spcBef>
                <a:spcPts val="480"/>
              </a:spcBef>
              <a:spcAft>
                <a:spcPts val="0"/>
              </a:spcAft>
              <a:buClr>
                <a:schemeClr val="dk1"/>
              </a:buClr>
              <a:buSzPts val="2400"/>
              <a:buNone/>
            </a:pPr>
            <a:r>
              <a:rPr lang="en-US"/>
              <a:t>• Shots before and after pregnancy, monitor</a:t>
            </a:r>
            <a:endParaRPr/>
          </a:p>
          <a:p>
            <a:pPr indent="0" lvl="0" marL="0" rtl="0" algn="l">
              <a:spcBef>
                <a:spcPts val="480"/>
              </a:spcBef>
              <a:spcAft>
                <a:spcPts val="0"/>
              </a:spcAft>
              <a:buClr>
                <a:schemeClr val="dk1"/>
              </a:buClr>
              <a:buSzPts val="2400"/>
              <a:buNone/>
            </a:pPr>
            <a:r>
              <a:rPr lang="en-US"/>
              <a:t>• Mother Rh- and father Rh+</a:t>
            </a:r>
            <a:endParaRPr sz="2100"/>
          </a:p>
        </p:txBody>
      </p:sp>
      <p:sp>
        <p:nvSpPr>
          <p:cNvPr id="519" name="Google Shape;519;p62"/>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20" name="Google Shape;520;p62"/>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63"/>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Still Birth</a:t>
            </a:r>
            <a:endParaRPr/>
          </a:p>
        </p:txBody>
      </p:sp>
      <p:sp>
        <p:nvSpPr>
          <p:cNvPr id="526" name="Google Shape;526;p63"/>
          <p:cNvSpPr txBox="1"/>
          <p:nvPr>
            <p:ph idx="1" type="body"/>
          </p:nvPr>
        </p:nvSpPr>
        <p:spPr>
          <a:xfrm>
            <a:off x="457200" y="2286000"/>
            <a:ext cx="8458200" cy="2209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400"/>
              <a:buNone/>
            </a:pPr>
            <a:r>
              <a:rPr lang="en-US"/>
              <a:t>• Fully developed fetus is born dead</a:t>
            </a:r>
            <a:endParaRPr/>
          </a:p>
          <a:p>
            <a:pPr indent="0" lvl="0" marL="0" rtl="0" algn="l">
              <a:spcBef>
                <a:spcPts val="480"/>
              </a:spcBef>
              <a:spcAft>
                <a:spcPts val="0"/>
              </a:spcAft>
              <a:buClr>
                <a:schemeClr val="dk1"/>
              </a:buClr>
              <a:buSzPts val="2400"/>
              <a:buNone/>
            </a:pPr>
            <a:r>
              <a:rPr lang="en-US"/>
              <a:t>• Causes:</a:t>
            </a:r>
            <a:endParaRPr/>
          </a:p>
          <a:p>
            <a:pPr indent="0" lvl="0" marL="0" rtl="0" algn="l">
              <a:spcBef>
                <a:spcPts val="480"/>
              </a:spcBef>
              <a:spcAft>
                <a:spcPts val="0"/>
              </a:spcAft>
              <a:buClr>
                <a:schemeClr val="dk1"/>
              </a:buClr>
              <a:buSzPts val="2400"/>
              <a:buNone/>
            </a:pPr>
            <a:r>
              <a:rPr lang="en-US"/>
              <a:t>    – Placenta separates too early, smoking, alcohol, drugs</a:t>
            </a:r>
            <a:endParaRPr/>
          </a:p>
          <a:p>
            <a:pPr indent="0" lvl="0" marL="0" rtl="0" algn="l">
              <a:spcBef>
                <a:spcPts val="480"/>
              </a:spcBef>
              <a:spcAft>
                <a:spcPts val="0"/>
              </a:spcAft>
              <a:buClr>
                <a:schemeClr val="dk1"/>
              </a:buClr>
              <a:buSzPts val="2400"/>
              <a:buNone/>
            </a:pPr>
            <a:r>
              <a:rPr lang="en-US"/>
              <a:t>    – Umbilical cord can stop blood from getting to brain</a:t>
            </a:r>
            <a:endParaRPr sz="2100"/>
          </a:p>
        </p:txBody>
      </p:sp>
      <p:sp>
        <p:nvSpPr>
          <p:cNvPr id="527" name="Google Shape;527;p63"/>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28" name="Google Shape;528;p63"/>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64"/>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Miscarriage</a:t>
            </a:r>
            <a:endParaRPr/>
          </a:p>
        </p:txBody>
      </p:sp>
      <p:sp>
        <p:nvSpPr>
          <p:cNvPr id="534" name="Google Shape;534;p64"/>
          <p:cNvSpPr txBox="1"/>
          <p:nvPr>
            <p:ph idx="1" type="body"/>
          </p:nvPr>
        </p:nvSpPr>
        <p:spPr>
          <a:xfrm>
            <a:off x="457200" y="1905000"/>
            <a:ext cx="8458200" cy="3581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US" sz="2000"/>
              <a:t>Any pregnancy that ends spontaneously before the fetus can survive outside the womb (gestational age: 20 to 22 weeks or less).</a:t>
            </a:r>
            <a:endParaRPr/>
          </a:p>
          <a:p>
            <a:pPr indent="-342900" lvl="0" marL="342900" rtl="0" algn="l">
              <a:spcBef>
                <a:spcPts val="400"/>
              </a:spcBef>
              <a:spcAft>
                <a:spcPts val="0"/>
              </a:spcAft>
              <a:buClr>
                <a:schemeClr val="dk1"/>
              </a:buClr>
              <a:buSzPts val="2000"/>
              <a:buChar char="•"/>
            </a:pPr>
            <a:r>
              <a:rPr lang="en-US" sz="2000"/>
              <a:t>Occurs in 15-20% of all recognized pregnancies, usually before the 13th week of pregnancy.</a:t>
            </a:r>
            <a:endParaRPr/>
          </a:p>
          <a:p>
            <a:pPr indent="-342900" lvl="0" marL="342900" rtl="0" algn="l">
              <a:spcBef>
                <a:spcPts val="400"/>
              </a:spcBef>
              <a:spcAft>
                <a:spcPts val="0"/>
              </a:spcAft>
              <a:buClr>
                <a:schemeClr val="dk1"/>
              </a:buClr>
              <a:buSzPts val="2000"/>
              <a:buChar char="•"/>
            </a:pPr>
            <a:r>
              <a:rPr lang="en-US" sz="2000"/>
              <a:t>Causes: Varied, and can’t always be determined. Chromosomal abnormalities, vascular disease, diabetes.</a:t>
            </a:r>
            <a:endParaRPr/>
          </a:p>
          <a:p>
            <a:pPr indent="-342900" lvl="0" marL="342900" rtl="0" algn="l">
              <a:spcBef>
                <a:spcPts val="400"/>
              </a:spcBef>
              <a:spcAft>
                <a:spcPts val="0"/>
              </a:spcAft>
              <a:buClr>
                <a:schemeClr val="dk1"/>
              </a:buClr>
              <a:buSzPts val="2000"/>
              <a:buChar char="•"/>
            </a:pPr>
            <a:r>
              <a:rPr lang="en-US" sz="2000"/>
              <a:t>Alcohol or drug use and smoking are risk factors.</a:t>
            </a:r>
            <a:endParaRPr/>
          </a:p>
          <a:p>
            <a:pPr indent="-342900" lvl="0" marL="342900" rtl="0" algn="l">
              <a:spcBef>
                <a:spcPts val="400"/>
              </a:spcBef>
              <a:spcAft>
                <a:spcPts val="0"/>
              </a:spcAft>
              <a:buClr>
                <a:schemeClr val="dk1"/>
              </a:buClr>
              <a:buSzPts val="2000"/>
              <a:buChar char="•"/>
            </a:pPr>
            <a:r>
              <a:rPr lang="en-US" sz="2000"/>
              <a:t>Exercise, working, and sexual intercourse do not increase risk </a:t>
            </a:r>
            <a:br>
              <a:rPr lang="en-US" sz="2000"/>
            </a:br>
            <a:r>
              <a:rPr lang="en-US" sz="2000"/>
              <a:t>in uncomplicated pregnancies.</a:t>
            </a:r>
            <a:endParaRPr sz="2100"/>
          </a:p>
        </p:txBody>
      </p:sp>
      <p:sp>
        <p:nvSpPr>
          <p:cNvPr id="535" name="Google Shape;535;p64"/>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36" name="Google Shape;536;p64"/>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65"/>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Premature / Preterm Birth</a:t>
            </a:r>
            <a:endParaRPr/>
          </a:p>
        </p:txBody>
      </p:sp>
      <p:sp>
        <p:nvSpPr>
          <p:cNvPr id="542" name="Google Shape;542;p65"/>
          <p:cNvSpPr txBox="1"/>
          <p:nvPr>
            <p:ph idx="1" type="body"/>
          </p:nvPr>
        </p:nvSpPr>
        <p:spPr>
          <a:xfrm>
            <a:off x="457200" y="2057400"/>
            <a:ext cx="5029200" cy="3200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US" sz="2000"/>
              <a:t>Less than 37 weeks gestational age</a:t>
            </a:r>
            <a:endParaRPr/>
          </a:p>
          <a:p>
            <a:pPr indent="-342900" lvl="0" marL="342900" rtl="0" algn="l">
              <a:spcBef>
                <a:spcPts val="400"/>
              </a:spcBef>
              <a:spcAft>
                <a:spcPts val="0"/>
              </a:spcAft>
              <a:buClr>
                <a:schemeClr val="dk1"/>
              </a:buClr>
              <a:buSzPts val="2000"/>
              <a:buChar char="•"/>
            </a:pPr>
            <a:r>
              <a:rPr lang="en-US" sz="2000"/>
              <a:t>Greater risk for short and long term complications, including:</a:t>
            </a:r>
            <a:endParaRPr/>
          </a:p>
          <a:p>
            <a:pPr indent="0" lvl="0" marL="0" rtl="0" algn="l">
              <a:spcBef>
                <a:spcPts val="360"/>
              </a:spcBef>
              <a:spcAft>
                <a:spcPts val="0"/>
              </a:spcAft>
              <a:buClr>
                <a:schemeClr val="dk1"/>
              </a:buClr>
              <a:buSzPts val="1800"/>
              <a:buNone/>
            </a:pPr>
            <a:r>
              <a:rPr lang="en-US" sz="1800"/>
              <a:t>      – disabilities and impediments in growth     </a:t>
            </a:r>
            <a:endParaRPr/>
          </a:p>
          <a:p>
            <a:pPr indent="0" lvl="0" marL="0" rtl="0" algn="l">
              <a:spcBef>
                <a:spcPts val="360"/>
              </a:spcBef>
              <a:spcAft>
                <a:spcPts val="0"/>
              </a:spcAft>
              <a:buClr>
                <a:schemeClr val="dk1"/>
              </a:buClr>
              <a:buSzPts val="1800"/>
              <a:buNone/>
            </a:pPr>
            <a:r>
              <a:rPr lang="en-US" sz="1800"/>
              <a:t>         and mental development.</a:t>
            </a:r>
            <a:endParaRPr/>
          </a:p>
          <a:p>
            <a:pPr indent="0" lvl="0" marL="0" rtl="0" algn="l">
              <a:spcBef>
                <a:spcPts val="400"/>
              </a:spcBef>
              <a:spcAft>
                <a:spcPts val="0"/>
              </a:spcAft>
              <a:buClr>
                <a:schemeClr val="dk1"/>
              </a:buClr>
              <a:buSzPts val="2000"/>
              <a:buNone/>
            </a:pPr>
            <a:r>
              <a:rPr lang="en-US" sz="2000"/>
              <a:t>•    Causes: Elusive and unknown</a:t>
            </a:r>
            <a:endParaRPr/>
          </a:p>
          <a:p>
            <a:pPr indent="-342900" lvl="0" marL="342900" rtl="0" algn="l">
              <a:spcBef>
                <a:spcPts val="400"/>
              </a:spcBef>
              <a:spcAft>
                <a:spcPts val="0"/>
              </a:spcAft>
              <a:buClr>
                <a:schemeClr val="dk1"/>
              </a:buClr>
              <a:buSzPts val="2000"/>
              <a:buChar char="•"/>
            </a:pPr>
            <a:r>
              <a:rPr lang="en-US" sz="2000"/>
              <a:t>Progress made in care of premature infants, but not in reducing the prevalence of preterm births.</a:t>
            </a:r>
            <a:endParaRPr sz="2100"/>
          </a:p>
        </p:txBody>
      </p:sp>
      <p:sp>
        <p:nvSpPr>
          <p:cNvPr id="543" name="Google Shape;543;p65"/>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44" name="Google Shape;544;p65"/>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48</a:t>
            </a:r>
            <a:endParaRPr/>
          </a:p>
        </p:txBody>
      </p:sp>
      <p:pic>
        <p:nvPicPr>
          <p:cNvPr id="545" name="Google Shape;545;p65"/>
          <p:cNvPicPr preferRelativeResize="0"/>
          <p:nvPr>
            <p:ph idx="2" type="body"/>
          </p:nvPr>
        </p:nvPicPr>
        <p:blipFill rotWithShape="1">
          <a:blip r:embed="rId3">
            <a:alphaModFix/>
          </a:blip>
          <a:srcRect b="0" l="0" r="0" t="0"/>
          <a:stretch/>
        </p:blipFill>
        <p:spPr>
          <a:xfrm>
            <a:off x="5408772" y="2211942"/>
            <a:ext cx="2118873" cy="267797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1"/>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Discussion Questions</a:t>
            </a:r>
            <a:endParaRPr/>
          </a:p>
        </p:txBody>
      </p:sp>
      <p:sp>
        <p:nvSpPr>
          <p:cNvPr id="151" name="Google Shape;151;p21"/>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lt1"/>
              </a:buClr>
              <a:buSzPts val="1750"/>
              <a:buChar char="•"/>
            </a:pPr>
            <a:r>
              <a:rPr lang="en-US" sz="1750"/>
              <a:t>What physical stresses or limitations did you notice while wearing the Pregnancy Profile</a:t>
            </a:r>
            <a:r>
              <a:rPr lang="en-US" sz="812"/>
              <a:t>®</a:t>
            </a:r>
            <a:r>
              <a:rPr lang="en-US" sz="1750"/>
              <a:t>   </a:t>
            </a:r>
            <a:endParaRPr/>
          </a:p>
          <a:p>
            <a:pPr indent="0" lvl="0" marL="0" rtl="0" algn="l">
              <a:lnSpc>
                <a:spcPct val="80000"/>
              </a:lnSpc>
              <a:spcBef>
                <a:spcPts val="350"/>
              </a:spcBef>
              <a:spcAft>
                <a:spcPts val="0"/>
              </a:spcAft>
              <a:buClr>
                <a:schemeClr val="lt1"/>
              </a:buClr>
              <a:buSzPts val="1750"/>
              <a:buNone/>
            </a:pPr>
            <a:r>
              <a:rPr lang="en-US" sz="1750"/>
              <a:t>     Simulator?</a:t>
            </a:r>
            <a:endParaRPr/>
          </a:p>
          <a:p>
            <a:pPr indent="-231775" lvl="0" marL="342900" rtl="0" algn="l">
              <a:lnSpc>
                <a:spcPct val="80000"/>
              </a:lnSpc>
              <a:spcBef>
                <a:spcPts val="350"/>
              </a:spcBef>
              <a:spcAft>
                <a:spcPts val="0"/>
              </a:spcAft>
              <a:buClr>
                <a:schemeClr val="lt1"/>
              </a:buClr>
              <a:buSzPts val="1750"/>
              <a:buNone/>
            </a:pPr>
            <a:r>
              <a:t/>
            </a:r>
            <a:endParaRPr sz="1750"/>
          </a:p>
          <a:p>
            <a:pPr indent="-342900" lvl="0" marL="342900" rtl="0" algn="l">
              <a:lnSpc>
                <a:spcPct val="80000"/>
              </a:lnSpc>
              <a:spcBef>
                <a:spcPts val="350"/>
              </a:spcBef>
              <a:spcAft>
                <a:spcPts val="0"/>
              </a:spcAft>
              <a:buClr>
                <a:schemeClr val="lt1"/>
              </a:buClr>
              <a:buSzPts val="1750"/>
              <a:buChar char="•"/>
            </a:pPr>
            <a:r>
              <a:rPr lang="en-US" sz="1750"/>
              <a:t>Was your observation similar or different from others who wore the simulator?</a:t>
            </a:r>
            <a:endParaRPr/>
          </a:p>
          <a:p>
            <a:pPr indent="-231775" lvl="0" marL="342900" rtl="0" algn="l">
              <a:lnSpc>
                <a:spcPct val="80000"/>
              </a:lnSpc>
              <a:spcBef>
                <a:spcPts val="350"/>
              </a:spcBef>
              <a:spcAft>
                <a:spcPts val="0"/>
              </a:spcAft>
              <a:buClr>
                <a:schemeClr val="lt1"/>
              </a:buClr>
              <a:buSzPts val="1750"/>
              <a:buNone/>
            </a:pPr>
            <a:r>
              <a:t/>
            </a:r>
            <a:endParaRPr sz="1750"/>
          </a:p>
          <a:p>
            <a:pPr indent="-342900" lvl="0" marL="342900" rtl="0" algn="l">
              <a:lnSpc>
                <a:spcPct val="80000"/>
              </a:lnSpc>
              <a:spcBef>
                <a:spcPts val="350"/>
              </a:spcBef>
              <a:spcAft>
                <a:spcPts val="0"/>
              </a:spcAft>
              <a:buClr>
                <a:schemeClr val="lt1"/>
              </a:buClr>
              <a:buSzPts val="1750"/>
              <a:buChar char="•"/>
            </a:pPr>
            <a:r>
              <a:rPr lang="en-US" sz="1750"/>
              <a:t>What was a new or different sensation for you as you wore the simulator?</a:t>
            </a:r>
            <a:endParaRPr/>
          </a:p>
          <a:p>
            <a:pPr indent="-231775" lvl="0" marL="342900" rtl="0" algn="l">
              <a:lnSpc>
                <a:spcPct val="80000"/>
              </a:lnSpc>
              <a:spcBef>
                <a:spcPts val="350"/>
              </a:spcBef>
              <a:spcAft>
                <a:spcPts val="0"/>
              </a:spcAft>
              <a:buClr>
                <a:schemeClr val="lt1"/>
              </a:buClr>
              <a:buSzPts val="1750"/>
              <a:buNone/>
            </a:pPr>
            <a:r>
              <a:t/>
            </a:r>
            <a:endParaRPr sz="1750"/>
          </a:p>
          <a:p>
            <a:pPr indent="-342900" lvl="0" marL="342900" rtl="0" algn="l">
              <a:lnSpc>
                <a:spcPct val="80000"/>
              </a:lnSpc>
              <a:spcBef>
                <a:spcPts val="350"/>
              </a:spcBef>
              <a:spcAft>
                <a:spcPts val="0"/>
              </a:spcAft>
              <a:buClr>
                <a:schemeClr val="lt1"/>
              </a:buClr>
              <a:buSzPts val="1750"/>
              <a:buChar char="•"/>
            </a:pPr>
            <a:r>
              <a:rPr lang="en-US" sz="1750"/>
              <a:t>What lifestyle changes would have to be made to accommodate a “pregnant body”?</a:t>
            </a:r>
            <a:endParaRPr/>
          </a:p>
          <a:p>
            <a:pPr indent="-231775" lvl="0" marL="342900" rtl="0" algn="l">
              <a:lnSpc>
                <a:spcPct val="80000"/>
              </a:lnSpc>
              <a:spcBef>
                <a:spcPts val="350"/>
              </a:spcBef>
              <a:spcAft>
                <a:spcPts val="0"/>
              </a:spcAft>
              <a:buClr>
                <a:schemeClr val="lt1"/>
              </a:buClr>
              <a:buSzPts val="1750"/>
              <a:buNone/>
            </a:pPr>
            <a:r>
              <a:t/>
            </a:r>
            <a:endParaRPr sz="1750"/>
          </a:p>
        </p:txBody>
      </p:sp>
      <p:sp>
        <p:nvSpPr>
          <p:cNvPr id="152" name="Google Shape;152;p21"/>
          <p:cNvSpPr txBox="1"/>
          <p:nvPr>
            <p:ph idx="2" type="body"/>
          </p:nvPr>
        </p:nvSpPr>
        <p:spPr>
          <a:xfrm>
            <a:off x="4648200" y="1752600"/>
            <a:ext cx="4038600" cy="40386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lt1"/>
              </a:buClr>
              <a:buSzPts val="1750"/>
              <a:buChar char="•"/>
            </a:pPr>
            <a:r>
              <a:rPr lang="en-US" sz="1750"/>
              <a:t>Based on current knowledge about pregnancy, how realistic do you think this experience was? (If  the instructor has experienced pregnancy, perhaps she can share the realities of this product.)</a:t>
            </a:r>
            <a:endParaRPr/>
          </a:p>
          <a:p>
            <a:pPr indent="-231775" lvl="0" marL="342900" rtl="0" algn="l">
              <a:lnSpc>
                <a:spcPct val="80000"/>
              </a:lnSpc>
              <a:spcBef>
                <a:spcPts val="350"/>
              </a:spcBef>
              <a:spcAft>
                <a:spcPts val="0"/>
              </a:spcAft>
              <a:buClr>
                <a:schemeClr val="lt1"/>
              </a:buClr>
              <a:buSzPts val="1750"/>
              <a:buNone/>
            </a:pPr>
            <a:r>
              <a:t/>
            </a:r>
            <a:endParaRPr sz="1750"/>
          </a:p>
          <a:p>
            <a:pPr indent="-342900" lvl="0" marL="342900" rtl="0" algn="l">
              <a:lnSpc>
                <a:spcPct val="80000"/>
              </a:lnSpc>
              <a:spcBef>
                <a:spcPts val="350"/>
              </a:spcBef>
              <a:spcAft>
                <a:spcPts val="0"/>
              </a:spcAft>
              <a:buClr>
                <a:schemeClr val="lt1"/>
              </a:buClr>
              <a:buSzPts val="1750"/>
              <a:buChar char="•"/>
            </a:pPr>
            <a:r>
              <a:rPr lang="en-US" sz="1750"/>
              <a:t>How would this affect your ability to function throughout a school day, weekend, or month-to-month?</a:t>
            </a:r>
            <a:endParaRPr/>
          </a:p>
          <a:p>
            <a:pPr indent="-231775" lvl="0" marL="342900" rtl="0" algn="l">
              <a:lnSpc>
                <a:spcPct val="80000"/>
              </a:lnSpc>
              <a:spcBef>
                <a:spcPts val="350"/>
              </a:spcBef>
              <a:spcAft>
                <a:spcPts val="0"/>
              </a:spcAft>
              <a:buClr>
                <a:schemeClr val="lt1"/>
              </a:buClr>
              <a:buSzPts val="1750"/>
              <a:buNone/>
            </a:pPr>
            <a:r>
              <a:t/>
            </a:r>
            <a:endParaRPr sz="1750"/>
          </a:p>
          <a:p>
            <a:pPr indent="-231775" lvl="0" marL="342900" rtl="0" algn="l">
              <a:lnSpc>
                <a:spcPct val="80000"/>
              </a:lnSpc>
              <a:spcBef>
                <a:spcPts val="350"/>
              </a:spcBef>
              <a:spcAft>
                <a:spcPts val="0"/>
              </a:spcAft>
              <a:buClr>
                <a:schemeClr val="lt1"/>
              </a:buClr>
              <a:buSzPts val="1750"/>
              <a:buNone/>
            </a:pPr>
            <a:r>
              <a:t/>
            </a:r>
            <a:endParaRPr sz="1750"/>
          </a:p>
        </p:txBody>
      </p:sp>
      <p:sp>
        <p:nvSpPr>
          <p:cNvPr id="153" name="Google Shape;153;p2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54" name="Google Shape;154;p21"/>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5</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66"/>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Common Birth Defects</a:t>
            </a:r>
            <a:endParaRPr/>
          </a:p>
        </p:txBody>
      </p:sp>
      <p:sp>
        <p:nvSpPr>
          <p:cNvPr id="551" name="Google Shape;551;p66"/>
          <p:cNvSpPr txBox="1"/>
          <p:nvPr>
            <p:ph idx="1" type="body"/>
          </p:nvPr>
        </p:nvSpPr>
        <p:spPr>
          <a:xfrm>
            <a:off x="381000" y="1752600"/>
            <a:ext cx="6096000" cy="3200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1700"/>
              <a:buChar char="•"/>
            </a:pPr>
            <a:r>
              <a:rPr lang="en-US" sz="1700"/>
              <a:t>Birth defects affect one of every 33 babies in the world</a:t>
            </a:r>
            <a:endParaRPr/>
          </a:p>
          <a:p>
            <a:pPr indent="-342900" lvl="0" marL="342900" rtl="0" algn="l">
              <a:lnSpc>
                <a:spcPct val="80000"/>
              </a:lnSpc>
              <a:spcBef>
                <a:spcPts val="340"/>
              </a:spcBef>
              <a:spcAft>
                <a:spcPts val="0"/>
              </a:spcAft>
              <a:buClr>
                <a:schemeClr val="dk1"/>
              </a:buClr>
              <a:buSzPts val="1700"/>
              <a:buChar char="•"/>
            </a:pPr>
            <a:r>
              <a:rPr lang="en-US" sz="1700"/>
              <a:t>Can affect almost any part of the body</a:t>
            </a:r>
            <a:endParaRPr/>
          </a:p>
          <a:p>
            <a:pPr indent="0" lvl="0" marL="0" rtl="0" algn="l">
              <a:lnSpc>
                <a:spcPct val="80000"/>
              </a:lnSpc>
              <a:spcBef>
                <a:spcPts val="340"/>
              </a:spcBef>
              <a:spcAft>
                <a:spcPts val="0"/>
              </a:spcAft>
              <a:buClr>
                <a:schemeClr val="dk1"/>
              </a:buClr>
              <a:buSzPts val="1700"/>
              <a:buNone/>
            </a:pPr>
            <a:r>
              <a:t/>
            </a:r>
            <a:endParaRPr sz="1700"/>
          </a:p>
          <a:p>
            <a:pPr indent="0" lvl="0" marL="0" rtl="0" algn="l">
              <a:lnSpc>
                <a:spcPct val="80000"/>
              </a:lnSpc>
              <a:spcBef>
                <a:spcPts val="340"/>
              </a:spcBef>
              <a:spcAft>
                <a:spcPts val="0"/>
              </a:spcAft>
              <a:buClr>
                <a:schemeClr val="dk1"/>
              </a:buClr>
              <a:buSzPts val="1700"/>
              <a:buNone/>
            </a:pPr>
            <a:r>
              <a:rPr b="1" lang="en-US" sz="1700"/>
              <a:t>Heart defects</a:t>
            </a:r>
            <a:endParaRPr/>
          </a:p>
          <a:p>
            <a:pPr indent="-342900" lvl="0" marL="342900" rtl="0" algn="l">
              <a:lnSpc>
                <a:spcPct val="80000"/>
              </a:lnSpc>
              <a:spcBef>
                <a:spcPts val="340"/>
              </a:spcBef>
              <a:spcAft>
                <a:spcPts val="0"/>
              </a:spcAft>
              <a:buClr>
                <a:schemeClr val="dk1"/>
              </a:buClr>
              <a:buSzPts val="1700"/>
              <a:buChar char="•"/>
            </a:pPr>
            <a:r>
              <a:rPr lang="en-US" sz="1700"/>
              <a:t>Most common</a:t>
            </a:r>
            <a:endParaRPr/>
          </a:p>
          <a:p>
            <a:pPr indent="-342900" lvl="0" marL="342900" rtl="0" algn="l">
              <a:lnSpc>
                <a:spcPct val="80000"/>
              </a:lnSpc>
              <a:spcBef>
                <a:spcPts val="340"/>
              </a:spcBef>
              <a:spcAft>
                <a:spcPts val="0"/>
              </a:spcAft>
              <a:buClr>
                <a:schemeClr val="dk1"/>
              </a:buClr>
              <a:buSzPts val="1700"/>
              <a:buChar char="•"/>
            </a:pPr>
            <a:r>
              <a:rPr lang="en-US" sz="1700"/>
              <a:t>1 in every 150 babies is born with a heart defect</a:t>
            </a:r>
            <a:endParaRPr/>
          </a:p>
          <a:p>
            <a:pPr indent="-342900" lvl="0" marL="342900" rtl="0" algn="l">
              <a:lnSpc>
                <a:spcPct val="80000"/>
              </a:lnSpc>
              <a:spcBef>
                <a:spcPts val="340"/>
              </a:spcBef>
              <a:spcAft>
                <a:spcPts val="0"/>
              </a:spcAft>
              <a:buClr>
                <a:schemeClr val="dk1"/>
              </a:buClr>
              <a:buSzPts val="1700"/>
              <a:buChar char="•"/>
            </a:pPr>
            <a:r>
              <a:rPr lang="en-US" sz="1700"/>
              <a:t>Accounts for 1/3 to ¼ of all defects</a:t>
            </a:r>
            <a:endParaRPr/>
          </a:p>
          <a:p>
            <a:pPr indent="0" lvl="0" marL="0" rtl="0" algn="l">
              <a:lnSpc>
                <a:spcPct val="80000"/>
              </a:lnSpc>
              <a:spcBef>
                <a:spcPts val="340"/>
              </a:spcBef>
              <a:spcAft>
                <a:spcPts val="0"/>
              </a:spcAft>
              <a:buClr>
                <a:schemeClr val="dk1"/>
              </a:buClr>
              <a:buSzPts val="1700"/>
              <a:buNone/>
            </a:pPr>
            <a:r>
              <a:t/>
            </a:r>
            <a:endParaRPr sz="1700"/>
          </a:p>
          <a:p>
            <a:pPr indent="0" lvl="0" marL="0" rtl="0" algn="l">
              <a:lnSpc>
                <a:spcPct val="80000"/>
              </a:lnSpc>
              <a:spcBef>
                <a:spcPts val="340"/>
              </a:spcBef>
              <a:spcAft>
                <a:spcPts val="0"/>
              </a:spcAft>
              <a:buClr>
                <a:schemeClr val="dk1"/>
              </a:buClr>
              <a:buSzPts val="1700"/>
              <a:buNone/>
            </a:pPr>
            <a:r>
              <a:rPr b="1" lang="en-US" sz="1700"/>
              <a:t>Lip and roof of the mouth</a:t>
            </a:r>
            <a:endParaRPr/>
          </a:p>
          <a:p>
            <a:pPr indent="-342900" lvl="0" marL="342900" rtl="0" algn="l">
              <a:lnSpc>
                <a:spcPct val="80000"/>
              </a:lnSpc>
              <a:spcBef>
                <a:spcPts val="340"/>
              </a:spcBef>
              <a:spcAft>
                <a:spcPts val="0"/>
              </a:spcAft>
              <a:buClr>
                <a:schemeClr val="dk1"/>
              </a:buClr>
              <a:buSzPts val="1700"/>
              <a:buChar char="•"/>
            </a:pPr>
            <a:r>
              <a:rPr lang="en-US" sz="1700"/>
              <a:t>Orofacial clefts</a:t>
            </a:r>
            <a:endParaRPr/>
          </a:p>
          <a:p>
            <a:pPr indent="-342900" lvl="0" marL="342900" rtl="0" algn="l">
              <a:lnSpc>
                <a:spcPct val="80000"/>
              </a:lnSpc>
              <a:spcBef>
                <a:spcPts val="340"/>
              </a:spcBef>
              <a:spcAft>
                <a:spcPts val="0"/>
              </a:spcAft>
              <a:buClr>
                <a:schemeClr val="dk1"/>
              </a:buClr>
              <a:buSzPts val="1700"/>
              <a:buChar char="•"/>
            </a:pPr>
            <a:r>
              <a:rPr lang="en-US" sz="1700"/>
              <a:t>Cleft more common than palate</a:t>
            </a:r>
            <a:endParaRPr/>
          </a:p>
          <a:p>
            <a:pPr indent="-342900" lvl="0" marL="342900" rtl="0" algn="l">
              <a:lnSpc>
                <a:spcPct val="80000"/>
              </a:lnSpc>
              <a:spcBef>
                <a:spcPts val="340"/>
              </a:spcBef>
              <a:spcAft>
                <a:spcPts val="0"/>
              </a:spcAft>
              <a:buClr>
                <a:schemeClr val="dk1"/>
              </a:buClr>
              <a:buSzPts val="1700"/>
              <a:buChar char="•"/>
            </a:pPr>
            <a:r>
              <a:rPr lang="en-US" sz="1700"/>
              <a:t>Affects about 1 in 700 to 1,000</a:t>
            </a:r>
            <a:endParaRPr sz="1785"/>
          </a:p>
        </p:txBody>
      </p:sp>
      <p:sp>
        <p:nvSpPr>
          <p:cNvPr id="552" name="Google Shape;552;p66"/>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53" name="Google Shape;553;p66"/>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554" name="Google Shape;554;p66"/>
          <p:cNvPicPr preferRelativeResize="0"/>
          <p:nvPr>
            <p:ph idx="2" type="body"/>
          </p:nvPr>
        </p:nvPicPr>
        <p:blipFill rotWithShape="1">
          <a:blip r:embed="rId3">
            <a:alphaModFix/>
          </a:blip>
          <a:srcRect b="0" l="0" r="0" t="0"/>
          <a:stretch/>
        </p:blipFill>
        <p:spPr>
          <a:xfrm>
            <a:off x="4419600" y="3332851"/>
            <a:ext cx="3352800" cy="1600546"/>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67"/>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Down Syndrome</a:t>
            </a:r>
            <a:endParaRPr/>
          </a:p>
        </p:txBody>
      </p:sp>
      <p:sp>
        <p:nvSpPr>
          <p:cNvPr id="560" name="Google Shape;560;p67"/>
          <p:cNvSpPr txBox="1"/>
          <p:nvPr>
            <p:ph idx="1" type="body"/>
          </p:nvPr>
        </p:nvSpPr>
        <p:spPr>
          <a:xfrm>
            <a:off x="381000" y="2438400"/>
            <a:ext cx="3962400" cy="2514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US" sz="2000"/>
              <a:t>Genetic condition</a:t>
            </a:r>
            <a:endParaRPr/>
          </a:p>
          <a:p>
            <a:pPr indent="-342900" lvl="0" marL="342900" rtl="0" algn="l">
              <a:spcBef>
                <a:spcPts val="400"/>
              </a:spcBef>
              <a:spcAft>
                <a:spcPts val="0"/>
              </a:spcAft>
              <a:buClr>
                <a:schemeClr val="dk1"/>
              </a:buClr>
              <a:buSzPts val="2000"/>
              <a:buChar char="•"/>
            </a:pPr>
            <a:r>
              <a:rPr lang="en-US" sz="2000"/>
              <a:t>Affects more babies that are born to older mothers</a:t>
            </a:r>
            <a:endParaRPr/>
          </a:p>
          <a:p>
            <a:pPr indent="-342900" lvl="0" marL="342900" rtl="0" algn="l">
              <a:spcBef>
                <a:spcPts val="400"/>
              </a:spcBef>
              <a:spcAft>
                <a:spcPts val="0"/>
              </a:spcAft>
              <a:buClr>
                <a:schemeClr val="dk1"/>
              </a:buClr>
              <a:buSzPts val="2000"/>
              <a:buChar char="•"/>
            </a:pPr>
            <a:r>
              <a:rPr lang="en-US" sz="2000"/>
              <a:t>1 in 800</a:t>
            </a:r>
            <a:endParaRPr sz="2100"/>
          </a:p>
        </p:txBody>
      </p:sp>
      <p:sp>
        <p:nvSpPr>
          <p:cNvPr id="561" name="Google Shape;561;p67"/>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62" name="Google Shape;562;p67"/>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563" name="Google Shape;563;p67"/>
          <p:cNvPicPr preferRelativeResize="0"/>
          <p:nvPr>
            <p:ph idx="2" type="body"/>
          </p:nvPr>
        </p:nvPicPr>
        <p:blipFill rotWithShape="1">
          <a:blip r:embed="rId3">
            <a:alphaModFix/>
          </a:blip>
          <a:srcRect b="0" l="0" r="0" t="0"/>
          <a:stretch/>
        </p:blipFill>
        <p:spPr>
          <a:xfrm>
            <a:off x="4724400" y="2362200"/>
            <a:ext cx="2693987" cy="202758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68"/>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Arial"/>
              <a:buNone/>
            </a:pPr>
            <a:r>
              <a:rPr lang="en-US"/>
              <a:t>Neural Tube Defects</a:t>
            </a:r>
            <a:endParaRPr/>
          </a:p>
        </p:txBody>
      </p:sp>
      <p:sp>
        <p:nvSpPr>
          <p:cNvPr id="569" name="Google Shape;569;p68"/>
          <p:cNvSpPr txBox="1"/>
          <p:nvPr>
            <p:ph idx="1" type="body"/>
          </p:nvPr>
        </p:nvSpPr>
        <p:spPr>
          <a:xfrm>
            <a:off x="457200" y="1905000"/>
            <a:ext cx="8458200" cy="3581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en-US" sz="2000"/>
              <a:t>Spina bifida: Incomplete development of spinal cord or its coverings</a:t>
            </a:r>
            <a:endParaRPr/>
          </a:p>
          <a:p>
            <a:pPr indent="-342900" lvl="0" marL="342900" rtl="0" algn="l">
              <a:spcBef>
                <a:spcPts val="400"/>
              </a:spcBef>
              <a:spcAft>
                <a:spcPts val="0"/>
              </a:spcAft>
              <a:buClr>
                <a:schemeClr val="dk1"/>
              </a:buClr>
              <a:buSzPts val="2000"/>
              <a:buChar char="•"/>
            </a:pPr>
            <a:r>
              <a:rPr lang="en-US" sz="2000"/>
              <a:t>1 in 1,000</a:t>
            </a:r>
            <a:endParaRPr/>
          </a:p>
          <a:p>
            <a:pPr indent="-342900" lvl="0" marL="342900" rtl="0" algn="l">
              <a:spcBef>
                <a:spcPts val="400"/>
              </a:spcBef>
              <a:spcAft>
                <a:spcPts val="0"/>
              </a:spcAft>
              <a:buClr>
                <a:schemeClr val="dk1"/>
              </a:buClr>
              <a:buSzPts val="2000"/>
              <a:buChar char="•"/>
            </a:pPr>
            <a:r>
              <a:rPr lang="en-US" sz="2000"/>
              <a:t>Very serious and life threatening</a:t>
            </a:r>
            <a:endParaRPr/>
          </a:p>
          <a:p>
            <a:pPr indent="-342900" lvl="0" marL="342900" rtl="0" algn="l">
              <a:spcBef>
                <a:spcPts val="400"/>
              </a:spcBef>
              <a:spcAft>
                <a:spcPts val="0"/>
              </a:spcAft>
              <a:buClr>
                <a:schemeClr val="dk1"/>
              </a:buClr>
              <a:buSzPts val="2000"/>
              <a:buChar char="•"/>
            </a:pPr>
            <a:r>
              <a:rPr lang="en-US" sz="2000"/>
              <a:t>Can be closed with surgery in utero</a:t>
            </a:r>
            <a:endParaRPr/>
          </a:p>
          <a:p>
            <a:pPr indent="-342900" lvl="0" marL="342900" rtl="0" algn="l">
              <a:spcBef>
                <a:spcPts val="400"/>
              </a:spcBef>
              <a:spcAft>
                <a:spcPts val="0"/>
              </a:spcAft>
              <a:buClr>
                <a:schemeClr val="dk1"/>
              </a:buClr>
              <a:buSzPts val="2000"/>
              <a:buChar char="•"/>
            </a:pPr>
            <a:r>
              <a:rPr lang="en-US" sz="2000"/>
              <a:t>Results in disabilities</a:t>
            </a:r>
            <a:endParaRPr/>
          </a:p>
          <a:p>
            <a:pPr indent="-342900" lvl="0" marL="342900" rtl="0" algn="l">
              <a:spcBef>
                <a:spcPts val="400"/>
              </a:spcBef>
              <a:spcAft>
                <a:spcPts val="0"/>
              </a:spcAft>
              <a:buClr>
                <a:schemeClr val="dk1"/>
              </a:buClr>
              <a:buSzPts val="2000"/>
              <a:buChar char="•"/>
            </a:pPr>
            <a:r>
              <a:rPr lang="en-US" sz="2000"/>
              <a:t>Preventive measure: folic acid prior to conception</a:t>
            </a:r>
            <a:endParaRPr sz="2100"/>
          </a:p>
        </p:txBody>
      </p:sp>
      <p:sp>
        <p:nvSpPr>
          <p:cNvPr id="570" name="Google Shape;570;p68"/>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71" name="Google Shape;571;p68"/>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69"/>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3959"/>
              <a:buFont typeface="Arial"/>
              <a:buNone/>
            </a:pPr>
            <a:r>
              <a:rPr lang="en-US" sz="3959"/>
              <a:t>Average Expenditure for Maternity Care</a:t>
            </a:r>
            <a:endParaRPr/>
          </a:p>
        </p:txBody>
      </p:sp>
      <p:sp>
        <p:nvSpPr>
          <p:cNvPr id="577" name="Google Shape;577;p69"/>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78" name="Google Shape;578;p69"/>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descr="https://www.zerohedge.com/sites/default/files/inline-images/2018-04-24_23-37-17.jpg?itok=1VAzWmbK" id="579" name="Google Shape;579;p69"/>
          <p:cNvPicPr preferRelativeResize="0"/>
          <p:nvPr>
            <p:ph idx="1" type="body"/>
          </p:nvPr>
        </p:nvPicPr>
        <p:blipFill rotWithShape="1">
          <a:blip r:embed="rId3">
            <a:alphaModFix/>
          </a:blip>
          <a:srcRect b="0" l="0" r="0" t="0"/>
          <a:stretch/>
        </p:blipFill>
        <p:spPr>
          <a:xfrm>
            <a:off x="304800" y="1981200"/>
            <a:ext cx="6021030" cy="3505200"/>
          </a:xfrm>
          <a:prstGeom prst="rect">
            <a:avLst/>
          </a:prstGeom>
          <a:noFill/>
          <a:ln>
            <a:noFill/>
          </a:ln>
        </p:spPr>
      </p:pic>
      <p:sp>
        <p:nvSpPr>
          <p:cNvPr id="580" name="Google Shape;580;p69"/>
          <p:cNvSpPr/>
          <p:nvPr/>
        </p:nvSpPr>
        <p:spPr>
          <a:xfrm>
            <a:off x="6553200" y="1981200"/>
            <a:ext cx="2438400" cy="243143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600">
                <a:solidFill>
                  <a:srgbClr val="3D3D3D"/>
                </a:solidFill>
                <a:latin typeface="Merriweather Sans"/>
                <a:ea typeface="Merriweather Sans"/>
                <a:cs typeface="Merriweather Sans"/>
                <a:sym typeface="Merriweather Sans"/>
              </a:rPr>
              <a:t>Expenses for a delivery in 2018 can range from $3,000 to upward of $37,000 per child for a normal vaginal delivery and from $8,000 to $70,000 if a C-section or special care is needed.</a:t>
            </a:r>
            <a:endParaRPr/>
          </a:p>
          <a:p>
            <a:pPr indent="0" lvl="0" marL="0" marR="0" rtl="0" algn="l">
              <a:spcBef>
                <a:spcPts val="0"/>
              </a:spcBef>
              <a:spcAft>
                <a:spcPts val="0"/>
              </a:spcAft>
              <a:buNone/>
            </a:pPr>
            <a:r>
              <a:t/>
            </a:r>
            <a:endParaRPr b="1" sz="800">
              <a:solidFill>
                <a:srgbClr val="3D3D3D"/>
              </a:solidFill>
              <a:latin typeface="Merriweather Sans"/>
              <a:ea typeface="Merriweather Sans"/>
              <a:cs typeface="Merriweather Sans"/>
              <a:sym typeface="Merriweather Sans"/>
            </a:endParaRPr>
          </a:p>
          <a:p>
            <a:pPr indent="0" lvl="0" marL="0" marR="0" rtl="0" algn="l">
              <a:spcBef>
                <a:spcPts val="0"/>
              </a:spcBef>
              <a:spcAft>
                <a:spcPts val="0"/>
              </a:spcAft>
              <a:buNone/>
            </a:pPr>
            <a:r>
              <a:rPr b="1" lang="en-US" sz="800">
                <a:solidFill>
                  <a:srgbClr val="3D3D3D"/>
                </a:solidFill>
                <a:latin typeface="Merriweather Sans"/>
                <a:ea typeface="Merriweather Sans"/>
                <a:cs typeface="Merriweather Sans"/>
                <a:sym typeface="Merriweather Sans"/>
              </a:rPr>
              <a:t>Source: </a:t>
            </a:r>
            <a:r>
              <a:rPr lang="en-US" sz="800" u="sng">
                <a:solidFill>
                  <a:schemeClr val="hlink"/>
                </a:solidFill>
                <a:latin typeface="Calibri"/>
                <a:ea typeface="Calibri"/>
                <a:cs typeface="Calibri"/>
                <a:sym typeface="Calibri"/>
                <a:hlinkClick r:id="rId4"/>
              </a:rPr>
              <a:t>https://www.zerohedge.com/news/2018-04-25/cost-raising-kids-america-soaring</a:t>
            </a:r>
            <a:endParaRPr sz="800">
              <a:solidFill>
                <a:schemeClr val="dk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70"/>
          <p:cNvSpPr txBox="1"/>
          <p:nvPr>
            <p:ph type="title"/>
          </p:nvPr>
        </p:nvSpPr>
        <p:spPr>
          <a:xfrm>
            <a:off x="457200" y="579437"/>
            <a:ext cx="8229600" cy="56356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Average Delivery Costs</a:t>
            </a:r>
            <a:endParaRPr/>
          </a:p>
        </p:txBody>
      </p:sp>
      <p:sp>
        <p:nvSpPr>
          <p:cNvPr id="586" name="Google Shape;586;p70"/>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87" name="Google Shape;587;p70"/>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descr="Image result for average hospital charges for labor and delivery" id="588" name="Google Shape;588;p70"/>
          <p:cNvPicPr preferRelativeResize="0"/>
          <p:nvPr>
            <p:ph idx="1" type="body"/>
          </p:nvPr>
        </p:nvPicPr>
        <p:blipFill rotWithShape="1">
          <a:blip r:embed="rId3">
            <a:alphaModFix/>
          </a:blip>
          <a:srcRect b="0" l="0" r="0" t="0"/>
          <a:stretch/>
        </p:blipFill>
        <p:spPr>
          <a:xfrm>
            <a:off x="2626051" y="1151535"/>
            <a:ext cx="3886200" cy="4554930"/>
          </a:xfrm>
          <a:prstGeom prst="rect">
            <a:avLst/>
          </a:prstGeom>
          <a:noFill/>
          <a:ln>
            <a:noFill/>
          </a:ln>
        </p:spPr>
      </p:pic>
      <p:sp>
        <p:nvSpPr>
          <p:cNvPr id="589" name="Google Shape;589;p70"/>
          <p:cNvSpPr/>
          <p:nvPr/>
        </p:nvSpPr>
        <p:spPr>
          <a:xfrm>
            <a:off x="228600" y="5715000"/>
            <a:ext cx="4794902"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dk1"/>
                </a:solidFill>
                <a:latin typeface="Calibri"/>
                <a:ea typeface="Calibri"/>
                <a:cs typeface="Calibri"/>
                <a:sym typeface="Calibri"/>
              </a:rPr>
              <a:t>Source: </a:t>
            </a:r>
            <a:r>
              <a:rPr lang="en-US" sz="1000" u="sng">
                <a:solidFill>
                  <a:schemeClr val="hlink"/>
                </a:solidFill>
                <a:latin typeface="Calibri"/>
                <a:ea typeface="Calibri"/>
                <a:cs typeface="Calibri"/>
                <a:sym typeface="Calibri"/>
                <a:hlinkClick r:id="rId4"/>
              </a:rPr>
              <a:t>https://transform.childbirthconnection.org/resources/datacenter/chargeschart/</a:t>
            </a:r>
            <a:endParaRPr sz="1000">
              <a:solidFill>
                <a:schemeClr val="dk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71"/>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595" name="Google Shape;595;p71"/>
          <p:cNvSpPr txBox="1"/>
          <p:nvPr>
            <p:ph idx="12" type="sldNum"/>
          </p:nvPr>
        </p:nvSpPr>
        <p:spPr>
          <a:xfrm>
            <a:off x="41529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2"/>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Physical Changes </a:t>
            </a:r>
            <a:br>
              <a:rPr lang="en-US" sz="3959"/>
            </a:br>
            <a:r>
              <a:rPr lang="en-US" sz="3959"/>
              <a:t>Month-by-Month</a:t>
            </a:r>
            <a:endParaRPr/>
          </a:p>
        </p:txBody>
      </p:sp>
      <p:graphicFrame>
        <p:nvGraphicFramePr>
          <p:cNvPr id="160" name="Google Shape;160;p22"/>
          <p:cNvGraphicFramePr/>
          <p:nvPr/>
        </p:nvGraphicFramePr>
        <p:xfrm>
          <a:off x="228600" y="1905000"/>
          <a:ext cx="3000000" cy="3000000"/>
        </p:xfrm>
        <a:graphic>
          <a:graphicData uri="http://schemas.openxmlformats.org/drawingml/2006/table">
            <a:tbl>
              <a:tblPr bandRow="1" firstRow="1">
                <a:noFill/>
                <a:tableStyleId>{493A3F7F-B6D8-4237-8CD7-C865412D24C4}</a:tableStyleId>
              </a:tblPr>
              <a:tblGrid>
                <a:gridCol w="1447800"/>
                <a:gridCol w="7239000"/>
              </a:tblGrid>
              <a:tr h="383875">
                <a:tc>
                  <a:txBody>
                    <a:bodyPr/>
                    <a:lstStyle/>
                    <a:p>
                      <a:pPr indent="0" lvl="0" marL="0" marR="0" rtl="0" algn="l">
                        <a:spcBef>
                          <a:spcPts val="0"/>
                        </a:spcBef>
                        <a:spcAft>
                          <a:spcPts val="0"/>
                        </a:spcAft>
                        <a:buNone/>
                      </a:pPr>
                      <a:r>
                        <a:rPr lang="en-US" sz="1800" u="none" cap="none" strike="noStrike"/>
                        <a:t>Month</a:t>
                      </a:r>
                      <a:endParaRPr/>
                    </a:p>
                  </a:txBody>
                  <a:tcPr marT="45725" marB="45725" marR="91450" marL="91450"/>
                </a:tc>
                <a:tc>
                  <a:txBody>
                    <a:bodyPr/>
                    <a:lstStyle/>
                    <a:p>
                      <a:pPr indent="0" lvl="0" marL="0" marR="0" rtl="0" algn="l">
                        <a:spcBef>
                          <a:spcPts val="0"/>
                        </a:spcBef>
                        <a:spcAft>
                          <a:spcPts val="0"/>
                        </a:spcAft>
                        <a:buNone/>
                      </a:pPr>
                      <a:r>
                        <a:rPr lang="en-US" sz="1800"/>
                        <a:t>Physical</a:t>
                      </a:r>
                      <a:r>
                        <a:rPr lang="en-US" sz="1800"/>
                        <a:t> Changes</a:t>
                      </a:r>
                      <a:endParaRPr sz="1800"/>
                    </a:p>
                  </a:txBody>
                  <a:tcPr marT="45725" marB="45725" marR="91450" marL="91450"/>
                </a:tc>
              </a:tr>
              <a:tr h="851925">
                <a:tc>
                  <a:txBody>
                    <a:bodyPr/>
                    <a:lstStyle/>
                    <a:p>
                      <a:pPr indent="0" lvl="0" marL="0" marR="0" rtl="0" algn="l">
                        <a:spcBef>
                          <a:spcPts val="0"/>
                        </a:spcBef>
                        <a:spcAft>
                          <a:spcPts val="0"/>
                        </a:spcAft>
                        <a:buNone/>
                      </a:pPr>
                      <a:r>
                        <a:rPr lang="en-US" sz="1800"/>
                        <a:t>1 - 3</a:t>
                      </a:r>
                      <a:endParaRPr/>
                    </a:p>
                  </a:txBody>
                  <a:tcPr marT="45725" marB="45725" marR="91450" marL="91450"/>
                </a:tc>
                <a:tc>
                  <a:txBody>
                    <a:bodyPr/>
                    <a:lstStyle/>
                    <a:p>
                      <a:pPr indent="0" lvl="0" marL="0" marR="0" rtl="0" algn="l">
                        <a:spcBef>
                          <a:spcPts val="0"/>
                        </a:spcBef>
                        <a:spcAft>
                          <a:spcPts val="0"/>
                        </a:spcAft>
                        <a:buNone/>
                      </a:pPr>
                      <a:r>
                        <a:rPr lang="en-US" sz="1200"/>
                        <a:t>By the end of the third month, you may have gained several pounds. You may feel very tired due to hormonal changes. Plan to get extra rest, sneaking in naps when you can, and slow down. You should feel more energetic by the end of the third month.   You may need to urinate more frequently now. This is common during the first trimester of pregnancy and again right before your baby is born.</a:t>
                      </a:r>
                      <a:endParaRPr sz="1200"/>
                    </a:p>
                  </a:txBody>
                  <a:tcPr marT="45725" marB="45725" marR="91450" marL="91450"/>
                </a:tc>
              </a:tr>
              <a:tr h="441725">
                <a:tc>
                  <a:txBody>
                    <a:bodyPr/>
                    <a:lstStyle/>
                    <a:p>
                      <a:pPr indent="0" lvl="0" marL="0" marR="0" rtl="0" algn="l">
                        <a:spcBef>
                          <a:spcPts val="0"/>
                        </a:spcBef>
                        <a:spcAft>
                          <a:spcPts val="0"/>
                        </a:spcAft>
                        <a:buNone/>
                      </a:pPr>
                      <a:r>
                        <a:rPr lang="en-US" sz="1800"/>
                        <a:t>4</a:t>
                      </a:r>
                      <a:endParaRPr/>
                    </a:p>
                  </a:txBody>
                  <a:tcPr marT="45725" marB="45725" marR="91450" marL="91450"/>
                </a:tc>
                <a:tc>
                  <a:txBody>
                    <a:bodyPr/>
                    <a:lstStyle/>
                    <a:p>
                      <a:pPr indent="0" lvl="0" marL="0" marR="0" rtl="0" algn="l">
                        <a:spcBef>
                          <a:spcPts val="0"/>
                        </a:spcBef>
                        <a:spcAft>
                          <a:spcPts val="0"/>
                        </a:spcAft>
                        <a:buNone/>
                      </a:pPr>
                      <a:r>
                        <a:rPr lang="en-US" sz="1100"/>
                        <a:t>You may notice that you have more energy. Nausea and fatigue may stop. You may also notice that your belly looks larger because the baby has grown.</a:t>
                      </a:r>
                      <a:endParaRPr sz="1100"/>
                    </a:p>
                  </a:txBody>
                  <a:tcPr marT="45725" marB="45725" marR="91450" marL="91450"/>
                </a:tc>
              </a:tr>
              <a:tr h="441725">
                <a:tc>
                  <a:txBody>
                    <a:bodyPr/>
                    <a:lstStyle/>
                    <a:p>
                      <a:pPr indent="0" lvl="0" marL="0" marR="0" rtl="0" algn="l">
                        <a:spcBef>
                          <a:spcPts val="0"/>
                        </a:spcBef>
                        <a:spcAft>
                          <a:spcPts val="0"/>
                        </a:spcAft>
                        <a:buNone/>
                      </a:pPr>
                      <a:r>
                        <a:rPr lang="en-US" sz="1800"/>
                        <a:t>5</a:t>
                      </a:r>
                      <a:endParaRPr/>
                    </a:p>
                  </a:txBody>
                  <a:tcPr marT="45725" marB="45725" marR="91450" marL="91450"/>
                </a:tc>
                <a:tc>
                  <a:txBody>
                    <a:bodyPr/>
                    <a:lstStyle/>
                    <a:p>
                      <a:pPr indent="0" lvl="0" marL="0" marR="0" rtl="0" algn="l">
                        <a:spcBef>
                          <a:spcPts val="0"/>
                        </a:spcBef>
                        <a:spcAft>
                          <a:spcPts val="0"/>
                        </a:spcAft>
                        <a:buNone/>
                      </a:pPr>
                      <a:r>
                        <a:rPr lang="en-US" sz="1100"/>
                        <a:t>Changes in your circulation require that you stand and move often. Your breasts may begin to leak a yellowish fluid called colostrum in preparation for breastfeeding. You may begin to feel the baby move during this month.</a:t>
                      </a:r>
                      <a:endParaRPr sz="1100"/>
                    </a:p>
                  </a:txBody>
                  <a:tcPr marT="45725" marB="45725" marR="91450" marL="91450"/>
                </a:tc>
              </a:tr>
              <a:tr h="441725">
                <a:tc>
                  <a:txBody>
                    <a:bodyPr/>
                    <a:lstStyle/>
                    <a:p>
                      <a:pPr indent="0" lvl="0" marL="0" marR="0" rtl="0" algn="l">
                        <a:spcBef>
                          <a:spcPts val="0"/>
                        </a:spcBef>
                        <a:spcAft>
                          <a:spcPts val="0"/>
                        </a:spcAft>
                        <a:buNone/>
                      </a:pPr>
                      <a:r>
                        <a:rPr lang="en-US" sz="1800"/>
                        <a:t>6</a:t>
                      </a:r>
                      <a:endParaRPr/>
                    </a:p>
                  </a:txBody>
                  <a:tcPr marT="45725" marB="45725" marR="91450" marL="91450"/>
                </a:tc>
                <a:tc>
                  <a:txBody>
                    <a:bodyPr/>
                    <a:lstStyle/>
                    <a:p>
                      <a:pPr indent="0" lvl="0" marL="0" marR="0" rtl="0" algn="l">
                        <a:spcBef>
                          <a:spcPts val="0"/>
                        </a:spcBef>
                        <a:spcAft>
                          <a:spcPts val="0"/>
                        </a:spcAft>
                        <a:buNone/>
                      </a:pPr>
                      <a:r>
                        <a:rPr lang="en-US" sz="1100"/>
                        <a:t>You may gain 3 to 4 pounds this month. Your feet may swell during the latter stages of pregnancy. Putting your feet up may help reduce any ankle swelling. </a:t>
                      </a:r>
                      <a:endParaRPr sz="1100"/>
                    </a:p>
                  </a:txBody>
                  <a:tcPr marT="45725" marB="45725" marR="91450" marL="91450"/>
                </a:tc>
              </a:tr>
              <a:tr h="441725">
                <a:tc>
                  <a:txBody>
                    <a:bodyPr/>
                    <a:lstStyle/>
                    <a:p>
                      <a:pPr indent="0" lvl="0" marL="0" marR="0" rtl="0" algn="l">
                        <a:spcBef>
                          <a:spcPts val="0"/>
                        </a:spcBef>
                        <a:spcAft>
                          <a:spcPts val="0"/>
                        </a:spcAft>
                        <a:buNone/>
                      </a:pPr>
                      <a:r>
                        <a:rPr lang="en-US" sz="1800"/>
                        <a:t>7</a:t>
                      </a:r>
                      <a:endParaRPr/>
                    </a:p>
                  </a:txBody>
                  <a:tcPr marT="45725" marB="45725" marR="91450" marL="91450"/>
                </a:tc>
                <a:tc>
                  <a:txBody>
                    <a:bodyPr/>
                    <a:lstStyle/>
                    <a:p>
                      <a:pPr indent="0" lvl="0" marL="0" marR="0" rtl="0" algn="l">
                        <a:spcBef>
                          <a:spcPts val="0"/>
                        </a:spcBef>
                        <a:spcAft>
                          <a:spcPts val="0"/>
                        </a:spcAft>
                        <a:buNone/>
                      </a:pPr>
                      <a:r>
                        <a:rPr lang="en-US" sz="1100"/>
                        <a:t>You may gain 3 to 4 pounds this month. You may tire more easily. Mood swings and increased irritability are common during the last three months of pregnancy. </a:t>
                      </a:r>
                      <a:endParaRPr sz="1100"/>
                    </a:p>
                  </a:txBody>
                  <a:tcPr marT="45725" marB="45725" marR="91450" marL="91450"/>
                </a:tc>
              </a:tr>
              <a:tr h="441725">
                <a:tc>
                  <a:txBody>
                    <a:bodyPr/>
                    <a:lstStyle/>
                    <a:p>
                      <a:pPr indent="0" lvl="0" marL="0" marR="0" rtl="0" algn="l">
                        <a:spcBef>
                          <a:spcPts val="0"/>
                        </a:spcBef>
                        <a:spcAft>
                          <a:spcPts val="0"/>
                        </a:spcAft>
                        <a:buNone/>
                      </a:pPr>
                      <a:r>
                        <a:rPr lang="en-US" sz="1800"/>
                        <a:t>8</a:t>
                      </a:r>
                      <a:endParaRPr/>
                    </a:p>
                  </a:txBody>
                  <a:tcPr marT="45725" marB="45725" marR="91450" marL="91450"/>
                </a:tc>
                <a:tc>
                  <a:txBody>
                    <a:bodyPr/>
                    <a:lstStyle/>
                    <a:p>
                      <a:pPr indent="0" lvl="0" marL="0" marR="0" rtl="0" algn="l">
                        <a:spcBef>
                          <a:spcPts val="0"/>
                        </a:spcBef>
                        <a:spcAft>
                          <a:spcPts val="0"/>
                        </a:spcAft>
                        <a:buNone/>
                      </a:pPr>
                      <a:r>
                        <a:rPr lang="en-US" sz="1100"/>
                        <a:t>You may gain 3 to 4 pounds this month. Increases in frequency of urination, backaches, anxiety, heartburn and shortness of breath occur at this time.  You will be growing quite a bit these last few weeks.</a:t>
                      </a:r>
                      <a:endParaRPr sz="1100"/>
                    </a:p>
                  </a:txBody>
                  <a:tcPr marT="45725" marB="45725" marR="91450" marL="91450"/>
                </a:tc>
              </a:tr>
              <a:tr h="441725">
                <a:tc>
                  <a:txBody>
                    <a:bodyPr/>
                    <a:lstStyle/>
                    <a:p>
                      <a:pPr indent="0" lvl="0" marL="0" marR="0" rtl="0" algn="l">
                        <a:spcBef>
                          <a:spcPts val="0"/>
                        </a:spcBef>
                        <a:spcAft>
                          <a:spcPts val="0"/>
                        </a:spcAft>
                        <a:buNone/>
                      </a:pPr>
                      <a:r>
                        <a:rPr lang="en-US" sz="1800"/>
                        <a:t>9</a:t>
                      </a:r>
                      <a:endParaRPr/>
                    </a:p>
                  </a:txBody>
                  <a:tcPr marT="45725" marB="45725" marR="91450" marL="91450"/>
                </a:tc>
                <a:tc>
                  <a:txBody>
                    <a:bodyPr/>
                    <a:lstStyle/>
                    <a:p>
                      <a:pPr indent="0" lvl="0" marL="0" marR="0" rtl="0" algn="l">
                        <a:spcBef>
                          <a:spcPts val="0"/>
                        </a:spcBef>
                        <a:spcAft>
                          <a:spcPts val="0"/>
                        </a:spcAft>
                        <a:buNone/>
                      </a:pPr>
                      <a:r>
                        <a:rPr lang="en-US" sz="1100"/>
                        <a:t>You may gain 3 to 4 pounds this month. Your stomach may change shape as the baby begins to position itself for birth. It may be easier to breathe now, but you may have to urinate more often.  </a:t>
                      </a:r>
                      <a:endParaRPr sz="1100"/>
                    </a:p>
                  </a:txBody>
                  <a:tcPr marT="45725" marB="45725" marR="91450" marL="91450"/>
                </a:tc>
              </a:tr>
            </a:tbl>
          </a:graphicData>
        </a:graphic>
      </p:graphicFrame>
      <p:sp>
        <p:nvSpPr>
          <p:cNvPr id="161" name="Google Shape;161;p22"/>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62" name="Google Shape;162;p22"/>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3"/>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Fetal Development Stages</a:t>
            </a:r>
            <a:endParaRPr/>
          </a:p>
        </p:txBody>
      </p:sp>
      <p:sp>
        <p:nvSpPr>
          <p:cNvPr id="168" name="Google Shape;168;p2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Zygote Stage – two weeks</a:t>
            </a:r>
            <a:endParaRPr/>
          </a:p>
          <a:p>
            <a:pPr indent="-228600" lvl="2" marL="1143000" rtl="0" algn="l">
              <a:spcBef>
                <a:spcPts val="480"/>
              </a:spcBef>
              <a:spcAft>
                <a:spcPts val="0"/>
              </a:spcAft>
              <a:buClr>
                <a:schemeClr val="dk1"/>
              </a:buClr>
              <a:buSzPts val="2400"/>
              <a:buChar char="•"/>
            </a:pPr>
            <a:r>
              <a:rPr lang="en-US"/>
              <a:t>Sperm unites with the ovum (egg).</a:t>
            </a:r>
            <a:endParaRPr/>
          </a:p>
          <a:p>
            <a:pPr indent="0" lvl="0" marL="0" rtl="0" algn="l">
              <a:spcBef>
                <a:spcPts val="640"/>
              </a:spcBef>
              <a:spcAft>
                <a:spcPts val="0"/>
              </a:spcAft>
              <a:buClr>
                <a:schemeClr val="dk1"/>
              </a:buClr>
              <a:buSzPts val="3200"/>
              <a:buNone/>
            </a:pPr>
            <a:r>
              <a:rPr lang="en-US"/>
              <a:t>Embryo Stage – six weeks</a:t>
            </a:r>
            <a:endParaRPr/>
          </a:p>
          <a:p>
            <a:pPr indent="-228600" lvl="2" marL="1143000" rtl="0" algn="l">
              <a:spcBef>
                <a:spcPts val="480"/>
              </a:spcBef>
              <a:spcAft>
                <a:spcPts val="0"/>
              </a:spcAft>
              <a:buClr>
                <a:schemeClr val="dk1"/>
              </a:buClr>
              <a:buSzPts val="2400"/>
              <a:buChar char="•"/>
            </a:pPr>
            <a:r>
              <a:rPr lang="en-US"/>
              <a:t>All major body systems begin to develop.</a:t>
            </a:r>
            <a:endParaRPr/>
          </a:p>
          <a:p>
            <a:pPr indent="-228600" lvl="2" marL="1143000" rtl="0" algn="l">
              <a:spcBef>
                <a:spcPts val="480"/>
              </a:spcBef>
              <a:spcAft>
                <a:spcPts val="0"/>
              </a:spcAft>
              <a:buClr>
                <a:schemeClr val="dk1"/>
              </a:buClr>
              <a:buSzPts val="2400"/>
              <a:buChar char="•"/>
            </a:pPr>
            <a:r>
              <a:rPr lang="en-US"/>
              <a:t>Central nervous system, brain, blood vessels, stomach and heart</a:t>
            </a:r>
            <a:endParaRPr/>
          </a:p>
          <a:p>
            <a:pPr indent="-228600" lvl="2" marL="1143000" rtl="0" algn="l">
              <a:spcBef>
                <a:spcPts val="480"/>
              </a:spcBef>
              <a:spcAft>
                <a:spcPts val="0"/>
              </a:spcAft>
              <a:buClr>
                <a:schemeClr val="dk1"/>
              </a:buClr>
              <a:buSzPts val="2400"/>
              <a:buChar char="•"/>
            </a:pPr>
            <a:r>
              <a:rPr lang="en-US"/>
              <a:t>Eyes, lungs, arms, legs, hands and feet</a:t>
            </a:r>
            <a:endParaRPr/>
          </a:p>
          <a:p>
            <a:pPr indent="-76200" lvl="2" marL="1143000" rtl="0" algn="l">
              <a:spcBef>
                <a:spcPts val="480"/>
              </a:spcBef>
              <a:spcAft>
                <a:spcPts val="0"/>
              </a:spcAft>
              <a:buClr>
                <a:schemeClr val="dk1"/>
              </a:buClr>
              <a:buSzPts val="2400"/>
              <a:buNone/>
            </a:pPr>
            <a:r>
              <a:t/>
            </a:r>
            <a:endParaRPr/>
          </a:p>
        </p:txBody>
      </p:sp>
      <p:sp>
        <p:nvSpPr>
          <p:cNvPr id="169" name="Google Shape;169;p23"/>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70" name="Google Shape;170;p23"/>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171" name="Google Shape;171;p23"/>
          <p:cNvPicPr preferRelativeResize="0"/>
          <p:nvPr/>
        </p:nvPicPr>
        <p:blipFill rotWithShape="1">
          <a:blip r:embed="rId3">
            <a:alphaModFix/>
          </a:blip>
          <a:srcRect b="0" l="0" r="0" t="0"/>
          <a:stretch/>
        </p:blipFill>
        <p:spPr>
          <a:xfrm>
            <a:off x="7010400" y="1734794"/>
            <a:ext cx="1262743" cy="1104900"/>
          </a:xfrm>
          <a:prstGeom prst="rect">
            <a:avLst/>
          </a:prstGeom>
          <a:noFill/>
          <a:ln>
            <a:noFill/>
          </a:ln>
        </p:spPr>
      </p:pic>
      <p:pic>
        <p:nvPicPr>
          <p:cNvPr id="172" name="Google Shape;172;p23"/>
          <p:cNvPicPr preferRelativeResize="0"/>
          <p:nvPr/>
        </p:nvPicPr>
        <p:blipFill rotWithShape="1">
          <a:blip r:embed="rId4">
            <a:alphaModFix/>
          </a:blip>
          <a:srcRect b="0" l="0" r="0" t="0"/>
          <a:stretch/>
        </p:blipFill>
        <p:spPr>
          <a:xfrm rot="5400000">
            <a:off x="103713" y="3901440"/>
            <a:ext cx="1600202" cy="96012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4"/>
          <p:cNvSpPr txBox="1"/>
          <p:nvPr>
            <p:ph type="title"/>
          </p:nvPr>
        </p:nvSpPr>
        <p:spPr>
          <a:xfrm>
            <a:off x="457200" y="579437"/>
            <a:ext cx="8229600" cy="94456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Terms</a:t>
            </a:r>
            <a:endParaRPr/>
          </a:p>
        </p:txBody>
      </p:sp>
      <p:sp>
        <p:nvSpPr>
          <p:cNvPr id="178" name="Google Shape;178;p24"/>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215900" lvl="0" marL="342900" rtl="0" algn="l">
              <a:lnSpc>
                <a:spcPct val="80000"/>
              </a:lnSpc>
              <a:spcBef>
                <a:spcPts val="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215900" lvl="0" marL="342900" rtl="0" algn="l">
              <a:lnSpc>
                <a:spcPct val="80000"/>
              </a:lnSpc>
              <a:spcBef>
                <a:spcPts val="400"/>
              </a:spcBef>
              <a:spcAft>
                <a:spcPts val="0"/>
              </a:spcAft>
              <a:buClr>
                <a:schemeClr val="lt1"/>
              </a:buClr>
              <a:buSzPts val="2000"/>
              <a:buNone/>
            </a:pPr>
            <a:r>
              <a:t/>
            </a:r>
            <a:endParaRPr sz="2000"/>
          </a:p>
          <a:p>
            <a:pPr indent="-342900" lvl="0" marL="342900" rtl="0" algn="l">
              <a:lnSpc>
                <a:spcPct val="80000"/>
              </a:lnSpc>
              <a:spcBef>
                <a:spcPts val="400"/>
              </a:spcBef>
              <a:spcAft>
                <a:spcPts val="0"/>
              </a:spcAft>
              <a:buClr>
                <a:schemeClr val="lt1"/>
              </a:buClr>
              <a:buSzPts val="2000"/>
              <a:buChar char="•"/>
            </a:pPr>
            <a:r>
              <a:rPr lang="en-US" sz="2000"/>
              <a:t>Placenta – </a:t>
            </a:r>
            <a:r>
              <a:rPr lang="en-US" sz="1375"/>
              <a:t>tissues that connect the umbilical cord of the embryo or fetus to the </a:t>
            </a:r>
            <a:endParaRPr/>
          </a:p>
          <a:p>
            <a:pPr indent="-342900" lvl="0" marL="342900" rtl="0" algn="l">
              <a:lnSpc>
                <a:spcPct val="80000"/>
              </a:lnSpc>
              <a:spcBef>
                <a:spcPts val="275"/>
              </a:spcBef>
              <a:spcAft>
                <a:spcPts val="0"/>
              </a:spcAft>
              <a:buClr>
                <a:schemeClr val="lt1"/>
              </a:buClr>
              <a:buSzPts val="1375"/>
              <a:buChar char="•"/>
            </a:pPr>
            <a:r>
              <a:rPr lang="en-US" sz="1375"/>
              <a:t>                          uterine wall</a:t>
            </a:r>
            <a:endParaRPr/>
          </a:p>
          <a:p>
            <a:pPr indent="-342900" lvl="0" marL="342900" rtl="0" algn="l">
              <a:lnSpc>
                <a:spcPct val="80000"/>
              </a:lnSpc>
              <a:spcBef>
                <a:spcPts val="400"/>
              </a:spcBef>
              <a:spcAft>
                <a:spcPts val="0"/>
              </a:spcAft>
              <a:buClr>
                <a:schemeClr val="lt1"/>
              </a:buClr>
              <a:buSzPts val="2000"/>
              <a:buChar char="•"/>
            </a:pPr>
            <a:r>
              <a:rPr lang="en-US" sz="2000"/>
              <a:t>Amniotic Sac – </a:t>
            </a:r>
            <a:r>
              <a:rPr lang="en-US" sz="1375"/>
              <a:t>fluid filled pouch that cushions the embryo</a:t>
            </a:r>
            <a:endParaRPr/>
          </a:p>
          <a:p>
            <a:pPr indent="-342900" lvl="0" marL="342900" rtl="0" algn="l">
              <a:lnSpc>
                <a:spcPct val="80000"/>
              </a:lnSpc>
              <a:spcBef>
                <a:spcPts val="400"/>
              </a:spcBef>
              <a:spcAft>
                <a:spcPts val="0"/>
              </a:spcAft>
              <a:buClr>
                <a:schemeClr val="lt1"/>
              </a:buClr>
              <a:buSzPts val="2000"/>
              <a:buChar char="•"/>
            </a:pPr>
            <a:r>
              <a:rPr lang="en-US" sz="2000"/>
              <a:t>Umbilical Cord – </a:t>
            </a:r>
            <a:r>
              <a:rPr lang="en-US" sz="1375"/>
              <a:t>nutrients and oxygen from the mother’s bloodstream </a:t>
            </a:r>
            <a:br>
              <a:rPr lang="en-US" sz="1375"/>
            </a:br>
            <a:r>
              <a:rPr lang="en-US" sz="1375"/>
              <a:t>		         pass to the embryo</a:t>
            </a:r>
            <a:endParaRPr/>
          </a:p>
        </p:txBody>
      </p:sp>
      <p:sp>
        <p:nvSpPr>
          <p:cNvPr id="179" name="Google Shape;179;p24"/>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80" name="Google Shape;180;p24"/>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pic>
        <p:nvPicPr>
          <p:cNvPr id="181" name="Google Shape;181;p24"/>
          <p:cNvPicPr preferRelativeResize="0"/>
          <p:nvPr/>
        </p:nvPicPr>
        <p:blipFill rotWithShape="1">
          <a:blip r:embed="rId3">
            <a:alphaModFix/>
          </a:blip>
          <a:srcRect b="0" l="0" r="0" t="0"/>
          <a:stretch/>
        </p:blipFill>
        <p:spPr>
          <a:xfrm>
            <a:off x="2286000" y="1676400"/>
            <a:ext cx="4772478" cy="260317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5"/>
          <p:cNvSpPr txBox="1"/>
          <p:nvPr>
            <p:ph type="title"/>
          </p:nvPr>
        </p:nvSpPr>
        <p:spPr>
          <a:xfrm>
            <a:off x="457200" y="579437"/>
            <a:ext cx="8229600" cy="112183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400"/>
              <a:buFont typeface="Arial"/>
              <a:buNone/>
            </a:pPr>
            <a:r>
              <a:rPr lang="en-US"/>
              <a:t>Fetal Development by Month</a:t>
            </a:r>
            <a:endParaRPr/>
          </a:p>
        </p:txBody>
      </p:sp>
      <p:sp>
        <p:nvSpPr>
          <p:cNvPr id="187" name="Google Shape;187;p25"/>
          <p:cNvSpPr txBox="1"/>
          <p:nvPr>
            <p:ph idx="1" type="body"/>
          </p:nvPr>
        </p:nvSpPr>
        <p:spPr>
          <a:xfrm>
            <a:off x="457200" y="1752600"/>
            <a:ext cx="4038600" cy="4038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315"/>
              <a:buNone/>
            </a:pPr>
            <a:r>
              <a:rPr lang="en-US" sz="3315"/>
              <a:t>3</a:t>
            </a:r>
            <a:r>
              <a:rPr baseline="30000" lang="en-US" sz="3315"/>
              <a:t>rd</a:t>
            </a:r>
            <a:r>
              <a:rPr lang="en-US" sz="3315"/>
              <a:t> Month </a:t>
            </a:r>
            <a:endParaRPr/>
          </a:p>
          <a:p>
            <a:pPr indent="-342900" lvl="0" marL="342900" rtl="0" algn="l">
              <a:lnSpc>
                <a:spcPct val="90000"/>
              </a:lnSpc>
              <a:spcBef>
                <a:spcPts val="476"/>
              </a:spcBef>
              <a:spcAft>
                <a:spcPts val="0"/>
              </a:spcAft>
              <a:buClr>
                <a:schemeClr val="lt1"/>
              </a:buClr>
              <a:buSzPts val="2380"/>
              <a:buChar char="•"/>
            </a:pPr>
            <a:r>
              <a:rPr lang="en-US" sz="2380"/>
              <a:t>Nostrils, mouth, lips, teeth buds, and eyelids form</a:t>
            </a:r>
            <a:endParaRPr/>
          </a:p>
          <a:p>
            <a:pPr indent="-342900" lvl="0" marL="342900" rtl="0" algn="l">
              <a:lnSpc>
                <a:spcPct val="90000"/>
              </a:lnSpc>
              <a:spcBef>
                <a:spcPts val="476"/>
              </a:spcBef>
              <a:spcAft>
                <a:spcPts val="0"/>
              </a:spcAft>
              <a:buClr>
                <a:schemeClr val="lt1"/>
              </a:buClr>
              <a:buSzPts val="2380"/>
              <a:buChar char="•"/>
            </a:pPr>
            <a:r>
              <a:rPr lang="en-US" sz="2380"/>
              <a:t>Fingers and toes are almost complete</a:t>
            </a:r>
            <a:endParaRPr/>
          </a:p>
          <a:p>
            <a:pPr indent="-342900" lvl="0" marL="342900" rtl="0" algn="l">
              <a:lnSpc>
                <a:spcPct val="90000"/>
              </a:lnSpc>
              <a:spcBef>
                <a:spcPts val="476"/>
              </a:spcBef>
              <a:spcAft>
                <a:spcPts val="0"/>
              </a:spcAft>
              <a:buClr>
                <a:schemeClr val="lt1"/>
              </a:buClr>
              <a:buSzPts val="2380"/>
              <a:buChar char="•"/>
            </a:pPr>
            <a:r>
              <a:rPr lang="en-US" sz="2380"/>
              <a:t>Gender is evident</a:t>
            </a:r>
            <a:endParaRPr/>
          </a:p>
          <a:p>
            <a:pPr indent="-342900" lvl="0" marL="342900" rtl="0" algn="l">
              <a:lnSpc>
                <a:spcPct val="90000"/>
              </a:lnSpc>
              <a:spcBef>
                <a:spcPts val="476"/>
              </a:spcBef>
              <a:spcAft>
                <a:spcPts val="0"/>
              </a:spcAft>
              <a:buClr>
                <a:schemeClr val="lt1"/>
              </a:buClr>
              <a:buSzPts val="2380"/>
              <a:buChar char="•"/>
            </a:pPr>
            <a:r>
              <a:rPr lang="en-US" sz="2380"/>
              <a:t>Heartbeat can be heard with a stethoscope</a:t>
            </a:r>
            <a:endParaRPr/>
          </a:p>
          <a:p>
            <a:pPr indent="-342900" lvl="0" marL="342900" rtl="0" algn="l">
              <a:lnSpc>
                <a:spcPct val="90000"/>
              </a:lnSpc>
              <a:spcBef>
                <a:spcPts val="476"/>
              </a:spcBef>
              <a:spcAft>
                <a:spcPts val="0"/>
              </a:spcAft>
              <a:buClr>
                <a:schemeClr val="lt1"/>
              </a:buClr>
              <a:buSzPts val="2380"/>
              <a:buChar char="•"/>
            </a:pPr>
            <a:r>
              <a:rPr lang="en-US" sz="2380"/>
              <a:t>All organs are present, though immature</a:t>
            </a:r>
            <a:endParaRPr/>
          </a:p>
        </p:txBody>
      </p:sp>
      <p:pic>
        <p:nvPicPr>
          <p:cNvPr id="188" name="Google Shape;188;p25"/>
          <p:cNvPicPr preferRelativeResize="0"/>
          <p:nvPr>
            <p:ph idx="2" type="body"/>
          </p:nvPr>
        </p:nvPicPr>
        <p:blipFill rotWithShape="1">
          <a:blip r:embed="rId3">
            <a:alphaModFix/>
          </a:blip>
          <a:srcRect b="0" l="0" r="0" t="0"/>
          <a:stretch/>
        </p:blipFill>
        <p:spPr>
          <a:xfrm rot="-2245093">
            <a:off x="4548311" y="2435901"/>
            <a:ext cx="3387505" cy="2546031"/>
          </a:xfrm>
          <a:prstGeom prst="rect">
            <a:avLst/>
          </a:prstGeom>
          <a:noFill/>
          <a:ln>
            <a:noFill/>
          </a:ln>
        </p:spPr>
      </p:pic>
      <p:sp>
        <p:nvSpPr>
          <p:cNvPr id="189" name="Google Shape;189;p25"/>
          <p:cNvSpPr txBox="1"/>
          <p:nvPr>
            <p:ph idx="11" type="ftr"/>
          </p:nvPr>
        </p:nvSpPr>
        <p:spPr>
          <a:xfrm>
            <a:off x="5791200" y="6324600"/>
            <a:ext cx="3124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en-US"/>
              <a:t>Experiential Learning Technology</a:t>
            </a:r>
            <a:endParaRPr/>
          </a:p>
        </p:txBody>
      </p:sp>
      <p:sp>
        <p:nvSpPr>
          <p:cNvPr id="190" name="Google Shape;190;p25"/>
          <p:cNvSpPr txBox="1"/>
          <p:nvPr>
            <p:ph idx="12" type="sldNum"/>
          </p:nvPr>
        </p:nvSpPr>
        <p:spPr>
          <a:xfrm>
            <a:off x="4191000" y="6324600"/>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Slide </a:t>
            </a: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RW pp template 2012 merger">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