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dc.gov/vaccines/pubs/pinkbook/vac-admin.html"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 name="Google Shape;91;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10: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intramuscular injection. </a:t>
            </a:r>
            <a:endParaRPr/>
          </a:p>
          <a:p>
            <a:pPr indent="0" lvl="0" marL="0" rtl="0" algn="l">
              <a:spcBef>
                <a:spcPts val="0"/>
              </a:spcBef>
              <a:spcAft>
                <a:spcPts val="0"/>
              </a:spcAft>
              <a:buNone/>
            </a:pPr>
            <a:r>
              <a:t/>
            </a:r>
            <a:endParaRPr i="1"/>
          </a:p>
          <a:p>
            <a:pPr indent="0" lvl="0" marL="0" marR="0" rtl="0" algn="l">
              <a:lnSpc>
                <a:spcPct val="100000"/>
              </a:lnSpc>
              <a:spcBef>
                <a:spcPts val="0"/>
              </a:spcBef>
              <a:spcAft>
                <a:spcPts val="0"/>
              </a:spcAft>
              <a:buClr>
                <a:schemeClr val="dk1"/>
              </a:buClr>
              <a:buSzPts val="1200"/>
              <a:buFont typeface="Calibri"/>
              <a:buNone/>
            </a:pPr>
            <a:r>
              <a:rPr i="1" lang="en-US"/>
              <a:t>Z-track: </a:t>
            </a:r>
            <a:r>
              <a:rPr b="0" i="0" lang="en-US" sz="1100">
                <a:solidFill>
                  <a:schemeClr val="dk1"/>
                </a:solidFill>
                <a:latin typeface="Times New Roman"/>
                <a:ea typeface="Times New Roman"/>
                <a:cs typeface="Times New Roman"/>
                <a:sym typeface="Times New Roman"/>
              </a:rPr>
              <a:t>Pull on skin with side of hand moving tissue to prevent later tracking. The Z-track left after injection prevents deposit of medication through sensitive tissue.</a:t>
            </a:r>
            <a:endParaRPr/>
          </a:p>
          <a:p>
            <a:pPr indent="0" lvl="0" marL="0" rtl="0" algn="l">
              <a:spcBef>
                <a:spcPts val="0"/>
              </a:spcBef>
              <a:spcAft>
                <a:spcPts val="0"/>
              </a:spcAft>
              <a:buNone/>
            </a:pPr>
            <a:r>
              <a:t/>
            </a:r>
            <a:endParaRPr i="1"/>
          </a:p>
          <a:p>
            <a:pPr indent="0" lvl="0" marL="0" rtl="0" algn="l">
              <a:spcBef>
                <a:spcPts val="0"/>
              </a:spcBef>
              <a:spcAft>
                <a:spcPts val="0"/>
              </a:spcAft>
              <a:buNone/>
            </a:pPr>
            <a:r>
              <a:rPr b="0" i="0" lang="en-US" sz="1200">
                <a:solidFill>
                  <a:schemeClr val="dk1"/>
                </a:solidFill>
                <a:latin typeface="Times New Roman"/>
                <a:ea typeface="Times New Roman"/>
                <a:cs typeface="Times New Roman"/>
                <a:sym typeface="Times New Roman"/>
              </a:rPr>
              <a:t>Per recent literature, aspiration is not needed for pediatric IM injections if proper technique and location is used except for the dorsogluteal site where it should be used. Some textbooks still recommend it though. Aspiration is not needed for vaccines per CDC.</a:t>
            </a:r>
            <a:endParaRPr/>
          </a:p>
          <a:p>
            <a:pPr indent="0" lvl="0" marL="0" rtl="0" algn="l">
              <a:spcBef>
                <a:spcPts val="0"/>
              </a:spcBef>
              <a:spcAft>
                <a:spcPts val="0"/>
              </a:spcAft>
              <a:buNone/>
            </a:pPr>
            <a:r>
              <a:t/>
            </a:r>
            <a:endParaRPr b="0" i="0"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Sisson, H. (2015). Aspirating during the intramuscular injection procedure: a systematic literature review. Journal of Clinical Nursing. Retrieved from https://www.ncbi.nlm.nih.gov/pubmed/25871949 </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Centers for Disease Control (2016). Vaccine Administration. Retrieved from  </a:t>
            </a:r>
            <a:r>
              <a:rPr lang="en-US" sz="1200" u="sng">
                <a:solidFill>
                  <a:schemeClr val="hlink"/>
                </a:solidFill>
                <a:latin typeface="Calibri"/>
                <a:ea typeface="Calibri"/>
                <a:cs typeface="Calibri"/>
                <a:sym typeface="Calibri"/>
                <a:hlinkClick r:id="rId2"/>
              </a:rPr>
              <a:t>https://www.cdc.gov/vaccines/pubs/pinkbook/vac-admin.html</a:t>
            </a:r>
            <a:endParaRPr b="0" i="0">
              <a:latin typeface="Times New Roman"/>
              <a:ea typeface="Times New Roman"/>
              <a:cs typeface="Times New Roman"/>
              <a:sym typeface="Times New Roman"/>
            </a:endParaRPr>
          </a:p>
        </p:txBody>
      </p:sp>
      <p:sp>
        <p:nvSpPr>
          <p:cNvPr id="173" name="Google Shape;173;p10: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1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Patient teaching can include when pain relief is to be expected, reassessment in 15-30 minutes, and signs/symptoms of an adverse reaction.</a:t>
            </a:r>
            <a:endParaRPr/>
          </a:p>
        </p:txBody>
      </p:sp>
      <p:sp>
        <p:nvSpPr>
          <p:cNvPr id="182" name="Google Shape;182;p1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90" name="Google Shape;190;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1" name="Google Shape;191;p1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Every MAR is different.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Demonstrate documentation of intramuscular</a:t>
            </a:r>
            <a:endParaRPr i="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9" name="Google Shape;199;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99" name="Google Shape;9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0" name="Google Shape;100;p2: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marR="0" rtl="0" algn="l">
              <a:lnSpc>
                <a:spcPct val="100000"/>
              </a:lnSpc>
              <a:spcBef>
                <a:spcPts val="0"/>
              </a:spcBef>
              <a:spcAft>
                <a:spcPts val="0"/>
              </a:spcAft>
              <a:buClr>
                <a:schemeClr val="dk1"/>
              </a:buClr>
              <a:buSzPts val="1200"/>
              <a:buFont typeface="Calibri"/>
              <a:buNone/>
            </a:pPr>
            <a:r>
              <a:rPr i="0" lang="en-US"/>
              <a:t>Parenteral </a:t>
            </a:r>
            <a:r>
              <a:rPr lang="en-US"/>
              <a:t>means administered in a manner other than through the digestive tract (in this case, by intramuscular injection)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See FOCUS Anatomy worksheet. Discuss location of muscle.</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Why absorbed faster? Muscle has a rich blood supply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3: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108" name="Google Shape;108;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9" name="Google Shape;109;p3: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Most vaccines are given into the muscle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Some conditions such as multiple sclerosis ( a nerve disorder) is treated with IM anti-inflammatories called interferons.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the patient cannot take oral pain medications (in cases like nausea/vomiting) and there is no IV access or medication cannot be given IV, then IM would be the chosen route.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4: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0" i="0" lang="en-US" sz="1200">
                <a:solidFill>
                  <a:schemeClr val="dk1"/>
                </a:solidFill>
                <a:latin typeface="Calibri"/>
                <a:ea typeface="Calibri"/>
                <a:cs typeface="Calibri"/>
                <a:sym typeface="Calibri"/>
              </a:rPr>
              <a:t>Site should be free of pain, infection, necrosis, bruising, and abrasions.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Consider the location of underlying bones, nerves, and blood vessels and the volume of medication that you will administer.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Because of the sciatic nerve location, the dorsogluteal muscle is not recommended as an injection site. If a needle hits the sciatic nerve, the patient may experience partial or permanent paralysis of the leg. If it must be used, aspiration is recommended.</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The recommendation for pediatric IM injection sites includes use of the anterolateral thigh for infants up to 12 months of age, deltoid in children 18 months and older, and ventrogluteal for children of all ages</a:t>
            </a:r>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Doses over 3mL should be split. For example, if a dose is 5mL (although unusual), 3mL could go in the left Vastus lateralis and 2mL in the right.</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t/>
            </a:r>
            <a:endParaRPr b="0" i="0" sz="1200">
              <a:solidFill>
                <a:schemeClr val="dk1"/>
              </a:solidFill>
              <a:latin typeface="Calibri"/>
              <a:ea typeface="Calibri"/>
              <a:cs typeface="Calibri"/>
              <a:sym typeface="Calibri"/>
            </a:endParaRPr>
          </a:p>
          <a:p>
            <a:pPr indent="0" lvl="0" marL="0" rtl="0" algn="l">
              <a:spcBef>
                <a:spcPts val="0"/>
              </a:spcBef>
              <a:spcAft>
                <a:spcPts val="0"/>
              </a:spcAft>
              <a:buNone/>
            </a:pPr>
            <a:r>
              <a:rPr b="0" i="1" lang="en-US" sz="1200">
                <a:solidFill>
                  <a:schemeClr val="dk1"/>
                </a:solidFill>
                <a:latin typeface="Calibri"/>
                <a:ea typeface="Calibri"/>
                <a:cs typeface="Calibri"/>
                <a:sym typeface="Calibri"/>
              </a:rPr>
              <a:t>Have students locate these muscle on each other</a:t>
            </a:r>
            <a:endParaRPr i="1"/>
          </a:p>
        </p:txBody>
      </p:sp>
      <p:sp>
        <p:nvSpPr>
          <p:cNvPr id="118" name="Google Shape;118;p4: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5: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Gauge refers to the diameter of the needle. The higher the gauge the thinner the needle.</a:t>
            </a:r>
            <a:endParaRPr/>
          </a:p>
          <a:p>
            <a:pPr indent="0" lvl="0" marL="0" rtl="0" algn="l">
              <a:spcBef>
                <a:spcPts val="0"/>
              </a:spcBef>
              <a:spcAft>
                <a:spcPts val="0"/>
              </a:spcAft>
              <a:buNone/>
            </a:pPr>
            <a:r>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The viscosity of the medication, injection site, patient's weight, and amount of subcutaneous tissue influence needle size selection.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For example, medications in aqueous (thin) solutions with a 20- to 25-gauge needle. Give viscous (thick) with an 18- to 21-gauge needle.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Use a small-gauge (22- to 25-gauge) needle for children.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t>
            </a:r>
            <a:r>
              <a:rPr i="1" lang="en-US"/>
              <a:t>Show the students the supplies and where to find the length/gauge of a needle on the package)</a:t>
            </a:r>
            <a:endParaRPr/>
          </a:p>
          <a:p>
            <a:pPr indent="0" lvl="0" marL="0" rtl="0" algn="l">
              <a:spcBef>
                <a:spcPts val="0"/>
              </a:spcBef>
              <a:spcAft>
                <a:spcPts val="0"/>
              </a:spcAft>
              <a:buNone/>
            </a:pPr>
            <a:r>
              <a:t/>
            </a:r>
            <a:endParaRPr/>
          </a:p>
        </p:txBody>
      </p:sp>
      <p:sp>
        <p:nvSpPr>
          <p:cNvPr id="127" name="Google Shape;127;p5: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6: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Review FOCUS Empathy Introduction to intramuscular Injections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Prior to administering any medication, it is important to review the medication administration record and provider’s order. It is essential to review general information about the medication as well.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Make sure the medication is appropriate for your patient.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Since IM injections causes pain, have the order changed if the medication could be given via a different route.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6" name="Google Shape;136;p6: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7: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i="1" lang="en-US"/>
              <a:t>Demonstrate swabbing of vial, removing needle cap in one smooth motion to prevent a rebound needle stick, and drawing of medication</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en-US"/>
              <a:t>One handed scoop method: </a:t>
            </a:r>
            <a:r>
              <a:rPr lang="en-US"/>
              <a:t>Place the cap on a flat surface and hold the syringe in one hand. Keep the other hand by your side. Slide the needle into the cap, then lift it up and snap it on securely using only one hand.</a:t>
            </a:r>
            <a:endParaRPr i="1"/>
          </a:p>
          <a:p>
            <a:pPr indent="0" lvl="0" marL="0" rtl="0" algn="l">
              <a:spcBef>
                <a:spcPts val="0"/>
              </a:spcBef>
              <a:spcAft>
                <a:spcPts val="0"/>
              </a:spcAft>
              <a:buNone/>
            </a:pPr>
            <a:r>
              <a:t/>
            </a:r>
            <a:endParaRPr i="1"/>
          </a:p>
          <a:p>
            <a:pPr indent="0" lvl="0" marL="0" rtl="0" algn="l">
              <a:spcBef>
                <a:spcPts val="0"/>
              </a:spcBef>
              <a:spcAft>
                <a:spcPts val="0"/>
              </a:spcAft>
              <a:buNone/>
            </a:pPr>
            <a:r>
              <a:rPr i="0" lang="en-US"/>
              <a:t>Adding air equal to the dose into the vial prior to removing the medication equalizes the pressure in the vial. </a:t>
            </a:r>
            <a:endParaRPr/>
          </a:p>
          <a:p>
            <a:pPr indent="0" lvl="0" marL="0" rtl="0" algn="l">
              <a:spcBef>
                <a:spcPts val="0"/>
              </a:spcBef>
              <a:spcAft>
                <a:spcPts val="0"/>
              </a:spcAft>
              <a:buNone/>
            </a:pPr>
            <a:r>
              <a:t/>
            </a:r>
            <a:endParaRPr i="0"/>
          </a:p>
          <a:p>
            <a:pPr indent="0" lvl="0" marL="0" rtl="0" algn="l">
              <a:spcBef>
                <a:spcPts val="0"/>
              </a:spcBef>
              <a:spcAft>
                <a:spcPts val="0"/>
              </a:spcAft>
              <a:buNone/>
            </a:pPr>
            <a:r>
              <a:rPr i="0" lang="en-US"/>
              <a:t>Finish completing the rights of administration once dose is drawn. This may be done at a medication cart or at bedside depending on facility.</a:t>
            </a:r>
            <a:endParaRPr/>
          </a:p>
          <a:p>
            <a:pPr indent="0" lvl="0" marL="0" rtl="0" algn="l">
              <a:spcBef>
                <a:spcPts val="0"/>
              </a:spcBef>
              <a:spcAft>
                <a:spcPts val="0"/>
              </a:spcAft>
              <a:buNone/>
            </a:pPr>
            <a:r>
              <a:t/>
            </a:r>
            <a:endParaRPr i="0"/>
          </a:p>
        </p:txBody>
      </p:sp>
      <p:sp>
        <p:nvSpPr>
          <p:cNvPr id="146" name="Google Shape;146;p7: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8: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Review proper identifiers (name, date of birth, medical record number, photograph in MAR)</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Ask students how they would explain an intramuscular injection. Discuss FOCUS  Empathy</a:t>
            </a:r>
            <a:endParaRPr i="1"/>
          </a:p>
        </p:txBody>
      </p:sp>
      <p:sp>
        <p:nvSpPr>
          <p:cNvPr id="155" name="Google Shape;155;p8: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9: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lang="en-US"/>
              <a:t>Assist patient to comfortable position. Make sure you are communicating the process to the patient.</a:t>
            </a:r>
            <a:endParaRPr/>
          </a:p>
          <a:p>
            <a:pPr indent="0" lvl="0" marL="0" rtl="0" algn="l">
              <a:spcBef>
                <a:spcPts val="0"/>
              </a:spcBef>
              <a:spcAft>
                <a:spcPts val="0"/>
              </a:spcAft>
              <a:buNone/>
            </a:pPr>
            <a:r>
              <a:t/>
            </a:r>
            <a:endParaRPr/>
          </a:p>
        </p:txBody>
      </p:sp>
      <p:sp>
        <p:nvSpPr>
          <p:cNvPr id="164" name="Google Shape;164;p9: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 Id="rId4" Type="http://schemas.openxmlformats.org/officeDocument/2006/relationships/hyperlink" Target="http://www.realityworks.com/"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www.realityworks.com/" TargetMode="Externa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2"/>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5" name="Shape 25"/>
        <p:cNvGrpSpPr/>
        <p:nvPr/>
      </p:nvGrpSpPr>
      <p:grpSpPr>
        <a:xfrm>
          <a:off x="0" y="0"/>
          <a:ext cx="0" cy="0"/>
          <a:chOff x="0" y="0"/>
          <a:chExt cx="0" cy="0"/>
        </a:xfrm>
      </p:grpSpPr>
      <p:sp>
        <p:nvSpPr>
          <p:cNvPr id="26" name="Google Shape;26;p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8" name="Google Shape;28;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0" name="Shape 30"/>
        <p:cNvGrpSpPr/>
        <p:nvPr/>
      </p:nvGrpSpPr>
      <p:grpSpPr>
        <a:xfrm>
          <a:off x="0" y="0"/>
          <a:ext cx="0" cy="0"/>
          <a:chOff x="0" y="0"/>
          <a:chExt cx="0" cy="0"/>
        </a:xfrm>
      </p:grpSpPr>
      <p:sp>
        <p:nvSpPr>
          <p:cNvPr id="31" name="Google Shape;31;p4"/>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4"/>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34" name="Google Shape;34;p4"/>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35" name="Google Shape;35;p4"/>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 name="Google Shape;36;p4">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
        <p:nvSpPr>
          <p:cNvPr id="37" name="Google Shape;37;p4"/>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b="0" i="0" lang="en-US" sz="2000" u="none" cap="none" strike="noStrike">
                <a:solidFill>
                  <a:schemeClr val="lt1"/>
                </a:solidFill>
                <a:latin typeface="Arial"/>
                <a:ea typeface="Arial"/>
                <a:cs typeface="Arial"/>
                <a:sym typeface="Arial"/>
              </a:rPr>
              <a:t>For more information please contact Realityworks, Inc.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through email at information@realityworks.com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or call toll free at 800.830.1416</a:t>
            </a:r>
            <a:endParaRPr/>
          </a:p>
        </p:txBody>
      </p:sp>
      <p:sp>
        <p:nvSpPr>
          <p:cNvPr id="38" name="Google Shape;38;p4"/>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lt1"/>
                </a:solidFill>
                <a:latin typeface="Arial"/>
                <a:ea typeface="Arial"/>
                <a:cs typeface="Arial"/>
                <a:sym typeface="Arial"/>
              </a:rPr>
              <a:t>Part number	</a:t>
            </a:r>
            <a:r>
              <a:rPr b="0" i="0" lang="en-US" sz="900" u="none" cap="none" strike="noStrike">
                <a:solidFill>
                  <a:schemeClr val="dk1"/>
                </a:solidFill>
                <a:latin typeface="Calibri"/>
                <a:ea typeface="Calibri"/>
                <a:cs typeface="Calibri"/>
                <a:sym typeface="Calibri"/>
              </a:rPr>
              <a:t>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9" name="Shape 39"/>
        <p:cNvGrpSpPr/>
        <p:nvPr/>
      </p:nvGrpSpPr>
      <p:grpSpPr>
        <a:xfrm>
          <a:off x="0" y="0"/>
          <a:ext cx="0" cy="0"/>
          <a:chOff x="0" y="0"/>
          <a:chExt cx="0" cy="0"/>
        </a:xfrm>
      </p:grpSpPr>
      <p:sp>
        <p:nvSpPr>
          <p:cNvPr id="40" name="Google Shape;40;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2" name="Google Shape;42;p5"/>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43" name="Google Shape;43;p5"/>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44" name="Google Shape;44;p5"/>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45" name="Google Shape;45;p5"/>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5">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7" name="Shape 47"/>
        <p:cNvGrpSpPr/>
        <p:nvPr/>
      </p:nvGrpSpPr>
      <p:grpSpPr>
        <a:xfrm>
          <a:off x="0" y="0"/>
          <a:ext cx="0" cy="0"/>
          <a:chOff x="0" y="0"/>
          <a:chExt cx="0" cy="0"/>
        </a:xfrm>
      </p:grpSpPr>
      <p:sp>
        <p:nvSpPr>
          <p:cNvPr id="48" name="Google Shape;48;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0" name="Google Shape;50;p6"/>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1" name="Google Shape;51;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2" name="Google Shape;52;p6"/>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3" name="Google Shape;53;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6">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55" name="Shape 55"/>
        <p:cNvGrpSpPr/>
        <p:nvPr/>
      </p:nvGrpSpPr>
      <p:grpSpPr>
        <a:xfrm>
          <a:off x="0" y="0"/>
          <a:ext cx="0" cy="0"/>
          <a:chOff x="0" y="0"/>
          <a:chExt cx="0" cy="0"/>
        </a:xfrm>
      </p:grpSpPr>
      <p:sp>
        <p:nvSpPr>
          <p:cNvPr id="56" name="Google Shape;56;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8" name="Google Shape;58;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9" name="Google Shape;59;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 name="Google Shape;61;p7">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2" name="Google Shape;62;p7"/>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3" name="Google Shape;63;p7"/>
          <p:cNvPicPr preferRelativeResize="0"/>
          <p:nvPr/>
        </p:nvPicPr>
        <p:blipFill rotWithShape="1">
          <a:blip r:embed="rId4">
            <a:alphaModFix/>
          </a:blip>
          <a:srcRect b="0" l="0" r="0" t="0"/>
          <a:stretch/>
        </p:blipFill>
        <p:spPr>
          <a:xfrm>
            <a:off x="1219200" y="1823276"/>
            <a:ext cx="1981200" cy="1981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64" name="Shape 64"/>
        <p:cNvGrpSpPr/>
        <p:nvPr/>
      </p:nvGrpSpPr>
      <p:grpSpPr>
        <a:xfrm>
          <a:off x="0" y="0"/>
          <a:ext cx="0" cy="0"/>
          <a:chOff x="0" y="0"/>
          <a:chExt cx="0" cy="0"/>
        </a:xfrm>
      </p:grpSpPr>
      <p:sp>
        <p:nvSpPr>
          <p:cNvPr id="65" name="Google Shape;65;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67" name="Shape 67"/>
        <p:cNvGrpSpPr/>
        <p:nvPr/>
      </p:nvGrpSpPr>
      <p:grpSpPr>
        <a:xfrm>
          <a:off x="0" y="0"/>
          <a:ext cx="0" cy="0"/>
          <a:chOff x="0" y="0"/>
          <a:chExt cx="0" cy="0"/>
        </a:xfrm>
      </p:grpSpPr>
      <p:sp>
        <p:nvSpPr>
          <p:cNvPr id="68" name="Google Shape;68;p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9" name="Google Shape;69;p9"/>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0" name="Google Shape;70;p9"/>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5.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2.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94" name="Google Shape;94;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5" name="Google Shape;95;p13"/>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4800"/>
              <a:buFont typeface="Arial"/>
              <a:buNone/>
            </a:pPr>
            <a:r>
              <a:rPr lang="en-US" sz="4800"/>
              <a:t>Introduction to Intramuscular Injections</a:t>
            </a:r>
            <a:endParaRPr/>
          </a:p>
        </p:txBody>
      </p:sp>
      <p:pic>
        <p:nvPicPr>
          <p:cNvPr id="96" name="Google Shape;96;p13"/>
          <p:cNvPicPr preferRelativeResize="0"/>
          <p:nvPr/>
        </p:nvPicPr>
        <p:blipFill rotWithShape="1">
          <a:blip r:embed="rId3">
            <a:alphaModFix/>
          </a:blip>
          <a:srcRect b="0" l="0" r="0" t="0"/>
          <a:stretch/>
        </p:blipFill>
        <p:spPr>
          <a:xfrm>
            <a:off x="1218188" y="2395918"/>
            <a:ext cx="1712259" cy="169068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2"/>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Administering the Medication</a:t>
            </a:r>
            <a:endParaRPr/>
          </a:p>
        </p:txBody>
      </p:sp>
      <p:sp>
        <p:nvSpPr>
          <p:cNvPr id="176" name="Google Shape;176;p22"/>
          <p:cNvSpPr txBox="1"/>
          <p:nvPr>
            <p:ph idx="1" type="body"/>
          </p:nvPr>
        </p:nvSpPr>
        <p:spPr>
          <a:xfrm>
            <a:off x="457200" y="1600200"/>
            <a:ext cx="8229600" cy="4343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240"/>
              <a:buChar char="•"/>
            </a:pPr>
            <a:r>
              <a:rPr lang="en-US" sz="2240"/>
              <a:t>Remove cap</a:t>
            </a:r>
            <a:endParaRPr/>
          </a:p>
          <a:p>
            <a:pPr indent="-342900" lvl="0" marL="342900" rtl="0" algn="l">
              <a:lnSpc>
                <a:spcPct val="80000"/>
              </a:lnSpc>
              <a:spcBef>
                <a:spcPts val="448"/>
              </a:spcBef>
              <a:spcAft>
                <a:spcPts val="0"/>
              </a:spcAft>
              <a:buClr>
                <a:schemeClr val="dk1"/>
              </a:buClr>
              <a:buSzPts val="2240"/>
              <a:buChar char="•"/>
            </a:pPr>
            <a:r>
              <a:rPr lang="en-US" sz="2240"/>
              <a:t>Hold syringe like a dart</a:t>
            </a:r>
            <a:endParaRPr/>
          </a:p>
          <a:p>
            <a:pPr indent="-342900" lvl="0" marL="342900" rtl="0" algn="l">
              <a:lnSpc>
                <a:spcPct val="80000"/>
              </a:lnSpc>
              <a:spcBef>
                <a:spcPts val="448"/>
              </a:spcBef>
              <a:spcAft>
                <a:spcPts val="0"/>
              </a:spcAft>
              <a:buClr>
                <a:schemeClr val="dk1"/>
              </a:buClr>
              <a:buSzPts val="2240"/>
              <a:buChar char="•"/>
            </a:pPr>
            <a:r>
              <a:rPr lang="en-US" sz="2240"/>
              <a:t>If medication is thick or irritating, use Z-track method</a:t>
            </a:r>
            <a:endParaRPr/>
          </a:p>
          <a:p>
            <a:pPr indent="-285750" lvl="1" marL="742950" rtl="0" algn="l">
              <a:lnSpc>
                <a:spcPct val="80000"/>
              </a:lnSpc>
              <a:spcBef>
                <a:spcPts val="392"/>
              </a:spcBef>
              <a:spcAft>
                <a:spcPts val="0"/>
              </a:spcAft>
              <a:buClr>
                <a:schemeClr val="dk1"/>
              </a:buClr>
              <a:buSzPts val="1960"/>
              <a:buChar char="–"/>
            </a:pPr>
            <a:r>
              <a:rPr lang="en-US" sz="1960"/>
              <a:t>Pull skin aside prior to injection</a:t>
            </a:r>
            <a:endParaRPr/>
          </a:p>
          <a:p>
            <a:pPr indent="-285750" lvl="1" marL="742950" rtl="0" algn="l">
              <a:lnSpc>
                <a:spcPct val="80000"/>
              </a:lnSpc>
              <a:spcBef>
                <a:spcPts val="392"/>
              </a:spcBef>
              <a:spcAft>
                <a:spcPts val="0"/>
              </a:spcAft>
              <a:buClr>
                <a:schemeClr val="dk1"/>
              </a:buClr>
              <a:buSzPts val="1960"/>
              <a:buChar char="–"/>
            </a:pPr>
            <a:r>
              <a:rPr lang="en-US" sz="1960"/>
              <a:t>Insert needle in a dart like motion</a:t>
            </a:r>
            <a:endParaRPr/>
          </a:p>
          <a:p>
            <a:pPr indent="-285750" lvl="1" marL="742950" rtl="0" algn="l">
              <a:lnSpc>
                <a:spcPct val="80000"/>
              </a:lnSpc>
              <a:spcBef>
                <a:spcPts val="392"/>
              </a:spcBef>
              <a:spcAft>
                <a:spcPts val="0"/>
              </a:spcAft>
              <a:buClr>
                <a:schemeClr val="dk1"/>
              </a:buClr>
              <a:buSzPts val="1960"/>
              <a:buChar char="–"/>
            </a:pPr>
            <a:r>
              <a:rPr lang="en-US" sz="1960"/>
              <a:t>Inject medication slowly</a:t>
            </a:r>
            <a:endParaRPr/>
          </a:p>
          <a:p>
            <a:pPr indent="-285750" lvl="1" marL="742950" rtl="0" algn="l">
              <a:lnSpc>
                <a:spcPct val="80000"/>
              </a:lnSpc>
              <a:spcBef>
                <a:spcPts val="392"/>
              </a:spcBef>
              <a:spcAft>
                <a:spcPts val="0"/>
              </a:spcAft>
              <a:buClr>
                <a:schemeClr val="dk1"/>
              </a:buClr>
              <a:buSzPts val="1960"/>
              <a:buChar char="–"/>
            </a:pPr>
            <a:r>
              <a:rPr lang="en-US" sz="1960"/>
              <a:t>Remove needle and let skin slide back</a:t>
            </a:r>
            <a:endParaRPr/>
          </a:p>
          <a:p>
            <a:pPr indent="-342900" lvl="0" marL="342900" rtl="0" algn="l">
              <a:lnSpc>
                <a:spcPct val="80000"/>
              </a:lnSpc>
              <a:spcBef>
                <a:spcPts val="448"/>
              </a:spcBef>
              <a:spcAft>
                <a:spcPts val="0"/>
              </a:spcAft>
              <a:buClr>
                <a:schemeClr val="dk1"/>
              </a:buClr>
              <a:buSzPts val="2240"/>
              <a:buChar char="•"/>
            </a:pPr>
            <a:r>
              <a:rPr lang="en-US" sz="2240"/>
              <a:t>For all other medications</a:t>
            </a:r>
            <a:endParaRPr/>
          </a:p>
          <a:p>
            <a:pPr indent="-285750" lvl="1" marL="742950" rtl="0" algn="l">
              <a:lnSpc>
                <a:spcPct val="80000"/>
              </a:lnSpc>
              <a:spcBef>
                <a:spcPts val="392"/>
              </a:spcBef>
              <a:spcAft>
                <a:spcPts val="0"/>
              </a:spcAft>
              <a:buClr>
                <a:schemeClr val="dk1"/>
              </a:buClr>
              <a:buSzPts val="1960"/>
              <a:buChar char="–"/>
            </a:pPr>
            <a:r>
              <a:rPr lang="en-US" sz="1960"/>
              <a:t>Insert needle in a dart like motion</a:t>
            </a:r>
            <a:endParaRPr/>
          </a:p>
          <a:p>
            <a:pPr indent="-285750" lvl="1" marL="742950" rtl="0" algn="l">
              <a:lnSpc>
                <a:spcPct val="80000"/>
              </a:lnSpc>
              <a:spcBef>
                <a:spcPts val="392"/>
              </a:spcBef>
              <a:spcAft>
                <a:spcPts val="0"/>
              </a:spcAft>
              <a:buClr>
                <a:schemeClr val="dk1"/>
              </a:buClr>
              <a:buSzPts val="1960"/>
              <a:buChar char="–"/>
            </a:pPr>
            <a:r>
              <a:rPr lang="en-US" sz="1960"/>
              <a:t>Inject medication slowly</a:t>
            </a:r>
            <a:endParaRPr/>
          </a:p>
          <a:p>
            <a:pPr indent="-285750" lvl="1" marL="742950" rtl="0" algn="l">
              <a:lnSpc>
                <a:spcPct val="80000"/>
              </a:lnSpc>
              <a:spcBef>
                <a:spcPts val="392"/>
              </a:spcBef>
              <a:spcAft>
                <a:spcPts val="0"/>
              </a:spcAft>
              <a:buClr>
                <a:schemeClr val="dk1"/>
              </a:buClr>
              <a:buSzPts val="1960"/>
              <a:buChar char="–"/>
            </a:pPr>
            <a:r>
              <a:rPr lang="en-US" sz="1960"/>
              <a:t>Remove needle</a:t>
            </a:r>
            <a:endParaRPr/>
          </a:p>
          <a:p>
            <a:pPr indent="-342900" lvl="0" marL="342900" rtl="0" algn="l">
              <a:lnSpc>
                <a:spcPct val="80000"/>
              </a:lnSpc>
              <a:spcBef>
                <a:spcPts val="448"/>
              </a:spcBef>
              <a:spcAft>
                <a:spcPts val="0"/>
              </a:spcAft>
              <a:buClr>
                <a:schemeClr val="dk1"/>
              </a:buClr>
              <a:buSzPts val="2240"/>
              <a:buChar char="•"/>
            </a:pPr>
            <a:r>
              <a:rPr lang="en-US" sz="2240"/>
              <a:t>Activate needle guard </a:t>
            </a:r>
            <a:endParaRPr/>
          </a:p>
          <a:p>
            <a:pPr indent="-342900" lvl="0" marL="342900" rtl="0" algn="l">
              <a:lnSpc>
                <a:spcPct val="80000"/>
              </a:lnSpc>
              <a:spcBef>
                <a:spcPts val="448"/>
              </a:spcBef>
              <a:spcAft>
                <a:spcPts val="0"/>
              </a:spcAft>
              <a:buClr>
                <a:schemeClr val="dk1"/>
              </a:buClr>
              <a:buSzPts val="2240"/>
              <a:buChar char="•"/>
            </a:pPr>
            <a:r>
              <a:rPr lang="en-US" sz="2240"/>
              <a:t>Firmly apply alcohol swab or gauze over site</a:t>
            </a:r>
            <a:endParaRPr/>
          </a:p>
        </p:txBody>
      </p:sp>
      <p:sp>
        <p:nvSpPr>
          <p:cNvPr id="177" name="Google Shape;177;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78" name="Google Shape;178;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After Administration</a:t>
            </a:r>
            <a:endParaRPr/>
          </a:p>
        </p:txBody>
      </p:sp>
      <p:sp>
        <p:nvSpPr>
          <p:cNvPr id="185" name="Google Shape;185;p2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Discard needle in sharps container</a:t>
            </a:r>
            <a:endParaRPr/>
          </a:p>
          <a:p>
            <a:pPr indent="-342900" lvl="0" marL="342900" rtl="0" algn="l">
              <a:spcBef>
                <a:spcPts val="640"/>
              </a:spcBef>
              <a:spcAft>
                <a:spcPts val="0"/>
              </a:spcAft>
              <a:buClr>
                <a:schemeClr val="dk1"/>
              </a:buClr>
              <a:buSzPts val="3200"/>
              <a:buChar char="•"/>
            </a:pPr>
            <a:r>
              <a:rPr lang="en-US"/>
              <a:t>Remove gloves</a:t>
            </a:r>
            <a:endParaRPr/>
          </a:p>
          <a:p>
            <a:pPr indent="-342900" lvl="0" marL="342900" rtl="0" algn="l">
              <a:spcBef>
                <a:spcPts val="640"/>
              </a:spcBef>
              <a:spcAft>
                <a:spcPts val="0"/>
              </a:spcAft>
              <a:buClr>
                <a:schemeClr val="dk1"/>
              </a:buClr>
              <a:buSzPts val="3200"/>
              <a:buChar char="•"/>
            </a:pPr>
            <a:r>
              <a:rPr lang="en-US"/>
              <a:t>Assist patient into comfortable position</a:t>
            </a:r>
            <a:endParaRPr/>
          </a:p>
          <a:p>
            <a:pPr indent="-285750" lvl="1" marL="742950" rtl="0" algn="l">
              <a:spcBef>
                <a:spcPts val="560"/>
              </a:spcBef>
              <a:spcAft>
                <a:spcPts val="0"/>
              </a:spcAft>
              <a:buClr>
                <a:schemeClr val="dk1"/>
              </a:buClr>
              <a:buSzPts val="2800"/>
              <a:buChar char="–"/>
            </a:pPr>
            <a:r>
              <a:rPr lang="en-US"/>
              <a:t>Look for any adverse reactions</a:t>
            </a:r>
            <a:endParaRPr/>
          </a:p>
          <a:p>
            <a:pPr indent="-285750" lvl="1" marL="742950" rtl="0" algn="l">
              <a:spcBef>
                <a:spcPts val="560"/>
              </a:spcBef>
              <a:spcAft>
                <a:spcPts val="0"/>
              </a:spcAft>
              <a:buClr>
                <a:schemeClr val="dk1"/>
              </a:buClr>
              <a:buSzPts val="2800"/>
              <a:buChar char="–"/>
            </a:pPr>
            <a:r>
              <a:rPr lang="en-US"/>
              <a:t>Answer any questions</a:t>
            </a:r>
            <a:endParaRPr/>
          </a:p>
          <a:p>
            <a:pPr indent="-285750" lvl="1" marL="742950" rtl="0" algn="l">
              <a:spcBef>
                <a:spcPts val="560"/>
              </a:spcBef>
              <a:spcAft>
                <a:spcPts val="0"/>
              </a:spcAft>
              <a:buClr>
                <a:schemeClr val="dk1"/>
              </a:buClr>
              <a:buSzPts val="2800"/>
              <a:buChar char="–"/>
            </a:pPr>
            <a:r>
              <a:rPr lang="en-US"/>
              <a:t>Complete patient teaching</a:t>
            </a:r>
            <a:endParaRPr/>
          </a:p>
          <a:p>
            <a:pPr indent="-342900" lvl="0" marL="342900" rtl="0" algn="l">
              <a:spcBef>
                <a:spcPts val="640"/>
              </a:spcBef>
              <a:spcAft>
                <a:spcPts val="0"/>
              </a:spcAft>
              <a:buClr>
                <a:schemeClr val="dk1"/>
              </a:buClr>
              <a:buSzPts val="3200"/>
              <a:buChar char="•"/>
            </a:pPr>
            <a:r>
              <a:rPr lang="en-US"/>
              <a:t>Perform hand hygiene</a:t>
            </a:r>
            <a:endParaRPr/>
          </a:p>
        </p:txBody>
      </p:sp>
      <p:sp>
        <p:nvSpPr>
          <p:cNvPr id="186" name="Google Shape;186;p2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87" name="Google Shape;187;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Documentation Sample</a:t>
            </a:r>
            <a:endParaRPr/>
          </a:p>
        </p:txBody>
      </p:sp>
      <p:sp>
        <p:nvSpPr>
          <p:cNvPr id="194" name="Google Shape;194;p24"/>
          <p:cNvSpPr txBox="1"/>
          <p:nvPr>
            <p:ph idx="1" type="body"/>
          </p:nvPr>
        </p:nvSpPr>
        <p:spPr>
          <a:xfrm>
            <a:off x="304800" y="1295400"/>
            <a:ext cx="8540750" cy="4498975"/>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3200"/>
              <a:buChar char="•"/>
            </a:pPr>
            <a:r>
              <a:rPr lang="en-US"/>
              <a:t>Documentation should include:</a:t>
            </a:r>
            <a:endParaRPr/>
          </a:p>
          <a:p>
            <a:pPr indent="-285750" lvl="1" marL="742950" rtl="0" algn="l">
              <a:lnSpc>
                <a:spcPct val="90000"/>
              </a:lnSpc>
              <a:spcBef>
                <a:spcPts val="560"/>
              </a:spcBef>
              <a:spcAft>
                <a:spcPts val="0"/>
              </a:spcAft>
              <a:buClr>
                <a:schemeClr val="dk1"/>
              </a:buClr>
              <a:buSzPts val="2800"/>
              <a:buChar char="–"/>
            </a:pPr>
            <a:r>
              <a:rPr lang="en-US"/>
              <a:t> Record drug, dose, route, site, and time on MAR</a:t>
            </a:r>
            <a:endParaRPr/>
          </a:p>
          <a:p>
            <a:pPr indent="-285750" lvl="1" marL="742950" rtl="0" algn="l">
              <a:lnSpc>
                <a:spcPct val="90000"/>
              </a:lnSpc>
              <a:spcBef>
                <a:spcPts val="560"/>
              </a:spcBef>
              <a:spcAft>
                <a:spcPts val="0"/>
              </a:spcAft>
              <a:buClr>
                <a:schemeClr val="dk1"/>
              </a:buClr>
              <a:buSzPts val="2800"/>
              <a:buChar char="–"/>
            </a:pPr>
            <a:r>
              <a:rPr lang="en-US"/>
              <a:t> Sign MAR with your name and title</a:t>
            </a:r>
            <a:endParaRPr/>
          </a:p>
          <a:p>
            <a:pPr indent="-285750" lvl="1" marL="742950" rtl="0" algn="l">
              <a:lnSpc>
                <a:spcPct val="90000"/>
              </a:lnSpc>
              <a:spcBef>
                <a:spcPts val="560"/>
              </a:spcBef>
              <a:spcAft>
                <a:spcPts val="0"/>
              </a:spcAft>
              <a:buClr>
                <a:schemeClr val="dk1"/>
              </a:buClr>
              <a:buSzPts val="2800"/>
              <a:buChar char="–"/>
            </a:pPr>
            <a:r>
              <a:rPr lang="en-US"/>
              <a:t> Record site of injection and appearance of skin</a:t>
            </a:r>
            <a:endParaRPr/>
          </a:p>
          <a:p>
            <a:pPr indent="-285750" lvl="1" marL="742950" rtl="0" algn="l">
              <a:lnSpc>
                <a:spcPct val="90000"/>
              </a:lnSpc>
              <a:spcBef>
                <a:spcPts val="560"/>
              </a:spcBef>
              <a:spcAft>
                <a:spcPts val="0"/>
              </a:spcAft>
              <a:buClr>
                <a:schemeClr val="dk1"/>
              </a:buClr>
              <a:buSzPts val="2800"/>
              <a:buChar char="–"/>
            </a:pPr>
            <a:r>
              <a:rPr lang="en-US"/>
              <a:t> Record patient teaching, validation of understanding, and patient’s response to medication</a:t>
            </a:r>
            <a:endParaRPr/>
          </a:p>
          <a:p>
            <a:pPr indent="-285750" lvl="1" marL="742950" rtl="0" algn="l">
              <a:lnSpc>
                <a:spcPct val="90000"/>
              </a:lnSpc>
              <a:spcBef>
                <a:spcPts val="560"/>
              </a:spcBef>
              <a:spcAft>
                <a:spcPts val="0"/>
              </a:spcAft>
              <a:buClr>
                <a:schemeClr val="dk1"/>
              </a:buClr>
              <a:buSzPts val="2800"/>
              <a:buChar char="–"/>
            </a:pPr>
            <a:r>
              <a:rPr i="1" lang="en-US"/>
              <a:t>If there are adverse effects, document them and report to provider</a:t>
            </a:r>
            <a:endParaRPr/>
          </a:p>
        </p:txBody>
      </p:sp>
      <p:sp>
        <p:nvSpPr>
          <p:cNvPr id="195" name="Google Shape;195;p2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96" name="Google Shape;196;p2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202" name="Google Shape;202;p25"/>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03" name="Google Shape;203;p25"/>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
        <p:nvSpPr>
          <p:cNvPr id="204" name="Google Shape;204;p25"/>
          <p:cNvSpPr txBox="1"/>
          <p:nvPr/>
        </p:nvSpPr>
        <p:spPr>
          <a:xfrm>
            <a:off x="457200" y="5791200"/>
            <a:ext cx="762001" cy="230832"/>
          </a:xfrm>
          <a:prstGeom prst="rect">
            <a:avLst/>
          </a:prstGeom>
          <a:solidFill>
            <a:srgbClr val="59595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1044271-01</a:t>
            </a: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What is an intramuscular injection?</a:t>
            </a:r>
            <a:endParaRPr/>
          </a:p>
        </p:txBody>
      </p:sp>
      <p:sp>
        <p:nvSpPr>
          <p:cNvPr id="103" name="Google Shape;103;p1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Considered a parenteral route</a:t>
            </a:r>
            <a:endParaRPr/>
          </a:p>
          <a:p>
            <a:pPr indent="-342900" lvl="0" marL="342900" rtl="0" algn="l">
              <a:spcBef>
                <a:spcPts val="640"/>
              </a:spcBef>
              <a:spcAft>
                <a:spcPts val="0"/>
              </a:spcAft>
              <a:buClr>
                <a:schemeClr val="dk1"/>
              </a:buClr>
              <a:buSzPts val="3200"/>
              <a:buChar char="•"/>
            </a:pPr>
            <a:r>
              <a:rPr lang="en-US"/>
              <a:t>Deposits medication deep into the muscle</a:t>
            </a:r>
            <a:endParaRPr/>
          </a:p>
          <a:p>
            <a:pPr indent="-342900" lvl="0" marL="342900" rtl="0" algn="l">
              <a:spcBef>
                <a:spcPts val="640"/>
              </a:spcBef>
              <a:spcAft>
                <a:spcPts val="0"/>
              </a:spcAft>
              <a:buClr>
                <a:schemeClr val="dk1"/>
              </a:buClr>
              <a:buSzPts val="3200"/>
              <a:buChar char="•"/>
            </a:pPr>
            <a:r>
              <a:rPr lang="en-US"/>
              <a:t>Has faster absorption time compared to other injections </a:t>
            </a:r>
            <a:endParaRPr/>
          </a:p>
        </p:txBody>
      </p:sp>
      <p:sp>
        <p:nvSpPr>
          <p:cNvPr id="104" name="Google Shape;104;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05" name="Google Shape;105;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What do we use intramuscular for?</a:t>
            </a:r>
            <a:endParaRPr/>
          </a:p>
        </p:txBody>
      </p:sp>
      <p:sp>
        <p:nvSpPr>
          <p:cNvPr id="112" name="Google Shape;112;p15"/>
          <p:cNvSpPr txBox="1"/>
          <p:nvPr>
            <p:ph idx="1" type="body"/>
          </p:nvPr>
        </p:nvSpPr>
        <p:spPr>
          <a:xfrm>
            <a:off x="457200" y="2286000"/>
            <a:ext cx="8229600" cy="35052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3200"/>
              <a:buChar char="•"/>
            </a:pPr>
            <a:r>
              <a:rPr lang="en-US"/>
              <a:t>Vaccines</a:t>
            </a:r>
            <a:endParaRPr/>
          </a:p>
          <a:p>
            <a:pPr indent="-342900" lvl="0" marL="342900" rtl="0" algn="l">
              <a:lnSpc>
                <a:spcPct val="90000"/>
              </a:lnSpc>
              <a:spcBef>
                <a:spcPts val="640"/>
              </a:spcBef>
              <a:spcAft>
                <a:spcPts val="0"/>
              </a:spcAft>
              <a:buClr>
                <a:schemeClr val="dk1"/>
              </a:buClr>
              <a:buSzPts val="3200"/>
              <a:buChar char="•"/>
            </a:pPr>
            <a:r>
              <a:rPr lang="en-US"/>
              <a:t>Anti-inflammatory medications</a:t>
            </a:r>
            <a:endParaRPr/>
          </a:p>
          <a:p>
            <a:pPr indent="-342900" lvl="0" marL="342900" rtl="0" algn="l">
              <a:lnSpc>
                <a:spcPct val="90000"/>
              </a:lnSpc>
              <a:spcBef>
                <a:spcPts val="640"/>
              </a:spcBef>
              <a:spcAft>
                <a:spcPts val="0"/>
              </a:spcAft>
              <a:buClr>
                <a:schemeClr val="dk1"/>
              </a:buClr>
              <a:buSzPts val="3200"/>
              <a:buChar char="•"/>
            </a:pPr>
            <a:r>
              <a:rPr lang="en-US"/>
              <a:t>Pain medications</a:t>
            </a:r>
            <a:endParaRPr/>
          </a:p>
          <a:p>
            <a:pPr indent="-342900" lvl="0" marL="342900" rtl="0" algn="l">
              <a:lnSpc>
                <a:spcPct val="90000"/>
              </a:lnSpc>
              <a:spcBef>
                <a:spcPts val="640"/>
              </a:spcBef>
              <a:spcAft>
                <a:spcPts val="0"/>
              </a:spcAft>
              <a:buClr>
                <a:schemeClr val="dk1"/>
              </a:buClr>
              <a:buSzPts val="3200"/>
              <a:buChar char="•"/>
            </a:pPr>
            <a:r>
              <a:rPr lang="en-US"/>
              <a:t>And more….</a:t>
            </a:r>
            <a:endParaRPr/>
          </a:p>
          <a:p>
            <a:pPr indent="-107950" lvl="1" marL="742950" rtl="0" algn="l">
              <a:lnSpc>
                <a:spcPct val="90000"/>
              </a:lnSpc>
              <a:spcBef>
                <a:spcPts val="560"/>
              </a:spcBef>
              <a:spcAft>
                <a:spcPts val="0"/>
              </a:spcAft>
              <a:buClr>
                <a:schemeClr val="dk1"/>
              </a:buClr>
              <a:buSzPts val="2800"/>
              <a:buNone/>
            </a:pPr>
            <a:r>
              <a:t/>
            </a:r>
            <a:endParaRPr/>
          </a:p>
        </p:txBody>
      </p:sp>
      <p:sp>
        <p:nvSpPr>
          <p:cNvPr id="113" name="Google Shape;113;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14" name="Google Shape;114;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1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000"/>
              <a:buFont typeface="Arial"/>
              <a:buNone/>
            </a:pPr>
            <a:r>
              <a:rPr lang="en-US" sz="4000"/>
              <a:t>Sites for Intramuscular Testing</a:t>
            </a:r>
            <a:endParaRPr/>
          </a:p>
        </p:txBody>
      </p:sp>
      <p:sp>
        <p:nvSpPr>
          <p:cNvPr id="121" name="Google Shape;121;p16"/>
          <p:cNvSpPr txBox="1"/>
          <p:nvPr>
            <p:ph idx="1" type="body"/>
          </p:nvPr>
        </p:nvSpPr>
        <p:spPr>
          <a:xfrm>
            <a:off x="457200" y="19050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90000"/>
              </a:lnSpc>
              <a:spcBef>
                <a:spcPts val="0"/>
              </a:spcBef>
              <a:spcAft>
                <a:spcPts val="0"/>
              </a:spcAft>
              <a:buClr>
                <a:schemeClr val="dk1"/>
              </a:buClr>
              <a:buSzPts val="2720"/>
              <a:buChar char="•"/>
            </a:pPr>
            <a:r>
              <a:rPr lang="en-US" sz="2720"/>
              <a:t>Deltoid</a:t>
            </a:r>
            <a:endParaRPr/>
          </a:p>
          <a:p>
            <a:pPr indent="-285750" lvl="1" marL="742950" rtl="0" algn="l">
              <a:lnSpc>
                <a:spcPct val="90000"/>
              </a:lnSpc>
              <a:spcBef>
                <a:spcPts val="476"/>
              </a:spcBef>
              <a:spcAft>
                <a:spcPts val="0"/>
              </a:spcAft>
              <a:buClr>
                <a:schemeClr val="dk1"/>
              </a:buClr>
              <a:buSzPts val="2380"/>
              <a:buChar char="–"/>
            </a:pPr>
            <a:r>
              <a:rPr lang="en-US" sz="2380"/>
              <a:t>Toddler to adult vaccines </a:t>
            </a:r>
            <a:endParaRPr/>
          </a:p>
          <a:p>
            <a:pPr indent="-285750" lvl="1" marL="742950" rtl="0" algn="l">
              <a:lnSpc>
                <a:spcPct val="90000"/>
              </a:lnSpc>
              <a:spcBef>
                <a:spcPts val="476"/>
              </a:spcBef>
              <a:spcAft>
                <a:spcPts val="0"/>
              </a:spcAft>
              <a:buClr>
                <a:schemeClr val="dk1"/>
              </a:buClr>
              <a:buSzPts val="2380"/>
              <a:buChar char="–"/>
            </a:pPr>
            <a:r>
              <a:rPr lang="en-US" sz="2380"/>
              <a:t>Less than 1mL of medication</a:t>
            </a:r>
            <a:endParaRPr/>
          </a:p>
          <a:p>
            <a:pPr indent="-342900" lvl="0" marL="342900" rtl="0" algn="l">
              <a:lnSpc>
                <a:spcPct val="90000"/>
              </a:lnSpc>
              <a:spcBef>
                <a:spcPts val="544"/>
              </a:spcBef>
              <a:spcAft>
                <a:spcPts val="0"/>
              </a:spcAft>
              <a:buClr>
                <a:schemeClr val="dk1"/>
              </a:buClr>
              <a:buSzPts val="2720"/>
              <a:buChar char="•"/>
            </a:pPr>
            <a:r>
              <a:rPr lang="en-US" sz="2720"/>
              <a:t>Vastus lateralis</a:t>
            </a:r>
            <a:endParaRPr sz="2720"/>
          </a:p>
          <a:p>
            <a:pPr indent="-285750" lvl="1" marL="742950" rtl="0" algn="l">
              <a:lnSpc>
                <a:spcPct val="90000"/>
              </a:lnSpc>
              <a:spcBef>
                <a:spcPts val="476"/>
              </a:spcBef>
              <a:spcAft>
                <a:spcPts val="0"/>
              </a:spcAft>
              <a:buClr>
                <a:schemeClr val="dk1"/>
              </a:buClr>
              <a:buSzPts val="2380"/>
              <a:buChar char="–"/>
            </a:pPr>
            <a:r>
              <a:rPr lang="en-US" sz="2380"/>
              <a:t>Preferred site for infants</a:t>
            </a:r>
            <a:endParaRPr/>
          </a:p>
          <a:p>
            <a:pPr indent="-342900" lvl="0" marL="342900" rtl="0" algn="l">
              <a:lnSpc>
                <a:spcPct val="90000"/>
              </a:lnSpc>
              <a:spcBef>
                <a:spcPts val="544"/>
              </a:spcBef>
              <a:spcAft>
                <a:spcPts val="0"/>
              </a:spcAft>
              <a:buClr>
                <a:schemeClr val="dk1"/>
              </a:buClr>
              <a:buSzPts val="2720"/>
              <a:buChar char="•"/>
            </a:pPr>
            <a:r>
              <a:rPr lang="en-US" sz="2720"/>
              <a:t>Ventrogluteal</a:t>
            </a:r>
            <a:endParaRPr sz="2720"/>
          </a:p>
          <a:p>
            <a:pPr indent="-285750" lvl="1" marL="742950" rtl="0" algn="l">
              <a:lnSpc>
                <a:spcPct val="90000"/>
              </a:lnSpc>
              <a:spcBef>
                <a:spcPts val="476"/>
              </a:spcBef>
              <a:spcAft>
                <a:spcPts val="0"/>
              </a:spcAft>
              <a:buClr>
                <a:schemeClr val="dk1"/>
              </a:buClr>
              <a:buSzPts val="2380"/>
              <a:buChar char="–"/>
            </a:pPr>
            <a:r>
              <a:rPr lang="en-US" sz="2380"/>
              <a:t>Can tolerate up to 3mL of medication</a:t>
            </a:r>
            <a:endParaRPr/>
          </a:p>
          <a:p>
            <a:pPr indent="-342900" lvl="0" marL="342900" rtl="0" algn="l">
              <a:lnSpc>
                <a:spcPct val="90000"/>
              </a:lnSpc>
              <a:spcBef>
                <a:spcPts val="544"/>
              </a:spcBef>
              <a:spcAft>
                <a:spcPts val="0"/>
              </a:spcAft>
              <a:buClr>
                <a:schemeClr val="dk1"/>
              </a:buClr>
              <a:buSzPts val="2720"/>
              <a:buChar char="•"/>
            </a:pPr>
            <a:r>
              <a:rPr lang="en-US" sz="2720"/>
              <a:t>Dorsogluteal</a:t>
            </a:r>
            <a:endParaRPr sz="2720"/>
          </a:p>
          <a:p>
            <a:pPr indent="-285750" lvl="1" marL="742950" rtl="0" algn="l">
              <a:lnSpc>
                <a:spcPct val="90000"/>
              </a:lnSpc>
              <a:spcBef>
                <a:spcPts val="476"/>
              </a:spcBef>
              <a:spcAft>
                <a:spcPts val="0"/>
              </a:spcAft>
              <a:buClr>
                <a:schemeClr val="dk1"/>
              </a:buClr>
              <a:buSzPts val="2380"/>
              <a:buChar char="–"/>
            </a:pPr>
            <a:r>
              <a:rPr lang="en-US" sz="2380"/>
              <a:t>Not recommended due to risk of hitting sciatic nerve</a:t>
            </a:r>
            <a:endParaRPr/>
          </a:p>
          <a:p>
            <a:pPr indent="-134619" lvl="1" marL="742950" rtl="0" algn="l">
              <a:lnSpc>
                <a:spcPct val="90000"/>
              </a:lnSpc>
              <a:spcBef>
                <a:spcPts val="476"/>
              </a:spcBef>
              <a:spcAft>
                <a:spcPts val="0"/>
              </a:spcAft>
              <a:buClr>
                <a:schemeClr val="dk1"/>
              </a:buClr>
              <a:buSzPts val="2380"/>
              <a:buNone/>
            </a:pPr>
            <a:r>
              <a:t/>
            </a:r>
            <a:endParaRPr sz="2380"/>
          </a:p>
          <a:p>
            <a:pPr indent="-134619" lvl="1" marL="742950" rtl="0" algn="l">
              <a:lnSpc>
                <a:spcPct val="90000"/>
              </a:lnSpc>
              <a:spcBef>
                <a:spcPts val="476"/>
              </a:spcBef>
              <a:spcAft>
                <a:spcPts val="0"/>
              </a:spcAft>
              <a:buClr>
                <a:schemeClr val="dk1"/>
              </a:buClr>
              <a:buSzPts val="2380"/>
              <a:buNone/>
            </a:pPr>
            <a:r>
              <a:t/>
            </a:r>
            <a:endParaRPr sz="2380"/>
          </a:p>
        </p:txBody>
      </p:sp>
      <p:sp>
        <p:nvSpPr>
          <p:cNvPr id="122" name="Google Shape;122;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23" name="Google Shape;123;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7"/>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Supplies Needed</a:t>
            </a:r>
            <a:endParaRPr/>
          </a:p>
        </p:txBody>
      </p:sp>
      <p:sp>
        <p:nvSpPr>
          <p:cNvPr id="130" name="Google Shape;130;p17"/>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960"/>
              <a:buChar char="•"/>
            </a:pPr>
            <a:r>
              <a:rPr lang="en-US" sz="2960"/>
              <a:t>Medication Administration Record/Order</a:t>
            </a:r>
            <a:endParaRPr/>
          </a:p>
          <a:p>
            <a:pPr indent="-342900" lvl="0" marL="342900" rtl="0" algn="l">
              <a:lnSpc>
                <a:spcPct val="80000"/>
              </a:lnSpc>
              <a:spcBef>
                <a:spcPts val="592"/>
              </a:spcBef>
              <a:spcAft>
                <a:spcPts val="0"/>
              </a:spcAft>
              <a:buClr>
                <a:schemeClr val="dk1"/>
              </a:buClr>
              <a:buSzPts val="2960"/>
              <a:buChar char="•"/>
            </a:pPr>
            <a:r>
              <a:rPr lang="en-US" sz="2960"/>
              <a:t>Intramuscular Syringe and Needle</a:t>
            </a:r>
            <a:endParaRPr/>
          </a:p>
          <a:p>
            <a:pPr indent="-285750" lvl="1" marL="742950" rtl="0" algn="l">
              <a:lnSpc>
                <a:spcPct val="80000"/>
              </a:lnSpc>
              <a:spcBef>
                <a:spcPts val="518"/>
              </a:spcBef>
              <a:spcAft>
                <a:spcPts val="0"/>
              </a:spcAft>
              <a:buClr>
                <a:schemeClr val="dk1"/>
              </a:buClr>
              <a:buSzPts val="2590"/>
              <a:buChar char="–"/>
            </a:pPr>
            <a:r>
              <a:rPr lang="en-US" sz="2590"/>
              <a:t>5/8 to 1 ½ inch , 25 to 18 gauge needle</a:t>
            </a:r>
            <a:endParaRPr/>
          </a:p>
          <a:p>
            <a:pPr indent="-285750" lvl="1" marL="742950" rtl="0" algn="l">
              <a:lnSpc>
                <a:spcPct val="80000"/>
              </a:lnSpc>
              <a:spcBef>
                <a:spcPts val="518"/>
              </a:spcBef>
              <a:spcAft>
                <a:spcPts val="0"/>
              </a:spcAft>
              <a:buClr>
                <a:schemeClr val="dk1"/>
              </a:buClr>
              <a:buSzPts val="2590"/>
              <a:buChar char="–"/>
            </a:pPr>
            <a:r>
              <a:rPr lang="en-US" sz="2590"/>
              <a:t>Size of syringe depends on dose needed</a:t>
            </a:r>
            <a:endParaRPr/>
          </a:p>
          <a:p>
            <a:pPr indent="-228600" lvl="2" marL="1143000" rtl="0" algn="l">
              <a:lnSpc>
                <a:spcPct val="80000"/>
              </a:lnSpc>
              <a:spcBef>
                <a:spcPts val="444"/>
              </a:spcBef>
              <a:spcAft>
                <a:spcPts val="0"/>
              </a:spcAft>
              <a:buClr>
                <a:schemeClr val="dk1"/>
              </a:buClr>
              <a:buSzPts val="2220"/>
              <a:buChar char="•"/>
            </a:pPr>
            <a:r>
              <a:rPr lang="en-US" sz="2220"/>
              <a:t>Ex. If dose is 1.5ml, use a 3 mL syringe. </a:t>
            </a:r>
            <a:endParaRPr/>
          </a:p>
          <a:p>
            <a:pPr indent="-342900" lvl="0" marL="342900" rtl="0" algn="l">
              <a:lnSpc>
                <a:spcPct val="80000"/>
              </a:lnSpc>
              <a:spcBef>
                <a:spcPts val="592"/>
              </a:spcBef>
              <a:spcAft>
                <a:spcPts val="0"/>
              </a:spcAft>
              <a:buClr>
                <a:schemeClr val="dk1"/>
              </a:buClr>
              <a:buSzPts val="2960"/>
              <a:buChar char="•"/>
            </a:pPr>
            <a:r>
              <a:rPr lang="en-US" sz="2960"/>
              <a:t>Medication </a:t>
            </a:r>
            <a:endParaRPr/>
          </a:p>
          <a:p>
            <a:pPr indent="-342900" lvl="0" marL="342900" rtl="0" algn="l">
              <a:lnSpc>
                <a:spcPct val="80000"/>
              </a:lnSpc>
              <a:spcBef>
                <a:spcPts val="592"/>
              </a:spcBef>
              <a:spcAft>
                <a:spcPts val="0"/>
              </a:spcAft>
              <a:buClr>
                <a:schemeClr val="dk1"/>
              </a:buClr>
              <a:buSzPts val="2960"/>
              <a:buChar char="•"/>
            </a:pPr>
            <a:r>
              <a:rPr lang="en-US" sz="2960"/>
              <a:t>Alcohol Swabs</a:t>
            </a:r>
            <a:endParaRPr/>
          </a:p>
          <a:p>
            <a:pPr indent="-342900" lvl="0" marL="342900" rtl="0" algn="l">
              <a:lnSpc>
                <a:spcPct val="80000"/>
              </a:lnSpc>
              <a:spcBef>
                <a:spcPts val="592"/>
              </a:spcBef>
              <a:spcAft>
                <a:spcPts val="0"/>
              </a:spcAft>
              <a:buClr>
                <a:schemeClr val="dk1"/>
              </a:buClr>
              <a:buSzPts val="2960"/>
              <a:buChar char="•"/>
            </a:pPr>
            <a:r>
              <a:rPr lang="en-US" sz="2960"/>
              <a:t>Clean gloves</a:t>
            </a:r>
            <a:endParaRPr/>
          </a:p>
          <a:p>
            <a:pPr indent="-342900" lvl="0" marL="342900" rtl="0" algn="l">
              <a:lnSpc>
                <a:spcPct val="80000"/>
              </a:lnSpc>
              <a:spcBef>
                <a:spcPts val="592"/>
              </a:spcBef>
              <a:spcAft>
                <a:spcPts val="0"/>
              </a:spcAft>
              <a:buClr>
                <a:schemeClr val="dk1"/>
              </a:buClr>
              <a:buSzPts val="2960"/>
              <a:buChar char="•"/>
            </a:pPr>
            <a:r>
              <a:rPr lang="en-US" sz="2960"/>
              <a:t>Sharps Container</a:t>
            </a:r>
            <a:endParaRPr/>
          </a:p>
        </p:txBody>
      </p:sp>
      <p:sp>
        <p:nvSpPr>
          <p:cNvPr id="131" name="Google Shape;131;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32" name="Google Shape;132;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959"/>
              <a:buFont typeface="Arial"/>
              <a:buNone/>
            </a:pPr>
            <a:r>
              <a:rPr lang="en-US" sz="3959"/>
              <a:t>Completing the Rights of Administration</a:t>
            </a:r>
            <a:endParaRPr/>
          </a:p>
        </p:txBody>
      </p:sp>
      <p:sp>
        <p:nvSpPr>
          <p:cNvPr id="139" name="Google Shape;139;p18"/>
          <p:cNvSpPr txBox="1"/>
          <p:nvPr>
            <p:ph idx="1" type="body"/>
          </p:nvPr>
        </p:nvSpPr>
        <p:spPr>
          <a:xfrm>
            <a:off x="457200" y="1828800"/>
            <a:ext cx="8229600" cy="3581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Right patient</a:t>
            </a:r>
            <a:endParaRPr/>
          </a:p>
          <a:p>
            <a:pPr indent="-342900" lvl="0" marL="342900" rtl="0" algn="l">
              <a:spcBef>
                <a:spcPts val="640"/>
              </a:spcBef>
              <a:spcAft>
                <a:spcPts val="0"/>
              </a:spcAft>
              <a:buClr>
                <a:schemeClr val="dk1"/>
              </a:buClr>
              <a:buSzPts val="3200"/>
              <a:buChar char="•"/>
            </a:pPr>
            <a:r>
              <a:rPr lang="en-US"/>
              <a:t>Right medication</a:t>
            </a:r>
            <a:endParaRPr/>
          </a:p>
          <a:p>
            <a:pPr indent="-342900" lvl="0" marL="342900" rtl="0" algn="l">
              <a:spcBef>
                <a:spcPts val="640"/>
              </a:spcBef>
              <a:spcAft>
                <a:spcPts val="0"/>
              </a:spcAft>
              <a:buClr>
                <a:schemeClr val="dk1"/>
              </a:buClr>
              <a:buSzPts val="3200"/>
              <a:buChar char="•"/>
            </a:pPr>
            <a:r>
              <a:rPr lang="en-US"/>
              <a:t>Right dose</a:t>
            </a:r>
            <a:endParaRPr/>
          </a:p>
          <a:p>
            <a:pPr indent="-342900" lvl="0" marL="342900" rtl="0" algn="l">
              <a:spcBef>
                <a:spcPts val="640"/>
              </a:spcBef>
              <a:spcAft>
                <a:spcPts val="0"/>
              </a:spcAft>
              <a:buClr>
                <a:schemeClr val="dk1"/>
              </a:buClr>
              <a:buSzPts val="3200"/>
              <a:buChar char="•"/>
            </a:pPr>
            <a:r>
              <a:rPr lang="en-US"/>
              <a:t>Right route</a:t>
            </a:r>
            <a:endParaRPr/>
          </a:p>
          <a:p>
            <a:pPr indent="-342900" lvl="0" marL="342900" rtl="0" algn="l">
              <a:spcBef>
                <a:spcPts val="640"/>
              </a:spcBef>
              <a:spcAft>
                <a:spcPts val="0"/>
              </a:spcAft>
              <a:buClr>
                <a:schemeClr val="dk1"/>
              </a:buClr>
              <a:buSzPts val="3200"/>
              <a:buChar char="•"/>
            </a:pPr>
            <a:r>
              <a:rPr lang="en-US"/>
              <a:t>Right time</a:t>
            </a:r>
            <a:endParaRPr/>
          </a:p>
          <a:p>
            <a:pPr indent="-342900" lvl="0" marL="342900" rtl="0" algn="l">
              <a:spcBef>
                <a:spcPts val="640"/>
              </a:spcBef>
              <a:spcAft>
                <a:spcPts val="0"/>
              </a:spcAft>
              <a:buClr>
                <a:schemeClr val="dk1"/>
              </a:buClr>
              <a:buSzPts val="3200"/>
              <a:buChar char="•"/>
            </a:pPr>
            <a:r>
              <a:rPr lang="en-US"/>
              <a:t>Right documentation</a:t>
            </a:r>
            <a:endParaRPr/>
          </a:p>
          <a:p>
            <a:pPr indent="0" lvl="0" marL="0" rtl="0" algn="l">
              <a:spcBef>
                <a:spcPts val="640"/>
              </a:spcBef>
              <a:spcAft>
                <a:spcPts val="0"/>
              </a:spcAft>
              <a:buClr>
                <a:schemeClr val="dk1"/>
              </a:buClr>
              <a:buSzPts val="3200"/>
              <a:buNone/>
            </a:pPr>
            <a:r>
              <a:t/>
            </a:r>
            <a:endParaRPr/>
          </a:p>
        </p:txBody>
      </p:sp>
      <p:sp>
        <p:nvSpPr>
          <p:cNvPr id="140" name="Google Shape;140;p18"/>
          <p:cNvSpPr/>
          <p:nvPr/>
        </p:nvSpPr>
        <p:spPr>
          <a:xfrm>
            <a:off x="2528990" y="5257800"/>
            <a:ext cx="4123501" cy="92333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5400" u="none" cap="none" strike="noStrike">
                <a:solidFill>
                  <a:srgbClr val="DF322D"/>
                </a:solidFill>
                <a:latin typeface="Calibri"/>
                <a:ea typeface="Calibri"/>
                <a:cs typeface="Calibri"/>
                <a:sym typeface="Calibri"/>
              </a:rPr>
              <a:t>Three times!!</a:t>
            </a:r>
            <a:endParaRPr/>
          </a:p>
        </p:txBody>
      </p:sp>
      <p:sp>
        <p:nvSpPr>
          <p:cNvPr id="141" name="Google Shape;141;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42" name="Google Shape;142;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Drawing Up the Medication</a:t>
            </a:r>
            <a:endParaRPr/>
          </a:p>
        </p:txBody>
      </p:sp>
      <p:sp>
        <p:nvSpPr>
          <p:cNvPr id="149" name="Google Shape;149;p19"/>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lnSpc>
                <a:spcPct val="80000"/>
              </a:lnSpc>
              <a:spcBef>
                <a:spcPts val="0"/>
              </a:spcBef>
              <a:spcAft>
                <a:spcPts val="0"/>
              </a:spcAft>
              <a:buClr>
                <a:schemeClr val="dk1"/>
              </a:buClr>
              <a:buSzPts val="2480"/>
              <a:buChar char="•"/>
            </a:pPr>
            <a:r>
              <a:rPr lang="en-US" sz="2480"/>
              <a:t>Perform hand hygiene</a:t>
            </a:r>
            <a:endParaRPr/>
          </a:p>
          <a:p>
            <a:pPr indent="-342900" lvl="0" marL="342900" rtl="0" algn="l">
              <a:lnSpc>
                <a:spcPct val="80000"/>
              </a:lnSpc>
              <a:spcBef>
                <a:spcPts val="496"/>
              </a:spcBef>
              <a:spcAft>
                <a:spcPts val="0"/>
              </a:spcAft>
              <a:buClr>
                <a:schemeClr val="dk1"/>
              </a:buClr>
              <a:buSzPts val="2480"/>
              <a:buChar char="•"/>
            </a:pPr>
            <a:r>
              <a:rPr lang="en-US" sz="2480"/>
              <a:t>After verifying correct medication, swab top of vial with alcohol</a:t>
            </a:r>
            <a:endParaRPr/>
          </a:p>
          <a:p>
            <a:pPr indent="-342900" lvl="0" marL="342900" rtl="0" algn="l">
              <a:lnSpc>
                <a:spcPct val="80000"/>
              </a:lnSpc>
              <a:spcBef>
                <a:spcPts val="496"/>
              </a:spcBef>
              <a:spcAft>
                <a:spcPts val="0"/>
              </a:spcAft>
              <a:buClr>
                <a:schemeClr val="dk1"/>
              </a:buClr>
              <a:buSzPts val="2480"/>
              <a:buChar char="•"/>
            </a:pPr>
            <a:r>
              <a:rPr lang="en-US" sz="2480"/>
              <a:t>Draw up air into the syringe equal to the dose</a:t>
            </a:r>
            <a:endParaRPr/>
          </a:p>
          <a:p>
            <a:pPr indent="-342900" lvl="0" marL="342900" rtl="0" algn="l">
              <a:lnSpc>
                <a:spcPct val="80000"/>
              </a:lnSpc>
              <a:spcBef>
                <a:spcPts val="496"/>
              </a:spcBef>
              <a:spcAft>
                <a:spcPts val="0"/>
              </a:spcAft>
              <a:buClr>
                <a:schemeClr val="dk1"/>
              </a:buClr>
              <a:buSzPts val="2480"/>
              <a:buChar char="•"/>
            </a:pPr>
            <a:r>
              <a:rPr lang="en-US" sz="2480"/>
              <a:t>Uncap needle</a:t>
            </a:r>
            <a:endParaRPr/>
          </a:p>
          <a:p>
            <a:pPr indent="-285750" lvl="1" marL="742950" rtl="0" algn="l">
              <a:lnSpc>
                <a:spcPct val="80000"/>
              </a:lnSpc>
              <a:spcBef>
                <a:spcPts val="434"/>
              </a:spcBef>
              <a:spcAft>
                <a:spcPts val="0"/>
              </a:spcAft>
              <a:buClr>
                <a:schemeClr val="dk1"/>
              </a:buClr>
              <a:buSzPts val="2170"/>
              <a:buChar char="–"/>
            </a:pPr>
            <a:r>
              <a:rPr lang="en-US" sz="2170"/>
              <a:t>Keep needle sterile </a:t>
            </a:r>
            <a:endParaRPr/>
          </a:p>
          <a:p>
            <a:pPr indent="-342900" lvl="0" marL="342900" rtl="0" algn="l">
              <a:lnSpc>
                <a:spcPct val="80000"/>
              </a:lnSpc>
              <a:spcBef>
                <a:spcPts val="496"/>
              </a:spcBef>
              <a:spcAft>
                <a:spcPts val="0"/>
              </a:spcAft>
              <a:buClr>
                <a:schemeClr val="dk1"/>
              </a:buClr>
              <a:buSzPts val="2480"/>
              <a:buChar char="•"/>
            </a:pPr>
            <a:r>
              <a:rPr lang="en-US" sz="2480"/>
              <a:t>Insert needle into top of vial</a:t>
            </a:r>
            <a:endParaRPr/>
          </a:p>
          <a:p>
            <a:pPr indent="-342900" lvl="0" marL="342900" rtl="0" algn="l">
              <a:lnSpc>
                <a:spcPct val="80000"/>
              </a:lnSpc>
              <a:spcBef>
                <a:spcPts val="496"/>
              </a:spcBef>
              <a:spcAft>
                <a:spcPts val="0"/>
              </a:spcAft>
              <a:buClr>
                <a:schemeClr val="dk1"/>
              </a:buClr>
              <a:buSzPts val="2480"/>
              <a:buChar char="•"/>
            </a:pPr>
            <a:r>
              <a:rPr lang="en-US" sz="2480"/>
              <a:t>Invert, push in air, and draw back dose</a:t>
            </a:r>
            <a:endParaRPr/>
          </a:p>
          <a:p>
            <a:pPr indent="-342900" lvl="0" marL="342900" rtl="0" algn="l">
              <a:lnSpc>
                <a:spcPct val="80000"/>
              </a:lnSpc>
              <a:spcBef>
                <a:spcPts val="496"/>
              </a:spcBef>
              <a:spcAft>
                <a:spcPts val="0"/>
              </a:spcAft>
              <a:buClr>
                <a:schemeClr val="dk1"/>
              </a:buClr>
              <a:buSzPts val="2480"/>
              <a:buChar char="•"/>
            </a:pPr>
            <a:r>
              <a:rPr lang="en-US" sz="2480"/>
              <a:t>Remove medication </a:t>
            </a:r>
            <a:endParaRPr/>
          </a:p>
          <a:p>
            <a:pPr indent="-342900" lvl="0" marL="342900" rtl="0" algn="l">
              <a:lnSpc>
                <a:spcPct val="80000"/>
              </a:lnSpc>
              <a:spcBef>
                <a:spcPts val="496"/>
              </a:spcBef>
              <a:spcAft>
                <a:spcPts val="0"/>
              </a:spcAft>
              <a:buClr>
                <a:schemeClr val="dk1"/>
              </a:buClr>
              <a:buSzPts val="2480"/>
              <a:buChar char="•"/>
            </a:pPr>
            <a:r>
              <a:rPr lang="en-US" sz="2480"/>
              <a:t>Recap using a one handed scoop method</a:t>
            </a:r>
            <a:endParaRPr/>
          </a:p>
        </p:txBody>
      </p:sp>
      <p:sp>
        <p:nvSpPr>
          <p:cNvPr id="150" name="Google Shape;150;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51" name="Google Shape;151;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Patient</a:t>
            </a:r>
            <a:endParaRPr/>
          </a:p>
        </p:txBody>
      </p:sp>
      <p:sp>
        <p:nvSpPr>
          <p:cNvPr id="158" name="Google Shape;158;p20"/>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Introduce self</a:t>
            </a:r>
            <a:endParaRPr/>
          </a:p>
          <a:p>
            <a:pPr indent="-342900" lvl="0" marL="342900" rtl="0" algn="l">
              <a:spcBef>
                <a:spcPts val="640"/>
              </a:spcBef>
              <a:spcAft>
                <a:spcPts val="0"/>
              </a:spcAft>
              <a:buClr>
                <a:schemeClr val="dk1"/>
              </a:buClr>
              <a:buSzPts val="3200"/>
              <a:buChar char="•"/>
            </a:pPr>
            <a:r>
              <a:rPr lang="en-US"/>
              <a:t>Provide for privacy</a:t>
            </a:r>
            <a:endParaRPr/>
          </a:p>
          <a:p>
            <a:pPr indent="-342900" lvl="0" marL="342900" rtl="0" algn="l">
              <a:spcBef>
                <a:spcPts val="640"/>
              </a:spcBef>
              <a:spcAft>
                <a:spcPts val="0"/>
              </a:spcAft>
              <a:buClr>
                <a:schemeClr val="dk1"/>
              </a:buClr>
              <a:buSzPts val="3200"/>
              <a:buChar char="•"/>
            </a:pPr>
            <a:r>
              <a:rPr lang="en-US"/>
              <a:t>Perform hand hygiene</a:t>
            </a:r>
            <a:endParaRPr/>
          </a:p>
          <a:p>
            <a:pPr indent="-342900" lvl="0" marL="342900" rtl="0" algn="l">
              <a:spcBef>
                <a:spcPts val="640"/>
              </a:spcBef>
              <a:spcAft>
                <a:spcPts val="0"/>
              </a:spcAft>
              <a:buClr>
                <a:schemeClr val="dk1"/>
              </a:buClr>
              <a:buSzPts val="3200"/>
              <a:buChar char="•"/>
            </a:pPr>
            <a:r>
              <a:rPr lang="en-US"/>
              <a:t>Identify patient using two identifiers</a:t>
            </a:r>
            <a:endParaRPr/>
          </a:p>
          <a:p>
            <a:pPr indent="-342900" lvl="0" marL="342900" rtl="0" algn="l">
              <a:spcBef>
                <a:spcPts val="640"/>
              </a:spcBef>
              <a:spcAft>
                <a:spcPts val="0"/>
              </a:spcAft>
              <a:buClr>
                <a:schemeClr val="dk1"/>
              </a:buClr>
              <a:buSzPts val="3200"/>
              <a:buChar char="•"/>
            </a:pPr>
            <a:r>
              <a:rPr lang="en-US"/>
              <a:t>Verify any allergies</a:t>
            </a:r>
            <a:endParaRPr/>
          </a:p>
          <a:p>
            <a:pPr indent="-342900" lvl="0" marL="342900" rtl="0" algn="l">
              <a:spcBef>
                <a:spcPts val="640"/>
              </a:spcBef>
              <a:spcAft>
                <a:spcPts val="0"/>
              </a:spcAft>
              <a:buClr>
                <a:schemeClr val="dk1"/>
              </a:buClr>
              <a:buSzPts val="3200"/>
              <a:buChar char="•"/>
            </a:pPr>
            <a:r>
              <a:rPr lang="en-US"/>
              <a:t>Discuss purpose of medication and allow patient to ask questions</a:t>
            </a:r>
            <a:endParaRPr/>
          </a:p>
        </p:txBody>
      </p:sp>
      <p:sp>
        <p:nvSpPr>
          <p:cNvPr id="159" name="Google Shape;159;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60" name="Google Shape;160;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1"/>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Arial"/>
              <a:buNone/>
            </a:pPr>
            <a:r>
              <a:rPr lang="en-US"/>
              <a:t>The Site</a:t>
            </a:r>
            <a:endParaRPr/>
          </a:p>
        </p:txBody>
      </p:sp>
      <p:sp>
        <p:nvSpPr>
          <p:cNvPr id="167" name="Google Shape;167;p21"/>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3200"/>
              <a:buChar char="•"/>
            </a:pPr>
            <a:r>
              <a:rPr lang="en-US"/>
              <a:t>Communicate the process to the patient</a:t>
            </a:r>
            <a:endParaRPr/>
          </a:p>
          <a:p>
            <a:pPr indent="-342900" lvl="0" marL="342900" rtl="0" algn="l">
              <a:spcBef>
                <a:spcPts val="640"/>
              </a:spcBef>
              <a:spcAft>
                <a:spcPts val="0"/>
              </a:spcAft>
              <a:buClr>
                <a:schemeClr val="dk1"/>
              </a:buClr>
              <a:buSzPts val="3200"/>
              <a:buChar char="•"/>
            </a:pPr>
            <a:r>
              <a:rPr lang="en-US"/>
              <a:t>Apply clean gloves</a:t>
            </a:r>
            <a:endParaRPr/>
          </a:p>
          <a:p>
            <a:pPr indent="-342900" lvl="0" marL="342900" rtl="0" algn="l">
              <a:spcBef>
                <a:spcPts val="640"/>
              </a:spcBef>
              <a:spcAft>
                <a:spcPts val="0"/>
              </a:spcAft>
              <a:buClr>
                <a:schemeClr val="dk1"/>
              </a:buClr>
              <a:buSzPts val="3200"/>
              <a:buChar char="•"/>
            </a:pPr>
            <a:r>
              <a:rPr lang="en-US"/>
              <a:t>Select appropriate site</a:t>
            </a:r>
            <a:endParaRPr/>
          </a:p>
          <a:p>
            <a:pPr indent="-342900" lvl="0" marL="342900" rtl="0" algn="l">
              <a:spcBef>
                <a:spcPts val="640"/>
              </a:spcBef>
              <a:spcAft>
                <a:spcPts val="0"/>
              </a:spcAft>
              <a:buClr>
                <a:schemeClr val="dk1"/>
              </a:buClr>
              <a:buSzPts val="3200"/>
              <a:buChar char="•"/>
            </a:pPr>
            <a:r>
              <a:rPr lang="en-US"/>
              <a:t>Clean site with alcohol swab and allow to dry</a:t>
            </a:r>
            <a:endParaRPr/>
          </a:p>
          <a:p>
            <a:pPr indent="0" lvl="0" marL="0" rtl="0" algn="l">
              <a:spcBef>
                <a:spcPts val="640"/>
              </a:spcBef>
              <a:spcAft>
                <a:spcPts val="0"/>
              </a:spcAft>
              <a:buClr>
                <a:schemeClr val="dk1"/>
              </a:buClr>
              <a:buSzPts val="3200"/>
              <a:buNone/>
            </a:pPr>
            <a:r>
              <a:t/>
            </a:r>
            <a:endParaRPr/>
          </a:p>
        </p:txBody>
      </p:sp>
      <p:sp>
        <p:nvSpPr>
          <p:cNvPr id="168" name="Google Shape;168;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Introduction to Intramuscular Injections</a:t>
            </a:r>
            <a:endParaRPr/>
          </a:p>
        </p:txBody>
      </p:sp>
      <p:sp>
        <p:nvSpPr>
          <p:cNvPr id="169" name="Google Shape;169;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