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 name="Google Shape;91;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p10: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i="1" lang="en-US"/>
              <a:t>Demonstrate subcutaneous injection and discuss differences in methods based on medication</a:t>
            </a:r>
            <a:endParaRPr/>
          </a:p>
          <a:p>
            <a:pPr indent="0" lvl="0" marL="0" rtl="0" algn="l">
              <a:spcBef>
                <a:spcPts val="0"/>
              </a:spcBef>
              <a:spcAft>
                <a:spcPts val="0"/>
              </a:spcAft>
              <a:buNone/>
            </a:pPr>
            <a:r>
              <a:t/>
            </a:r>
            <a:endParaRPr i="1"/>
          </a:p>
          <a:p>
            <a:pPr indent="0" lvl="0" marL="0" rtl="0" algn="l">
              <a:spcBef>
                <a:spcPts val="0"/>
              </a:spcBef>
              <a:spcAft>
                <a:spcPts val="0"/>
              </a:spcAft>
              <a:buNone/>
            </a:pPr>
            <a:r>
              <a:rPr i="0" lang="en-US"/>
              <a:t>If you can pinch an inch or more of skin, a 90 degree angle can be used. Less than an inch, a 45 degree angle is recommended for insulins. </a:t>
            </a:r>
            <a:endParaRPr/>
          </a:p>
          <a:p>
            <a:pPr indent="0" lvl="0" marL="0" rtl="0" algn="l">
              <a:spcBef>
                <a:spcPts val="0"/>
              </a:spcBef>
              <a:spcAft>
                <a:spcPts val="0"/>
              </a:spcAft>
              <a:buNone/>
            </a:pPr>
            <a:r>
              <a:t/>
            </a:r>
            <a:endParaRPr i="1"/>
          </a:p>
          <a:p>
            <a:pPr indent="0" lvl="0" marL="0" rtl="0" algn="l">
              <a:spcBef>
                <a:spcPts val="0"/>
              </a:spcBef>
              <a:spcAft>
                <a:spcPts val="0"/>
              </a:spcAft>
              <a:buNone/>
            </a:pPr>
            <a:r>
              <a:rPr i="0" lang="en-US"/>
              <a:t>Note that some anticoagulants require a 90 degree angle however skin is not to be released during injection. This prevents injection into the muscle. </a:t>
            </a:r>
            <a:r>
              <a:rPr b="0" i="0" lang="en-US" sz="1200">
                <a:solidFill>
                  <a:schemeClr val="dk1"/>
                </a:solidFill>
                <a:latin typeface="Calibri"/>
                <a:ea typeface="Calibri"/>
                <a:cs typeface="Calibri"/>
                <a:sym typeface="Calibri"/>
              </a:rPr>
              <a:t>If </a:t>
            </a:r>
            <a:r>
              <a:rPr i="0" lang="en-US"/>
              <a:t>anticoagulants</a:t>
            </a:r>
            <a:r>
              <a:rPr b="0" i="0" lang="en-US" sz="1200">
                <a:solidFill>
                  <a:schemeClr val="dk1"/>
                </a:solidFill>
                <a:latin typeface="Calibri"/>
                <a:ea typeface="Calibri"/>
                <a:cs typeface="Calibri"/>
                <a:sym typeface="Calibri"/>
              </a:rPr>
              <a:t> are given, hold alcohol swab or gauze to site for 30 to 60 seconds.</a:t>
            </a:r>
            <a:endParaRPr i="0"/>
          </a:p>
        </p:txBody>
      </p:sp>
      <p:sp>
        <p:nvSpPr>
          <p:cNvPr id="173" name="Google Shape;173;p10: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p11: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Patient teaching depends on the medication. For example, with insulin, instruct the patient to notify if experiencing symptoms of hypoglycemia (shakiness, fatigue, sweating, light-headedness)</a:t>
            </a:r>
            <a:endParaRPr/>
          </a:p>
        </p:txBody>
      </p:sp>
      <p:sp>
        <p:nvSpPr>
          <p:cNvPr id="182" name="Google Shape;182;p11: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2: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190" name="Google Shape;190;p1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1" name="Google Shape;191;p12: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Every MAR is different.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Demonstrate documentation of subcutaneous injection</a:t>
            </a:r>
            <a:endParaRPr i="1"/>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9" name="Google Shape;199;p1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99" name="Google Shape;99;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0" name="Google Shape;100;p2: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marR="0" rtl="0" algn="l">
              <a:lnSpc>
                <a:spcPct val="100000"/>
              </a:lnSpc>
              <a:spcBef>
                <a:spcPts val="0"/>
              </a:spcBef>
              <a:spcAft>
                <a:spcPts val="0"/>
              </a:spcAft>
              <a:buClr>
                <a:schemeClr val="dk1"/>
              </a:buClr>
              <a:buSzPts val="1200"/>
              <a:buFont typeface="Calibri"/>
              <a:buNone/>
            </a:pPr>
            <a:r>
              <a:rPr i="0" lang="en-US"/>
              <a:t>Parenteral </a:t>
            </a:r>
            <a:r>
              <a:rPr lang="en-US"/>
              <a:t>means administered in a manner other than through the digestive tract (in this case, by subcutaneous injection)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See FOCUS Anatomy worksheet. Discuss location of subcutaneous tissue.</a:t>
            </a:r>
            <a:endParaRPr/>
          </a:p>
          <a:p>
            <a:pPr indent="0" lvl="0" marL="0" rtl="0" algn="l">
              <a:spcBef>
                <a:spcPts val="0"/>
              </a:spcBef>
              <a:spcAft>
                <a:spcPts val="0"/>
              </a:spcAft>
              <a:buNone/>
            </a:pPr>
            <a:r>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The patient's body weight and amount of fatty tissue indicate the depth of the subcutaneous layer.</a:t>
            </a:r>
            <a:endParaRPr/>
          </a:p>
          <a:p>
            <a:pPr indent="0" lvl="0" marL="0" rtl="0" algn="l">
              <a:spcBef>
                <a:spcPts val="0"/>
              </a:spcBef>
              <a:spcAft>
                <a:spcPts val="0"/>
              </a:spcAft>
              <a:buNone/>
            </a:pPr>
            <a:r>
              <a:t/>
            </a:r>
            <a:endParaRPr/>
          </a:p>
          <a:p>
            <a:pPr indent="0" lvl="0" marL="0" marR="0" rtl="0" algn="l">
              <a:lnSpc>
                <a:spcPct val="100000"/>
              </a:lnSpc>
              <a:spcBef>
                <a:spcPts val="0"/>
              </a:spcBef>
              <a:spcAft>
                <a:spcPts val="0"/>
              </a:spcAft>
              <a:buClr>
                <a:schemeClr val="dk1"/>
              </a:buClr>
              <a:buSzPts val="1200"/>
              <a:buFont typeface="Calibri"/>
              <a:buNone/>
            </a:pPr>
            <a:r>
              <a:rPr lang="en-US"/>
              <a:t>Parenteral medications are absorbed more quickly than oral medications but subcutaneous is absorbed more slowly than intramuscular since there are less blood vessels</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3: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108" name="Google Shape;108;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9" name="Google Shape;109;p3: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0" i="0" lang="en-US" sz="1200">
                <a:solidFill>
                  <a:schemeClr val="dk1"/>
                </a:solidFill>
                <a:latin typeface="Calibri"/>
                <a:ea typeface="Calibri"/>
                <a:cs typeface="Calibri"/>
                <a:sym typeface="Calibri"/>
              </a:rPr>
              <a:t>Insulin is used to treat diabetes. Diabetes is defined as “disease in which too little or no insulin is produced or insulin is produced but cannot be used normally resulting in high levels of sugar in the blood”. (https://www.merriam-webster.com/dictionary/diabetes). The timing of injections is critical to correct insulin administration. Providers plan insulin injection times based on blood sugar levels and when a patient will eat.</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According to the CDC, 29.1 million people (or 9.3% of the population) have diabetes. It is estimated that 8.1 million people (27.8% of people with diabetes) are undiagnosed. (https://www.cdc.gov/diabetes/data/statistics/2014statisticsreport.html)</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lang="en-US"/>
              <a:t>Epinephrine (also known as Adrenalin) can be administered subcutaneously for severe allergic reactions (anaphylaxis). Epinephrine can also be given into the muscle.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Anticoagulants prevent the blood from clotting. It is given to prevent clots in the legs, heart, lungs, and brain. A common example is heparin although other products are available.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4: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0" i="0" lang="en-US" sz="1200">
                <a:solidFill>
                  <a:schemeClr val="dk1"/>
                </a:solidFill>
                <a:latin typeface="Calibri"/>
                <a:ea typeface="Calibri"/>
                <a:cs typeface="Calibri"/>
                <a:sym typeface="Calibri"/>
              </a:rPr>
              <a:t>Since patients give themselves theses injections, sites should be easily accessible and large enough to allow rotating multiple injections within each anatomic location.</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Rotation of sites prevents fatty scar tissue to accumulate</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Administering an anticoagulant on the belt line may increase bruising and discomfort. </a:t>
            </a:r>
            <a:endParaRPr/>
          </a:p>
        </p:txBody>
      </p:sp>
      <p:sp>
        <p:nvSpPr>
          <p:cNvPr id="118" name="Google Shape;118;p4: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p5: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Gauge refers to the diameter of the needle. The higher the gauge the thinner the needle.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Note that insulin is given in units and other medications are in mL. It is important to match the insulin syringe units to the units on the vial of insulin (U-100 vs U-500)</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t>
            </a:r>
            <a:r>
              <a:rPr i="1" lang="en-US"/>
              <a:t>Show the students the supplies and where to find the length/gauge of a needle on the package)</a:t>
            </a:r>
            <a:endParaRPr/>
          </a:p>
          <a:p>
            <a:pPr indent="0" lvl="0" marL="0" rtl="0" algn="l">
              <a:spcBef>
                <a:spcPts val="0"/>
              </a:spcBef>
              <a:spcAft>
                <a:spcPts val="0"/>
              </a:spcAft>
              <a:buNone/>
            </a:pPr>
            <a:r>
              <a:t/>
            </a:r>
            <a:endParaRPr/>
          </a:p>
        </p:txBody>
      </p:sp>
      <p:sp>
        <p:nvSpPr>
          <p:cNvPr id="127" name="Google Shape;127;p5: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p6: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Prior to administering any medication, it is important to review the medication administration record and provider’s order. It is essential to review general information about the medication as well.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Make sure the medication is appropriate for your patient.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Show MAR provided. Note that there is sliding scale insulin based on blood sugar results.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6" name="Google Shape;136;p6: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 name="Google Shape;145;p7: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i="1" lang="en-US"/>
              <a:t>Demonstrate swabbing of vial, adding air, removing needle cap in one smooth motion to prevent a rebound needle stick, and drawing of medication.</a:t>
            </a:r>
            <a:endParaRPr/>
          </a:p>
          <a:p>
            <a:pPr indent="0" lvl="0" marL="0" rtl="0" algn="l">
              <a:spcBef>
                <a:spcPts val="0"/>
              </a:spcBef>
              <a:spcAft>
                <a:spcPts val="0"/>
              </a:spcAft>
              <a:buNone/>
            </a:pPr>
            <a:r>
              <a:t/>
            </a:r>
            <a:endParaRPr i="1"/>
          </a:p>
          <a:p>
            <a:pPr indent="0" lvl="0" marL="0" rtl="0" algn="l">
              <a:spcBef>
                <a:spcPts val="0"/>
              </a:spcBef>
              <a:spcAft>
                <a:spcPts val="0"/>
              </a:spcAft>
              <a:buNone/>
            </a:pPr>
            <a:r>
              <a:rPr i="1" lang="en-US"/>
              <a:t>One handed scoop method: </a:t>
            </a:r>
            <a:r>
              <a:rPr lang="en-US"/>
              <a:t>Place the cap on a flat surface and hold the syringe in one hand. Keep the other hand by your side. Slide the needle into the cap, then lift it up and snap it on securely using only one hand.</a:t>
            </a:r>
            <a:endParaRPr i="1"/>
          </a:p>
          <a:p>
            <a:pPr indent="0" lvl="0" marL="0" rtl="0" algn="l">
              <a:spcBef>
                <a:spcPts val="0"/>
              </a:spcBef>
              <a:spcAft>
                <a:spcPts val="0"/>
              </a:spcAft>
              <a:buNone/>
            </a:pPr>
            <a:r>
              <a:t/>
            </a:r>
            <a:endParaRPr i="1"/>
          </a:p>
          <a:p>
            <a:pPr indent="0" lvl="0" marL="0" marR="0" rtl="0" algn="l">
              <a:lnSpc>
                <a:spcPct val="100000"/>
              </a:lnSpc>
              <a:spcBef>
                <a:spcPts val="0"/>
              </a:spcBef>
              <a:spcAft>
                <a:spcPts val="0"/>
              </a:spcAft>
              <a:buClr>
                <a:schemeClr val="dk1"/>
              </a:buClr>
              <a:buSzPts val="1200"/>
              <a:buFont typeface="Calibri"/>
              <a:buNone/>
            </a:pPr>
            <a:r>
              <a:rPr i="0" lang="en-US"/>
              <a:t>Depending on dose, it may necessary to add air equal to the dose into the vial prior to removing the medication. This equalizes the pressure in the vial. Remove air bubbles. </a:t>
            </a:r>
            <a:r>
              <a:rPr i="1" lang="en-US"/>
              <a:t>Note that smaller doses do not require insertion of air (example: 1 unit of insulin)</a:t>
            </a:r>
            <a:endParaRPr i="1"/>
          </a:p>
          <a:p>
            <a:pPr indent="0" lvl="0" marL="0" rtl="0" algn="l">
              <a:spcBef>
                <a:spcPts val="0"/>
              </a:spcBef>
              <a:spcAft>
                <a:spcPts val="0"/>
              </a:spcAft>
              <a:buNone/>
            </a:pPr>
            <a:r>
              <a:t/>
            </a:r>
            <a:endParaRPr i="0"/>
          </a:p>
          <a:p>
            <a:pPr indent="0" lvl="0" marL="0" rtl="0" algn="l">
              <a:spcBef>
                <a:spcPts val="0"/>
              </a:spcBef>
              <a:spcAft>
                <a:spcPts val="0"/>
              </a:spcAft>
              <a:buNone/>
            </a:pPr>
            <a:r>
              <a:t/>
            </a:r>
            <a:endParaRPr i="0"/>
          </a:p>
          <a:p>
            <a:pPr indent="0" lvl="0" marL="0" rtl="0" algn="l">
              <a:spcBef>
                <a:spcPts val="0"/>
              </a:spcBef>
              <a:spcAft>
                <a:spcPts val="0"/>
              </a:spcAft>
              <a:buNone/>
            </a:pPr>
            <a:r>
              <a:rPr i="0" lang="en-US"/>
              <a:t>Finish completing the rights of administration once dose is drawn. This may be done at a medication cart or at bedside depending on facility. Most facilities require a second person to check insulin dosages. </a:t>
            </a:r>
            <a:endParaRPr/>
          </a:p>
          <a:p>
            <a:pPr indent="0" lvl="0" marL="0" rtl="0" algn="l">
              <a:spcBef>
                <a:spcPts val="0"/>
              </a:spcBef>
              <a:spcAft>
                <a:spcPts val="0"/>
              </a:spcAft>
              <a:buNone/>
            </a:pPr>
            <a:r>
              <a:t/>
            </a:r>
            <a:endParaRPr i="0"/>
          </a:p>
        </p:txBody>
      </p:sp>
      <p:sp>
        <p:nvSpPr>
          <p:cNvPr id="146" name="Google Shape;146;p7: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8: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Review proper identifiers (name, date of birth, medical record number, photograph in MAR)</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Ask students how they would explain an subcutaneous injection</a:t>
            </a:r>
            <a:endParaRPr i="1"/>
          </a:p>
        </p:txBody>
      </p:sp>
      <p:sp>
        <p:nvSpPr>
          <p:cNvPr id="155" name="Google Shape;155;p8: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p9: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Assist patient to comfortable position exposing only the site needed. Swab the site with alcohol in a circular motion from the site to an inch around site. Allow to dry as this is what sanitizes the site. </a:t>
            </a:r>
            <a:endParaRPr/>
          </a:p>
        </p:txBody>
      </p:sp>
      <p:sp>
        <p:nvSpPr>
          <p:cNvPr id="164" name="Google Shape;164;p9: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realityworks.com/"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hyperlink" Target="http://www.realityworks.com/"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hyperlink" Target="http://www.realityworks.com/"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 Id="rId4"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realityworks.com/" TargetMode="Externa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17" name="Shape 17"/>
        <p:cNvGrpSpPr/>
        <p:nvPr/>
      </p:nvGrpSpPr>
      <p:grpSpPr>
        <a:xfrm>
          <a:off x="0" y="0"/>
          <a:ext cx="0" cy="0"/>
          <a:chOff x="0" y="0"/>
          <a:chExt cx="0" cy="0"/>
        </a:xfrm>
      </p:grpSpPr>
      <p:sp>
        <p:nvSpPr>
          <p:cNvPr id="18" name="Google Shape;18;p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0" name="Google Shape;20;p2"/>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1" name="Google Shape;21;p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2"/>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 name="Google Shape;24;p2">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77" name="Shape 77"/>
        <p:cNvGrpSpPr/>
        <p:nvPr/>
      </p:nvGrpSpPr>
      <p:grpSpPr>
        <a:xfrm>
          <a:off x="0" y="0"/>
          <a:ext cx="0" cy="0"/>
          <a:chOff x="0" y="0"/>
          <a:chExt cx="0" cy="0"/>
        </a:xfrm>
      </p:grpSpPr>
      <p:sp>
        <p:nvSpPr>
          <p:cNvPr id="78" name="Google Shape;78;p11"/>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11"/>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0" name="Google Shape;80;p11"/>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1" name="Google Shape;81;p1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3" name="Shape 83"/>
        <p:cNvGrpSpPr/>
        <p:nvPr/>
      </p:nvGrpSpPr>
      <p:grpSpPr>
        <a:xfrm>
          <a:off x="0" y="0"/>
          <a:ext cx="0" cy="0"/>
          <a:chOff x="0" y="0"/>
          <a:chExt cx="0" cy="0"/>
        </a:xfrm>
      </p:grpSpPr>
      <p:sp>
        <p:nvSpPr>
          <p:cNvPr id="84" name="Google Shape;84;p1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12"/>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7" name="Google Shape;87;p1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25" name="Shape 25"/>
        <p:cNvGrpSpPr/>
        <p:nvPr/>
      </p:nvGrpSpPr>
      <p:grpSpPr>
        <a:xfrm>
          <a:off x="0" y="0"/>
          <a:ext cx="0" cy="0"/>
          <a:chOff x="0" y="0"/>
          <a:chExt cx="0" cy="0"/>
        </a:xfrm>
      </p:grpSpPr>
      <p:sp>
        <p:nvSpPr>
          <p:cNvPr id="26" name="Google Shape;26;p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7" name="Google Shape;27;p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8" name="Google Shape;28;p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0" name="Shape 30"/>
        <p:cNvGrpSpPr/>
        <p:nvPr/>
      </p:nvGrpSpPr>
      <p:grpSpPr>
        <a:xfrm>
          <a:off x="0" y="0"/>
          <a:ext cx="0" cy="0"/>
          <a:chOff x="0" y="0"/>
          <a:chExt cx="0" cy="0"/>
        </a:xfrm>
      </p:grpSpPr>
      <p:sp>
        <p:nvSpPr>
          <p:cNvPr id="31" name="Google Shape;31;p4"/>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4"/>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34" name="Google Shape;34;p4"/>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35" name="Google Shape;35;p4"/>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 name="Google Shape;36;p4">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
        <p:nvSpPr>
          <p:cNvPr id="37" name="Google Shape;37;p4"/>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b="0" i="0" lang="en-US" sz="2000" u="none" cap="none" strike="noStrike">
                <a:solidFill>
                  <a:schemeClr val="lt1"/>
                </a:solidFill>
                <a:latin typeface="Arial"/>
                <a:ea typeface="Arial"/>
                <a:cs typeface="Arial"/>
                <a:sym typeface="Arial"/>
              </a:rPr>
              <a:t>For more information please contact Realityworks, Inc.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through email at information@realityworks.com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or call toll free at 800.830.1416</a:t>
            </a:r>
            <a:endParaRPr/>
          </a:p>
        </p:txBody>
      </p:sp>
      <p:sp>
        <p:nvSpPr>
          <p:cNvPr id="38" name="Google Shape;38;p4"/>
          <p:cNvSpPr txBox="1"/>
          <p:nvPr/>
        </p:nvSpPr>
        <p:spPr>
          <a:xfrm>
            <a:off x="378823" y="5791200"/>
            <a:ext cx="2438401" cy="2308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lt1"/>
                </a:solidFill>
                <a:latin typeface="Arial"/>
                <a:ea typeface="Arial"/>
                <a:cs typeface="Arial"/>
                <a:sym typeface="Arial"/>
              </a:rPr>
              <a:t>1044281-01</a:t>
            </a:r>
            <a:endParaRPr sz="900">
              <a:solidFill>
                <a:schemeClr val="dk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9" name="Shape 39"/>
        <p:cNvGrpSpPr/>
        <p:nvPr/>
      </p:nvGrpSpPr>
      <p:grpSpPr>
        <a:xfrm>
          <a:off x="0" y="0"/>
          <a:ext cx="0" cy="0"/>
          <a:chOff x="0" y="0"/>
          <a:chExt cx="0" cy="0"/>
        </a:xfrm>
      </p:grpSpPr>
      <p:sp>
        <p:nvSpPr>
          <p:cNvPr id="40" name="Google Shape;40;p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2" name="Google Shape;42;p5"/>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43" name="Google Shape;43;p5"/>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44" name="Google Shape;44;p5"/>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45" name="Google Shape;45;p5"/>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5">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7" name="Shape 47"/>
        <p:cNvGrpSpPr/>
        <p:nvPr/>
      </p:nvGrpSpPr>
      <p:grpSpPr>
        <a:xfrm>
          <a:off x="0" y="0"/>
          <a:ext cx="0" cy="0"/>
          <a:chOff x="0" y="0"/>
          <a:chExt cx="0" cy="0"/>
        </a:xfrm>
      </p:grpSpPr>
      <p:sp>
        <p:nvSpPr>
          <p:cNvPr id="48" name="Google Shape;48;p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0" name="Google Shape;50;p6"/>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1" name="Google Shape;51;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52" name="Google Shape;52;p6"/>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53" name="Google Shape;53;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6">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55" name="Shape 55"/>
        <p:cNvGrpSpPr/>
        <p:nvPr/>
      </p:nvGrpSpPr>
      <p:grpSpPr>
        <a:xfrm>
          <a:off x="0" y="0"/>
          <a:ext cx="0" cy="0"/>
          <a:chOff x="0" y="0"/>
          <a:chExt cx="0" cy="0"/>
        </a:xfrm>
      </p:grpSpPr>
      <p:sp>
        <p:nvSpPr>
          <p:cNvPr id="56" name="Google Shape;56;p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8" name="Google Shape;58;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9" name="Google Shape;59;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 name="Google Shape;61;p7">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2" name="Google Shape;62;p7"/>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63" name="Google Shape;63;p7"/>
          <p:cNvPicPr preferRelativeResize="0"/>
          <p:nvPr/>
        </p:nvPicPr>
        <p:blipFill rotWithShape="1">
          <a:blip r:embed="rId4">
            <a:alphaModFix/>
          </a:blip>
          <a:srcRect b="0" l="0" r="0" t="0"/>
          <a:stretch/>
        </p:blipFill>
        <p:spPr>
          <a:xfrm>
            <a:off x="1219200" y="1823276"/>
            <a:ext cx="1981200" cy="19812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64" name="Shape 64"/>
        <p:cNvGrpSpPr/>
        <p:nvPr/>
      </p:nvGrpSpPr>
      <p:grpSpPr>
        <a:xfrm>
          <a:off x="0" y="0"/>
          <a:ext cx="0" cy="0"/>
          <a:chOff x="0" y="0"/>
          <a:chExt cx="0" cy="0"/>
        </a:xfrm>
      </p:grpSpPr>
      <p:sp>
        <p:nvSpPr>
          <p:cNvPr id="65" name="Google Shape;65;p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67" name="Shape 67"/>
        <p:cNvGrpSpPr/>
        <p:nvPr/>
      </p:nvGrpSpPr>
      <p:grpSpPr>
        <a:xfrm>
          <a:off x="0" y="0"/>
          <a:ext cx="0" cy="0"/>
          <a:chOff x="0" y="0"/>
          <a:chExt cx="0" cy="0"/>
        </a:xfrm>
      </p:grpSpPr>
      <p:sp>
        <p:nvSpPr>
          <p:cNvPr id="68" name="Google Shape;68;p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9" name="Google Shape;69;p9"/>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0" name="Google Shape;70;p9"/>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1" name="Google Shape;71;p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3" name="Shape 73"/>
        <p:cNvGrpSpPr/>
        <p:nvPr/>
      </p:nvGrpSpPr>
      <p:grpSpPr>
        <a:xfrm>
          <a:off x="0" y="0"/>
          <a:ext cx="0" cy="0"/>
          <a:chOff x="0" y="0"/>
          <a:chExt cx="0" cy="0"/>
        </a:xfrm>
      </p:grpSpPr>
      <p:sp>
        <p:nvSpPr>
          <p:cNvPr id="74" name="Google Shape;74;p1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5" name="Google Shape;75;p1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4.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1.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 name="Google Shape;11;p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1" i="1" sz="14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3" name="Google Shape;13;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4" name="Google Shape;14;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5" name="Google Shape;15;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 name="Google Shape;16;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94" name="Google Shape;94;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95" name="Google Shape;95;p13"/>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4800"/>
              <a:buFont typeface="Arial"/>
              <a:buNone/>
            </a:pPr>
            <a:r>
              <a:rPr lang="en-US" sz="4800"/>
              <a:t>Introduction to Subcutaneous Injections</a:t>
            </a:r>
            <a:endParaRPr/>
          </a:p>
        </p:txBody>
      </p:sp>
      <p:pic>
        <p:nvPicPr>
          <p:cNvPr id="96" name="Google Shape;96;p13"/>
          <p:cNvPicPr preferRelativeResize="0"/>
          <p:nvPr/>
        </p:nvPicPr>
        <p:blipFill rotWithShape="1">
          <a:blip r:embed="rId3">
            <a:alphaModFix/>
          </a:blip>
          <a:srcRect b="0" l="0" r="0" t="0"/>
          <a:stretch/>
        </p:blipFill>
        <p:spPr>
          <a:xfrm>
            <a:off x="1218188" y="2395918"/>
            <a:ext cx="1712259" cy="169068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2"/>
          <p:cNvSpPr txBox="1"/>
          <p:nvPr>
            <p:ph type="title"/>
          </p:nvPr>
        </p:nvSpPr>
        <p:spPr>
          <a:xfrm>
            <a:off x="426181" y="478366"/>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Administering the Medication</a:t>
            </a:r>
            <a:endParaRPr/>
          </a:p>
        </p:txBody>
      </p:sp>
      <p:sp>
        <p:nvSpPr>
          <p:cNvPr id="176" name="Google Shape;176;p22"/>
          <p:cNvSpPr txBox="1"/>
          <p:nvPr>
            <p:ph idx="1" type="body"/>
          </p:nvPr>
        </p:nvSpPr>
        <p:spPr>
          <a:xfrm>
            <a:off x="457200" y="1600200"/>
            <a:ext cx="8229600" cy="41910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960"/>
              <a:buChar char="•"/>
            </a:pPr>
            <a:r>
              <a:rPr lang="en-US" sz="2960"/>
              <a:t>Remove cap</a:t>
            </a:r>
            <a:endParaRPr/>
          </a:p>
          <a:p>
            <a:pPr indent="-342900" lvl="0" marL="342900" rtl="0" algn="l">
              <a:lnSpc>
                <a:spcPct val="80000"/>
              </a:lnSpc>
              <a:spcBef>
                <a:spcPts val="592"/>
              </a:spcBef>
              <a:spcAft>
                <a:spcPts val="0"/>
              </a:spcAft>
              <a:buClr>
                <a:schemeClr val="dk1"/>
              </a:buClr>
              <a:buSzPts val="2960"/>
              <a:buChar char="•"/>
            </a:pPr>
            <a:r>
              <a:rPr lang="en-US" sz="2960"/>
              <a:t>Pinch skin up</a:t>
            </a:r>
            <a:endParaRPr/>
          </a:p>
          <a:p>
            <a:pPr indent="-342900" lvl="0" marL="342900" rtl="0" algn="l">
              <a:lnSpc>
                <a:spcPct val="80000"/>
              </a:lnSpc>
              <a:spcBef>
                <a:spcPts val="592"/>
              </a:spcBef>
              <a:spcAft>
                <a:spcPts val="0"/>
              </a:spcAft>
              <a:buClr>
                <a:schemeClr val="dk1"/>
              </a:buClr>
              <a:buSzPts val="2960"/>
              <a:buChar char="•"/>
            </a:pPr>
            <a:r>
              <a:rPr lang="en-US" sz="2960"/>
              <a:t>Insert needle into skin at a 45 or 90 degree angle depending on medication</a:t>
            </a:r>
            <a:endParaRPr/>
          </a:p>
          <a:p>
            <a:pPr indent="-342900" lvl="0" marL="342900" rtl="0" algn="l">
              <a:lnSpc>
                <a:spcPct val="80000"/>
              </a:lnSpc>
              <a:spcBef>
                <a:spcPts val="592"/>
              </a:spcBef>
              <a:spcAft>
                <a:spcPts val="0"/>
              </a:spcAft>
              <a:buClr>
                <a:schemeClr val="dk1"/>
              </a:buClr>
              <a:buSzPts val="2960"/>
              <a:buChar char="•"/>
            </a:pPr>
            <a:r>
              <a:rPr lang="en-US" sz="2960"/>
              <a:t>Release skin</a:t>
            </a:r>
            <a:endParaRPr/>
          </a:p>
          <a:p>
            <a:pPr indent="-342900" lvl="0" marL="342900" rtl="0" algn="l">
              <a:lnSpc>
                <a:spcPct val="80000"/>
              </a:lnSpc>
              <a:spcBef>
                <a:spcPts val="592"/>
              </a:spcBef>
              <a:spcAft>
                <a:spcPts val="0"/>
              </a:spcAft>
              <a:buClr>
                <a:schemeClr val="dk1"/>
              </a:buClr>
              <a:buSzPts val="2960"/>
              <a:buChar char="•"/>
            </a:pPr>
            <a:r>
              <a:rPr lang="en-US" sz="2960"/>
              <a:t>Inject medication slowly</a:t>
            </a:r>
            <a:endParaRPr/>
          </a:p>
          <a:p>
            <a:pPr indent="-342900" lvl="0" marL="342900" rtl="0" algn="l">
              <a:lnSpc>
                <a:spcPct val="80000"/>
              </a:lnSpc>
              <a:spcBef>
                <a:spcPts val="592"/>
              </a:spcBef>
              <a:spcAft>
                <a:spcPts val="0"/>
              </a:spcAft>
              <a:buClr>
                <a:schemeClr val="dk1"/>
              </a:buClr>
              <a:buSzPts val="2960"/>
              <a:buChar char="•"/>
            </a:pPr>
            <a:r>
              <a:rPr lang="en-US" sz="2960"/>
              <a:t>Withdraw needle, activate needle guard</a:t>
            </a:r>
            <a:endParaRPr/>
          </a:p>
          <a:p>
            <a:pPr indent="-342900" lvl="0" marL="342900" rtl="0" algn="l">
              <a:lnSpc>
                <a:spcPct val="80000"/>
              </a:lnSpc>
              <a:spcBef>
                <a:spcPts val="592"/>
              </a:spcBef>
              <a:spcAft>
                <a:spcPts val="0"/>
              </a:spcAft>
              <a:buClr>
                <a:schemeClr val="dk1"/>
              </a:buClr>
              <a:buSzPts val="2960"/>
              <a:buChar char="•"/>
            </a:pPr>
            <a:r>
              <a:rPr lang="en-US" sz="2960"/>
              <a:t>Gently apply alcohol swab or gauze over site (do not massage)</a:t>
            </a:r>
            <a:endParaRPr/>
          </a:p>
        </p:txBody>
      </p:sp>
      <p:sp>
        <p:nvSpPr>
          <p:cNvPr id="177" name="Google Shape;177;p2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78" name="Google Shape;178;p2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After Administration</a:t>
            </a:r>
            <a:endParaRPr/>
          </a:p>
        </p:txBody>
      </p:sp>
      <p:sp>
        <p:nvSpPr>
          <p:cNvPr id="185" name="Google Shape;185;p2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Discard needle in sharps container</a:t>
            </a:r>
            <a:endParaRPr/>
          </a:p>
          <a:p>
            <a:pPr indent="-342900" lvl="0" marL="342900" rtl="0" algn="l">
              <a:spcBef>
                <a:spcPts val="640"/>
              </a:spcBef>
              <a:spcAft>
                <a:spcPts val="0"/>
              </a:spcAft>
              <a:buClr>
                <a:schemeClr val="dk1"/>
              </a:buClr>
              <a:buSzPts val="3200"/>
              <a:buChar char="•"/>
            </a:pPr>
            <a:r>
              <a:rPr lang="en-US"/>
              <a:t>Remove gloves</a:t>
            </a:r>
            <a:endParaRPr/>
          </a:p>
          <a:p>
            <a:pPr indent="-342900" lvl="0" marL="342900" rtl="0" algn="l">
              <a:spcBef>
                <a:spcPts val="640"/>
              </a:spcBef>
              <a:spcAft>
                <a:spcPts val="0"/>
              </a:spcAft>
              <a:buClr>
                <a:schemeClr val="dk1"/>
              </a:buClr>
              <a:buSzPts val="3200"/>
              <a:buChar char="•"/>
            </a:pPr>
            <a:r>
              <a:rPr lang="en-US"/>
              <a:t>Assist patient into comfortable position</a:t>
            </a:r>
            <a:endParaRPr/>
          </a:p>
          <a:p>
            <a:pPr indent="-285750" lvl="1" marL="742950" rtl="0" algn="l">
              <a:spcBef>
                <a:spcPts val="560"/>
              </a:spcBef>
              <a:spcAft>
                <a:spcPts val="0"/>
              </a:spcAft>
              <a:buClr>
                <a:schemeClr val="dk1"/>
              </a:buClr>
              <a:buSzPts val="2800"/>
              <a:buChar char="–"/>
            </a:pPr>
            <a:r>
              <a:rPr lang="en-US"/>
              <a:t>Look for any adverse reactions</a:t>
            </a:r>
            <a:endParaRPr/>
          </a:p>
          <a:p>
            <a:pPr indent="-285750" lvl="1" marL="742950" rtl="0" algn="l">
              <a:spcBef>
                <a:spcPts val="560"/>
              </a:spcBef>
              <a:spcAft>
                <a:spcPts val="0"/>
              </a:spcAft>
              <a:buClr>
                <a:schemeClr val="dk1"/>
              </a:buClr>
              <a:buSzPts val="2800"/>
              <a:buChar char="–"/>
            </a:pPr>
            <a:r>
              <a:rPr lang="en-US"/>
              <a:t>Answer any questions</a:t>
            </a:r>
            <a:endParaRPr/>
          </a:p>
          <a:p>
            <a:pPr indent="-285750" lvl="1" marL="742950" rtl="0" algn="l">
              <a:spcBef>
                <a:spcPts val="560"/>
              </a:spcBef>
              <a:spcAft>
                <a:spcPts val="0"/>
              </a:spcAft>
              <a:buClr>
                <a:schemeClr val="dk1"/>
              </a:buClr>
              <a:buSzPts val="2800"/>
              <a:buChar char="–"/>
            </a:pPr>
            <a:r>
              <a:rPr lang="en-US"/>
              <a:t>Complete patient teaching</a:t>
            </a:r>
            <a:endParaRPr/>
          </a:p>
          <a:p>
            <a:pPr indent="-342900" lvl="0" marL="342900" rtl="0" algn="l">
              <a:spcBef>
                <a:spcPts val="640"/>
              </a:spcBef>
              <a:spcAft>
                <a:spcPts val="0"/>
              </a:spcAft>
              <a:buClr>
                <a:schemeClr val="dk1"/>
              </a:buClr>
              <a:buSzPts val="3200"/>
              <a:buChar char="•"/>
            </a:pPr>
            <a:r>
              <a:rPr lang="en-US"/>
              <a:t>Perform hand hygiene</a:t>
            </a:r>
            <a:endParaRPr/>
          </a:p>
        </p:txBody>
      </p:sp>
      <p:sp>
        <p:nvSpPr>
          <p:cNvPr id="186" name="Google Shape;186;p2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87" name="Google Shape;187;p2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Documentation Sample</a:t>
            </a:r>
            <a:endParaRPr/>
          </a:p>
        </p:txBody>
      </p:sp>
      <p:sp>
        <p:nvSpPr>
          <p:cNvPr id="194" name="Google Shape;194;p24"/>
          <p:cNvSpPr txBox="1"/>
          <p:nvPr>
            <p:ph idx="1" type="body"/>
          </p:nvPr>
        </p:nvSpPr>
        <p:spPr>
          <a:xfrm>
            <a:off x="304800" y="1524000"/>
            <a:ext cx="8540750" cy="4270375"/>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960"/>
              <a:buChar char="•"/>
            </a:pPr>
            <a:r>
              <a:rPr lang="en-US" sz="2960"/>
              <a:t>Documentation should include:</a:t>
            </a:r>
            <a:endParaRPr/>
          </a:p>
          <a:p>
            <a:pPr indent="-285750" lvl="1" marL="742950" rtl="0" algn="l">
              <a:lnSpc>
                <a:spcPct val="80000"/>
              </a:lnSpc>
              <a:spcBef>
                <a:spcPts val="518"/>
              </a:spcBef>
              <a:spcAft>
                <a:spcPts val="0"/>
              </a:spcAft>
              <a:buClr>
                <a:schemeClr val="dk1"/>
              </a:buClr>
              <a:buSzPts val="2590"/>
              <a:buChar char="–"/>
            </a:pPr>
            <a:r>
              <a:rPr lang="en-US" sz="2590"/>
              <a:t> Record drug, dose, route, site, and time on  </a:t>
            </a:r>
            <a:endParaRPr/>
          </a:p>
          <a:p>
            <a:pPr indent="0" lvl="1" marL="457200" rtl="0" algn="l">
              <a:lnSpc>
                <a:spcPct val="80000"/>
              </a:lnSpc>
              <a:spcBef>
                <a:spcPts val="518"/>
              </a:spcBef>
              <a:spcAft>
                <a:spcPts val="0"/>
              </a:spcAft>
              <a:buClr>
                <a:schemeClr val="dk1"/>
              </a:buClr>
              <a:buSzPts val="2590"/>
              <a:buNone/>
            </a:pPr>
            <a:r>
              <a:rPr lang="en-US" sz="2590"/>
              <a:t>    MAR</a:t>
            </a:r>
            <a:endParaRPr/>
          </a:p>
          <a:p>
            <a:pPr indent="-285750" lvl="1" marL="742950" rtl="0" algn="l">
              <a:lnSpc>
                <a:spcPct val="80000"/>
              </a:lnSpc>
              <a:spcBef>
                <a:spcPts val="518"/>
              </a:spcBef>
              <a:spcAft>
                <a:spcPts val="0"/>
              </a:spcAft>
              <a:buClr>
                <a:schemeClr val="dk1"/>
              </a:buClr>
              <a:buSzPts val="2590"/>
              <a:buChar char="–"/>
            </a:pPr>
            <a:r>
              <a:rPr lang="en-US" sz="2590"/>
              <a:t> Sign MAR with name and title</a:t>
            </a:r>
            <a:endParaRPr/>
          </a:p>
          <a:p>
            <a:pPr indent="-285750" lvl="1" marL="742950" rtl="0" algn="l">
              <a:lnSpc>
                <a:spcPct val="80000"/>
              </a:lnSpc>
              <a:spcBef>
                <a:spcPts val="518"/>
              </a:spcBef>
              <a:spcAft>
                <a:spcPts val="0"/>
              </a:spcAft>
              <a:buClr>
                <a:schemeClr val="dk1"/>
              </a:buClr>
              <a:buSzPts val="2590"/>
              <a:buChar char="–"/>
            </a:pPr>
            <a:r>
              <a:rPr lang="en-US" sz="2590"/>
              <a:t> Record site of injection and appearance of skin</a:t>
            </a:r>
            <a:endParaRPr/>
          </a:p>
          <a:p>
            <a:pPr indent="-285750" lvl="1" marL="742950" rtl="0" algn="l">
              <a:lnSpc>
                <a:spcPct val="80000"/>
              </a:lnSpc>
              <a:spcBef>
                <a:spcPts val="518"/>
              </a:spcBef>
              <a:spcAft>
                <a:spcPts val="0"/>
              </a:spcAft>
              <a:buClr>
                <a:schemeClr val="dk1"/>
              </a:buClr>
              <a:buSzPts val="2590"/>
              <a:buChar char="–"/>
            </a:pPr>
            <a:r>
              <a:rPr lang="en-US" sz="2590"/>
              <a:t> Record patient teaching, validation of     </a:t>
            </a:r>
            <a:endParaRPr/>
          </a:p>
          <a:p>
            <a:pPr indent="0" lvl="1" marL="457200" rtl="0" algn="l">
              <a:lnSpc>
                <a:spcPct val="80000"/>
              </a:lnSpc>
              <a:spcBef>
                <a:spcPts val="518"/>
              </a:spcBef>
              <a:spcAft>
                <a:spcPts val="0"/>
              </a:spcAft>
              <a:buClr>
                <a:schemeClr val="dk1"/>
              </a:buClr>
              <a:buSzPts val="2590"/>
              <a:buNone/>
            </a:pPr>
            <a:r>
              <a:rPr lang="en-US" sz="2590"/>
              <a:t>    understanding, and patient’s response to </a:t>
            </a:r>
            <a:endParaRPr/>
          </a:p>
          <a:p>
            <a:pPr indent="0" lvl="1" marL="457200" rtl="0" algn="l">
              <a:lnSpc>
                <a:spcPct val="80000"/>
              </a:lnSpc>
              <a:spcBef>
                <a:spcPts val="518"/>
              </a:spcBef>
              <a:spcAft>
                <a:spcPts val="0"/>
              </a:spcAft>
              <a:buClr>
                <a:schemeClr val="dk1"/>
              </a:buClr>
              <a:buSzPts val="2590"/>
              <a:buNone/>
            </a:pPr>
            <a:r>
              <a:rPr lang="en-US" sz="2590"/>
              <a:t>    medication</a:t>
            </a:r>
            <a:endParaRPr/>
          </a:p>
          <a:p>
            <a:pPr indent="-285750" lvl="1" marL="742950" rtl="0" algn="l">
              <a:lnSpc>
                <a:spcPct val="80000"/>
              </a:lnSpc>
              <a:spcBef>
                <a:spcPts val="518"/>
              </a:spcBef>
              <a:spcAft>
                <a:spcPts val="0"/>
              </a:spcAft>
              <a:buClr>
                <a:schemeClr val="dk1"/>
              </a:buClr>
              <a:buSzPts val="2590"/>
              <a:buChar char="–"/>
            </a:pPr>
            <a:r>
              <a:rPr i="1" lang="en-US" sz="2590"/>
              <a:t> If there are adverse effects, document them   </a:t>
            </a:r>
            <a:endParaRPr/>
          </a:p>
          <a:p>
            <a:pPr indent="0" lvl="1" marL="457200" rtl="0" algn="l">
              <a:lnSpc>
                <a:spcPct val="80000"/>
              </a:lnSpc>
              <a:spcBef>
                <a:spcPts val="518"/>
              </a:spcBef>
              <a:spcAft>
                <a:spcPts val="0"/>
              </a:spcAft>
              <a:buClr>
                <a:schemeClr val="dk1"/>
              </a:buClr>
              <a:buSzPts val="2590"/>
              <a:buNone/>
            </a:pPr>
            <a:r>
              <a:rPr i="1" lang="en-US" sz="2590"/>
              <a:t>    and report to provider</a:t>
            </a:r>
            <a:endParaRPr/>
          </a:p>
        </p:txBody>
      </p:sp>
      <p:sp>
        <p:nvSpPr>
          <p:cNvPr id="195" name="Google Shape;195;p2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96" name="Google Shape;196;p2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202" name="Google Shape;202;p25"/>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03" name="Google Shape;203;p25"/>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What is a Subcutaneous Injection?</a:t>
            </a:r>
            <a:endParaRPr/>
          </a:p>
        </p:txBody>
      </p:sp>
      <p:sp>
        <p:nvSpPr>
          <p:cNvPr id="103" name="Google Shape;103;p14"/>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Considered a parenteral route</a:t>
            </a:r>
            <a:endParaRPr/>
          </a:p>
          <a:p>
            <a:pPr indent="-342900" lvl="0" marL="342900" rtl="0" algn="l">
              <a:spcBef>
                <a:spcPts val="640"/>
              </a:spcBef>
              <a:spcAft>
                <a:spcPts val="0"/>
              </a:spcAft>
              <a:buClr>
                <a:schemeClr val="dk1"/>
              </a:buClr>
              <a:buSzPts val="3200"/>
              <a:buChar char="•"/>
            </a:pPr>
            <a:r>
              <a:rPr lang="en-US"/>
              <a:t>Within the fatty layer of the skin</a:t>
            </a:r>
            <a:endParaRPr/>
          </a:p>
          <a:p>
            <a:pPr indent="-285750" lvl="1" marL="742950" rtl="0" algn="l">
              <a:spcBef>
                <a:spcPts val="560"/>
              </a:spcBef>
              <a:spcAft>
                <a:spcPts val="0"/>
              </a:spcAft>
              <a:buClr>
                <a:schemeClr val="dk1"/>
              </a:buClr>
              <a:buSzPts val="2800"/>
              <a:buChar char="–"/>
            </a:pPr>
            <a:r>
              <a:rPr lang="en-US"/>
              <a:t>Medication ends up in the loose connective tissue</a:t>
            </a:r>
            <a:endParaRPr/>
          </a:p>
          <a:p>
            <a:pPr indent="-342900" lvl="0" marL="342900" rtl="0" algn="l">
              <a:spcBef>
                <a:spcPts val="640"/>
              </a:spcBef>
              <a:spcAft>
                <a:spcPts val="0"/>
              </a:spcAft>
              <a:buClr>
                <a:schemeClr val="dk1"/>
              </a:buClr>
              <a:buSzPts val="3200"/>
              <a:buChar char="•"/>
            </a:pPr>
            <a:r>
              <a:rPr lang="en-US"/>
              <a:t>Absorbed more slowly than injections into the muscle</a:t>
            </a:r>
            <a:endParaRPr/>
          </a:p>
        </p:txBody>
      </p:sp>
      <p:sp>
        <p:nvSpPr>
          <p:cNvPr id="104" name="Google Shape;104;p1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05" name="Google Shape;105;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What do we use Subcutaneous for?</a:t>
            </a:r>
            <a:endParaRPr/>
          </a:p>
        </p:txBody>
      </p:sp>
      <p:sp>
        <p:nvSpPr>
          <p:cNvPr id="112" name="Google Shape;112;p15"/>
          <p:cNvSpPr txBox="1"/>
          <p:nvPr>
            <p:ph idx="1" type="body"/>
          </p:nvPr>
        </p:nvSpPr>
        <p:spPr>
          <a:xfrm>
            <a:off x="457200" y="2514600"/>
            <a:ext cx="8229600" cy="32766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3200"/>
              <a:buChar char="•"/>
            </a:pPr>
            <a:r>
              <a:rPr lang="en-US"/>
              <a:t>Most popular route for:</a:t>
            </a:r>
            <a:endParaRPr/>
          </a:p>
          <a:p>
            <a:pPr indent="-285750" lvl="1" marL="742950" rtl="0" algn="l">
              <a:lnSpc>
                <a:spcPct val="90000"/>
              </a:lnSpc>
              <a:spcBef>
                <a:spcPts val="560"/>
              </a:spcBef>
              <a:spcAft>
                <a:spcPts val="0"/>
              </a:spcAft>
              <a:buClr>
                <a:schemeClr val="dk1"/>
              </a:buClr>
              <a:buSzPts val="2800"/>
              <a:buChar char="–"/>
            </a:pPr>
            <a:r>
              <a:rPr lang="en-US"/>
              <a:t>Insulin</a:t>
            </a:r>
            <a:endParaRPr/>
          </a:p>
          <a:p>
            <a:pPr indent="-285750" lvl="1" marL="742950" rtl="0" algn="l">
              <a:lnSpc>
                <a:spcPct val="90000"/>
              </a:lnSpc>
              <a:spcBef>
                <a:spcPts val="560"/>
              </a:spcBef>
              <a:spcAft>
                <a:spcPts val="0"/>
              </a:spcAft>
              <a:buClr>
                <a:schemeClr val="dk1"/>
              </a:buClr>
              <a:buSzPts val="2800"/>
              <a:buChar char="–"/>
            </a:pPr>
            <a:r>
              <a:rPr lang="en-US"/>
              <a:t>Epinephrine (Adrenalin)</a:t>
            </a:r>
            <a:endParaRPr/>
          </a:p>
          <a:p>
            <a:pPr indent="-285750" lvl="1" marL="742950" rtl="0" algn="l">
              <a:lnSpc>
                <a:spcPct val="90000"/>
              </a:lnSpc>
              <a:spcBef>
                <a:spcPts val="560"/>
              </a:spcBef>
              <a:spcAft>
                <a:spcPts val="0"/>
              </a:spcAft>
              <a:buClr>
                <a:schemeClr val="dk1"/>
              </a:buClr>
              <a:buSzPts val="2800"/>
              <a:buChar char="–"/>
            </a:pPr>
            <a:r>
              <a:rPr lang="en-US"/>
              <a:t>Anticoagulants</a:t>
            </a:r>
            <a:endParaRPr/>
          </a:p>
          <a:p>
            <a:pPr indent="-228600" lvl="2" marL="1143000" rtl="0" algn="l">
              <a:lnSpc>
                <a:spcPct val="90000"/>
              </a:lnSpc>
              <a:spcBef>
                <a:spcPts val="480"/>
              </a:spcBef>
              <a:spcAft>
                <a:spcPts val="0"/>
              </a:spcAft>
              <a:buClr>
                <a:schemeClr val="dk1"/>
              </a:buClr>
              <a:buSzPts val="2400"/>
              <a:buChar char="•"/>
            </a:pPr>
            <a:r>
              <a:rPr lang="en-US"/>
              <a:t>Heparin</a:t>
            </a:r>
            <a:endParaRPr/>
          </a:p>
        </p:txBody>
      </p:sp>
      <p:sp>
        <p:nvSpPr>
          <p:cNvPr id="113" name="Google Shape;113;p1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14" name="Google Shape;114;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16"/>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000"/>
              <a:buFont typeface="Arial"/>
              <a:buNone/>
            </a:pPr>
            <a:r>
              <a:rPr lang="en-US" sz="4000"/>
              <a:t>Sites for Subcutaneous Testing</a:t>
            </a:r>
            <a:endParaRPr/>
          </a:p>
        </p:txBody>
      </p:sp>
      <p:sp>
        <p:nvSpPr>
          <p:cNvPr id="121" name="Google Shape;121;p16"/>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Abdomen</a:t>
            </a:r>
            <a:endParaRPr/>
          </a:p>
          <a:p>
            <a:pPr indent="-285750" lvl="1" marL="742950" rtl="0" algn="l">
              <a:spcBef>
                <a:spcPts val="400"/>
              </a:spcBef>
              <a:spcAft>
                <a:spcPts val="0"/>
              </a:spcAft>
              <a:buClr>
                <a:schemeClr val="dk1"/>
              </a:buClr>
              <a:buSzPts val="2000"/>
              <a:buChar char="–"/>
            </a:pPr>
            <a:r>
              <a:rPr lang="en-US" sz="2000"/>
              <a:t>One inch around the navel, away from the belt line</a:t>
            </a:r>
            <a:endParaRPr/>
          </a:p>
          <a:p>
            <a:pPr indent="-342900" lvl="0" marL="342900" rtl="0" algn="l">
              <a:spcBef>
                <a:spcPts val="640"/>
              </a:spcBef>
              <a:spcAft>
                <a:spcPts val="0"/>
              </a:spcAft>
              <a:buClr>
                <a:schemeClr val="dk1"/>
              </a:buClr>
              <a:buSzPts val="3200"/>
              <a:buChar char="•"/>
            </a:pPr>
            <a:r>
              <a:rPr lang="en-US"/>
              <a:t>Anterior thigh</a:t>
            </a:r>
            <a:endParaRPr/>
          </a:p>
          <a:p>
            <a:pPr indent="-342900" lvl="0" marL="342900" rtl="0" algn="l">
              <a:spcBef>
                <a:spcPts val="640"/>
              </a:spcBef>
              <a:spcAft>
                <a:spcPts val="0"/>
              </a:spcAft>
              <a:buClr>
                <a:schemeClr val="dk1"/>
              </a:buClr>
              <a:buSzPts val="3200"/>
              <a:buChar char="•"/>
            </a:pPr>
            <a:r>
              <a:rPr lang="en-US"/>
              <a:t>Back of upper arms</a:t>
            </a:r>
            <a:endParaRPr/>
          </a:p>
          <a:p>
            <a:pPr indent="-342900" lvl="0" marL="342900" rtl="0" algn="l">
              <a:spcBef>
                <a:spcPts val="640"/>
              </a:spcBef>
              <a:spcAft>
                <a:spcPts val="0"/>
              </a:spcAft>
              <a:buClr>
                <a:schemeClr val="dk1"/>
              </a:buClr>
              <a:buSzPts val="3200"/>
              <a:buChar char="•"/>
            </a:pPr>
            <a:r>
              <a:rPr lang="en-US"/>
              <a:t>Areas must be free of:</a:t>
            </a:r>
            <a:endParaRPr/>
          </a:p>
          <a:p>
            <a:pPr indent="-285750" lvl="1" marL="742950" rtl="0" algn="l">
              <a:spcBef>
                <a:spcPts val="400"/>
              </a:spcBef>
              <a:spcAft>
                <a:spcPts val="0"/>
              </a:spcAft>
              <a:buClr>
                <a:schemeClr val="dk1"/>
              </a:buClr>
              <a:buSzPts val="2000"/>
              <a:buChar char="–"/>
            </a:pPr>
            <a:r>
              <a:rPr lang="en-US" sz="2000"/>
              <a:t>Lesions, swelling</a:t>
            </a:r>
            <a:endParaRPr/>
          </a:p>
          <a:p>
            <a:pPr indent="-285750" lvl="1" marL="742950" rtl="0" algn="l">
              <a:spcBef>
                <a:spcPts val="400"/>
              </a:spcBef>
              <a:spcAft>
                <a:spcPts val="0"/>
              </a:spcAft>
              <a:buClr>
                <a:schemeClr val="dk1"/>
              </a:buClr>
              <a:buSzPts val="2000"/>
              <a:buChar char="–"/>
            </a:pPr>
            <a:r>
              <a:rPr lang="en-US" sz="2000"/>
              <a:t>Bony areas</a:t>
            </a:r>
            <a:endParaRPr/>
          </a:p>
          <a:p>
            <a:pPr indent="-285750" lvl="1" marL="742950" rtl="0" algn="l">
              <a:spcBef>
                <a:spcPts val="400"/>
              </a:spcBef>
              <a:spcAft>
                <a:spcPts val="0"/>
              </a:spcAft>
              <a:buClr>
                <a:schemeClr val="dk1"/>
              </a:buClr>
              <a:buSzPts val="2000"/>
              <a:buChar char="–"/>
            </a:pPr>
            <a:r>
              <a:rPr lang="en-US" sz="2000"/>
              <a:t>Large underlying nerves or blood vessels</a:t>
            </a:r>
            <a:endParaRPr/>
          </a:p>
        </p:txBody>
      </p:sp>
      <p:sp>
        <p:nvSpPr>
          <p:cNvPr id="122" name="Google Shape;122;p1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23" name="Google Shape;123;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7"/>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Supplies Needed</a:t>
            </a:r>
            <a:endParaRPr/>
          </a:p>
        </p:txBody>
      </p:sp>
      <p:sp>
        <p:nvSpPr>
          <p:cNvPr id="130" name="Google Shape;130;p17"/>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960"/>
              <a:buChar char="•"/>
            </a:pPr>
            <a:r>
              <a:rPr lang="en-US" sz="2960"/>
              <a:t>Medication Administration Record(MAR)/Order</a:t>
            </a:r>
            <a:endParaRPr/>
          </a:p>
          <a:p>
            <a:pPr indent="-342900" lvl="0" marL="342900" rtl="0" algn="l">
              <a:lnSpc>
                <a:spcPct val="80000"/>
              </a:lnSpc>
              <a:spcBef>
                <a:spcPts val="592"/>
              </a:spcBef>
              <a:spcAft>
                <a:spcPts val="0"/>
              </a:spcAft>
              <a:buClr>
                <a:schemeClr val="dk1"/>
              </a:buClr>
              <a:buSzPts val="2960"/>
              <a:buChar char="•"/>
            </a:pPr>
            <a:r>
              <a:rPr lang="en-US" sz="2960"/>
              <a:t>Subcutaneous Syringe/Needle</a:t>
            </a:r>
            <a:endParaRPr/>
          </a:p>
          <a:p>
            <a:pPr indent="-285750" lvl="1" marL="742950" rtl="0" algn="l">
              <a:lnSpc>
                <a:spcPct val="80000"/>
              </a:lnSpc>
              <a:spcBef>
                <a:spcPts val="518"/>
              </a:spcBef>
              <a:spcAft>
                <a:spcPts val="0"/>
              </a:spcAft>
              <a:buClr>
                <a:schemeClr val="dk1"/>
              </a:buClr>
              <a:buSzPts val="2590"/>
              <a:buChar char="–"/>
            </a:pPr>
            <a:r>
              <a:rPr lang="en-US" sz="2590"/>
              <a:t>5/8  to ½ inch, 25 to 27 gauge needle</a:t>
            </a:r>
            <a:endParaRPr/>
          </a:p>
          <a:p>
            <a:pPr indent="-342900" lvl="0" marL="342900" rtl="0" algn="l">
              <a:lnSpc>
                <a:spcPct val="80000"/>
              </a:lnSpc>
              <a:spcBef>
                <a:spcPts val="592"/>
              </a:spcBef>
              <a:spcAft>
                <a:spcPts val="0"/>
              </a:spcAft>
              <a:buClr>
                <a:schemeClr val="dk1"/>
              </a:buClr>
              <a:buSzPts val="2960"/>
              <a:buChar char="•"/>
            </a:pPr>
            <a:r>
              <a:rPr lang="en-US" sz="2960"/>
              <a:t>Medication</a:t>
            </a:r>
            <a:endParaRPr/>
          </a:p>
          <a:p>
            <a:pPr indent="-285750" lvl="1" marL="742950" rtl="0" algn="l">
              <a:lnSpc>
                <a:spcPct val="80000"/>
              </a:lnSpc>
              <a:spcBef>
                <a:spcPts val="518"/>
              </a:spcBef>
              <a:spcAft>
                <a:spcPts val="0"/>
              </a:spcAft>
              <a:buClr>
                <a:schemeClr val="dk1"/>
              </a:buClr>
              <a:buSzPts val="2590"/>
              <a:buChar char="–"/>
            </a:pPr>
            <a:r>
              <a:rPr lang="en-US" sz="2590"/>
              <a:t>2mL dose or smaller </a:t>
            </a:r>
            <a:endParaRPr/>
          </a:p>
          <a:p>
            <a:pPr indent="-342900" lvl="0" marL="342900" rtl="0" algn="l">
              <a:lnSpc>
                <a:spcPct val="80000"/>
              </a:lnSpc>
              <a:spcBef>
                <a:spcPts val="592"/>
              </a:spcBef>
              <a:spcAft>
                <a:spcPts val="0"/>
              </a:spcAft>
              <a:buClr>
                <a:schemeClr val="dk1"/>
              </a:buClr>
              <a:buSzPts val="2960"/>
              <a:buChar char="•"/>
            </a:pPr>
            <a:r>
              <a:rPr lang="en-US" sz="2960"/>
              <a:t>Alcohol Swabs</a:t>
            </a:r>
            <a:endParaRPr/>
          </a:p>
          <a:p>
            <a:pPr indent="-342900" lvl="0" marL="342900" rtl="0" algn="l">
              <a:lnSpc>
                <a:spcPct val="80000"/>
              </a:lnSpc>
              <a:spcBef>
                <a:spcPts val="592"/>
              </a:spcBef>
              <a:spcAft>
                <a:spcPts val="0"/>
              </a:spcAft>
              <a:buClr>
                <a:schemeClr val="dk1"/>
              </a:buClr>
              <a:buSzPts val="2960"/>
              <a:buChar char="•"/>
            </a:pPr>
            <a:r>
              <a:rPr lang="en-US" sz="2960"/>
              <a:t>Clean gloves</a:t>
            </a:r>
            <a:endParaRPr/>
          </a:p>
          <a:p>
            <a:pPr indent="-342900" lvl="0" marL="342900" rtl="0" algn="l">
              <a:lnSpc>
                <a:spcPct val="80000"/>
              </a:lnSpc>
              <a:spcBef>
                <a:spcPts val="592"/>
              </a:spcBef>
              <a:spcAft>
                <a:spcPts val="0"/>
              </a:spcAft>
              <a:buClr>
                <a:schemeClr val="dk1"/>
              </a:buClr>
              <a:buSzPts val="2960"/>
              <a:buChar char="•"/>
            </a:pPr>
            <a:r>
              <a:rPr lang="en-US" sz="2960"/>
              <a:t>Sharps Container</a:t>
            </a:r>
            <a:endParaRPr/>
          </a:p>
        </p:txBody>
      </p:sp>
      <p:sp>
        <p:nvSpPr>
          <p:cNvPr id="131" name="Google Shape;131;p1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32" name="Google Shape;132;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8"/>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Completing the Rights of Administration</a:t>
            </a:r>
            <a:endParaRPr/>
          </a:p>
        </p:txBody>
      </p:sp>
      <p:sp>
        <p:nvSpPr>
          <p:cNvPr id="139" name="Google Shape;139;p18"/>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Right patient</a:t>
            </a:r>
            <a:endParaRPr/>
          </a:p>
          <a:p>
            <a:pPr indent="-342900" lvl="0" marL="342900" rtl="0" algn="l">
              <a:spcBef>
                <a:spcPts val="640"/>
              </a:spcBef>
              <a:spcAft>
                <a:spcPts val="0"/>
              </a:spcAft>
              <a:buClr>
                <a:schemeClr val="dk1"/>
              </a:buClr>
              <a:buSzPts val="3200"/>
              <a:buChar char="•"/>
            </a:pPr>
            <a:r>
              <a:rPr lang="en-US"/>
              <a:t>Right medication</a:t>
            </a:r>
            <a:endParaRPr/>
          </a:p>
          <a:p>
            <a:pPr indent="-342900" lvl="0" marL="342900" rtl="0" algn="l">
              <a:spcBef>
                <a:spcPts val="640"/>
              </a:spcBef>
              <a:spcAft>
                <a:spcPts val="0"/>
              </a:spcAft>
              <a:buClr>
                <a:schemeClr val="dk1"/>
              </a:buClr>
              <a:buSzPts val="3200"/>
              <a:buChar char="•"/>
            </a:pPr>
            <a:r>
              <a:rPr lang="en-US"/>
              <a:t>Right dose</a:t>
            </a:r>
            <a:endParaRPr/>
          </a:p>
          <a:p>
            <a:pPr indent="-342900" lvl="0" marL="342900" rtl="0" algn="l">
              <a:spcBef>
                <a:spcPts val="640"/>
              </a:spcBef>
              <a:spcAft>
                <a:spcPts val="0"/>
              </a:spcAft>
              <a:buClr>
                <a:schemeClr val="dk1"/>
              </a:buClr>
              <a:buSzPts val="3200"/>
              <a:buChar char="•"/>
            </a:pPr>
            <a:r>
              <a:rPr lang="en-US"/>
              <a:t>Right route</a:t>
            </a:r>
            <a:endParaRPr/>
          </a:p>
          <a:p>
            <a:pPr indent="-342900" lvl="0" marL="342900" rtl="0" algn="l">
              <a:spcBef>
                <a:spcPts val="640"/>
              </a:spcBef>
              <a:spcAft>
                <a:spcPts val="0"/>
              </a:spcAft>
              <a:buClr>
                <a:schemeClr val="dk1"/>
              </a:buClr>
              <a:buSzPts val="3200"/>
              <a:buChar char="•"/>
            </a:pPr>
            <a:r>
              <a:rPr lang="en-US"/>
              <a:t>Right time</a:t>
            </a:r>
            <a:endParaRPr/>
          </a:p>
          <a:p>
            <a:pPr indent="-342900" lvl="0" marL="342900" rtl="0" algn="l">
              <a:spcBef>
                <a:spcPts val="640"/>
              </a:spcBef>
              <a:spcAft>
                <a:spcPts val="0"/>
              </a:spcAft>
              <a:buClr>
                <a:schemeClr val="dk1"/>
              </a:buClr>
              <a:buSzPts val="3200"/>
              <a:buChar char="•"/>
            </a:pPr>
            <a:r>
              <a:rPr lang="en-US"/>
              <a:t>Right documentation</a:t>
            </a:r>
            <a:endParaRPr/>
          </a:p>
          <a:p>
            <a:pPr indent="0" lvl="0" marL="0" rtl="0" algn="l">
              <a:spcBef>
                <a:spcPts val="640"/>
              </a:spcBef>
              <a:spcAft>
                <a:spcPts val="0"/>
              </a:spcAft>
              <a:buClr>
                <a:schemeClr val="dk1"/>
              </a:buClr>
              <a:buSzPts val="3200"/>
              <a:buNone/>
            </a:pPr>
            <a:r>
              <a:t/>
            </a:r>
            <a:endParaRPr/>
          </a:p>
        </p:txBody>
      </p:sp>
      <p:sp>
        <p:nvSpPr>
          <p:cNvPr id="140" name="Google Shape;140;p18"/>
          <p:cNvSpPr/>
          <p:nvPr/>
        </p:nvSpPr>
        <p:spPr>
          <a:xfrm>
            <a:off x="2528990" y="5257800"/>
            <a:ext cx="4123501" cy="92333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5400" u="none" cap="none" strike="noStrike">
                <a:solidFill>
                  <a:srgbClr val="DF322D"/>
                </a:solidFill>
                <a:latin typeface="Calibri"/>
                <a:ea typeface="Calibri"/>
                <a:cs typeface="Calibri"/>
                <a:sym typeface="Calibri"/>
              </a:rPr>
              <a:t>Three times!!</a:t>
            </a:r>
            <a:endParaRPr/>
          </a:p>
        </p:txBody>
      </p:sp>
      <p:sp>
        <p:nvSpPr>
          <p:cNvPr id="141" name="Google Shape;141;p1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42" name="Google Shape;142;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Drawing Up the Medication</a:t>
            </a:r>
            <a:endParaRPr/>
          </a:p>
        </p:txBody>
      </p:sp>
      <p:sp>
        <p:nvSpPr>
          <p:cNvPr id="149" name="Google Shape;149;p19"/>
          <p:cNvSpPr txBox="1"/>
          <p:nvPr>
            <p:ph idx="1" type="body"/>
          </p:nvPr>
        </p:nvSpPr>
        <p:spPr>
          <a:xfrm>
            <a:off x="457200" y="1524000"/>
            <a:ext cx="8229600" cy="44196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2960"/>
              <a:buChar char="•"/>
            </a:pPr>
            <a:r>
              <a:rPr lang="en-US" sz="2960"/>
              <a:t>Perform hand hygiene</a:t>
            </a:r>
            <a:endParaRPr/>
          </a:p>
          <a:p>
            <a:pPr indent="-342900" lvl="0" marL="342900" rtl="0" algn="l">
              <a:lnSpc>
                <a:spcPct val="90000"/>
              </a:lnSpc>
              <a:spcBef>
                <a:spcPts val="592"/>
              </a:spcBef>
              <a:spcAft>
                <a:spcPts val="0"/>
              </a:spcAft>
              <a:buClr>
                <a:schemeClr val="dk1"/>
              </a:buClr>
              <a:buSzPts val="2960"/>
              <a:buChar char="•"/>
            </a:pPr>
            <a:r>
              <a:rPr lang="en-US" sz="2960"/>
              <a:t>After verifying correct medication, swab top of vial with alcohol</a:t>
            </a:r>
            <a:endParaRPr/>
          </a:p>
          <a:p>
            <a:pPr indent="-342900" lvl="0" marL="342900" rtl="0" algn="l">
              <a:lnSpc>
                <a:spcPct val="90000"/>
              </a:lnSpc>
              <a:spcBef>
                <a:spcPts val="592"/>
              </a:spcBef>
              <a:spcAft>
                <a:spcPts val="0"/>
              </a:spcAft>
              <a:buClr>
                <a:schemeClr val="dk1"/>
              </a:buClr>
              <a:buSzPts val="2960"/>
              <a:buChar char="•"/>
            </a:pPr>
            <a:r>
              <a:rPr lang="en-US" sz="2960"/>
              <a:t>Draw air into the syringe equal to the dose (if needed)</a:t>
            </a:r>
            <a:endParaRPr/>
          </a:p>
          <a:p>
            <a:pPr indent="-342900" lvl="0" marL="342900" rtl="0" algn="l">
              <a:lnSpc>
                <a:spcPct val="90000"/>
              </a:lnSpc>
              <a:spcBef>
                <a:spcPts val="592"/>
              </a:spcBef>
              <a:spcAft>
                <a:spcPts val="0"/>
              </a:spcAft>
              <a:buClr>
                <a:schemeClr val="dk1"/>
              </a:buClr>
              <a:buSzPts val="2960"/>
              <a:buChar char="•"/>
            </a:pPr>
            <a:r>
              <a:rPr lang="en-US" sz="2960"/>
              <a:t>Uncap needle and keep needle sterile </a:t>
            </a:r>
            <a:endParaRPr/>
          </a:p>
          <a:p>
            <a:pPr indent="-342900" lvl="0" marL="342900" rtl="0" algn="l">
              <a:lnSpc>
                <a:spcPct val="90000"/>
              </a:lnSpc>
              <a:spcBef>
                <a:spcPts val="592"/>
              </a:spcBef>
              <a:spcAft>
                <a:spcPts val="0"/>
              </a:spcAft>
              <a:buClr>
                <a:schemeClr val="dk1"/>
              </a:buClr>
              <a:buSzPts val="2960"/>
              <a:buChar char="•"/>
            </a:pPr>
            <a:r>
              <a:rPr lang="en-US" sz="2960"/>
              <a:t>Insert needle into top of vial and insert air</a:t>
            </a:r>
            <a:endParaRPr/>
          </a:p>
          <a:p>
            <a:pPr indent="-342900" lvl="0" marL="342900" rtl="0" algn="l">
              <a:lnSpc>
                <a:spcPct val="90000"/>
              </a:lnSpc>
              <a:spcBef>
                <a:spcPts val="592"/>
              </a:spcBef>
              <a:spcAft>
                <a:spcPts val="0"/>
              </a:spcAft>
              <a:buClr>
                <a:schemeClr val="dk1"/>
              </a:buClr>
              <a:buSzPts val="2960"/>
              <a:buChar char="•"/>
            </a:pPr>
            <a:r>
              <a:rPr lang="en-US" sz="2960"/>
              <a:t>Invert and draw back medication </a:t>
            </a:r>
            <a:endParaRPr/>
          </a:p>
          <a:p>
            <a:pPr indent="-342900" lvl="0" marL="342900" rtl="0" algn="l">
              <a:lnSpc>
                <a:spcPct val="90000"/>
              </a:lnSpc>
              <a:spcBef>
                <a:spcPts val="592"/>
              </a:spcBef>
              <a:spcAft>
                <a:spcPts val="0"/>
              </a:spcAft>
              <a:buClr>
                <a:schemeClr val="dk1"/>
              </a:buClr>
              <a:buSzPts val="2960"/>
              <a:buChar char="•"/>
            </a:pPr>
            <a:r>
              <a:rPr lang="en-US" sz="2960"/>
              <a:t>Recap using a one handed scoop method</a:t>
            </a:r>
            <a:endParaRPr/>
          </a:p>
        </p:txBody>
      </p:sp>
      <p:sp>
        <p:nvSpPr>
          <p:cNvPr id="150" name="Google Shape;150;p1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51" name="Google Shape;151;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The Patient</a:t>
            </a:r>
            <a:endParaRPr/>
          </a:p>
        </p:txBody>
      </p:sp>
      <p:sp>
        <p:nvSpPr>
          <p:cNvPr id="158" name="Google Shape;158;p20"/>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Introduce self</a:t>
            </a:r>
            <a:endParaRPr/>
          </a:p>
          <a:p>
            <a:pPr indent="-342900" lvl="0" marL="342900" rtl="0" algn="l">
              <a:spcBef>
                <a:spcPts val="640"/>
              </a:spcBef>
              <a:spcAft>
                <a:spcPts val="0"/>
              </a:spcAft>
              <a:buClr>
                <a:schemeClr val="dk1"/>
              </a:buClr>
              <a:buSzPts val="3200"/>
              <a:buChar char="•"/>
            </a:pPr>
            <a:r>
              <a:rPr lang="en-US"/>
              <a:t>Provide for privacy</a:t>
            </a:r>
            <a:endParaRPr/>
          </a:p>
          <a:p>
            <a:pPr indent="-342900" lvl="0" marL="342900" rtl="0" algn="l">
              <a:spcBef>
                <a:spcPts val="640"/>
              </a:spcBef>
              <a:spcAft>
                <a:spcPts val="0"/>
              </a:spcAft>
              <a:buClr>
                <a:schemeClr val="dk1"/>
              </a:buClr>
              <a:buSzPts val="3200"/>
              <a:buChar char="•"/>
            </a:pPr>
            <a:r>
              <a:rPr lang="en-US"/>
              <a:t>Perform hand hygiene</a:t>
            </a:r>
            <a:endParaRPr/>
          </a:p>
          <a:p>
            <a:pPr indent="-342900" lvl="0" marL="342900" rtl="0" algn="l">
              <a:spcBef>
                <a:spcPts val="640"/>
              </a:spcBef>
              <a:spcAft>
                <a:spcPts val="0"/>
              </a:spcAft>
              <a:buClr>
                <a:schemeClr val="dk1"/>
              </a:buClr>
              <a:buSzPts val="3200"/>
              <a:buChar char="•"/>
            </a:pPr>
            <a:r>
              <a:rPr lang="en-US"/>
              <a:t>Identify patient using two identifiers</a:t>
            </a:r>
            <a:endParaRPr/>
          </a:p>
          <a:p>
            <a:pPr indent="-342900" lvl="0" marL="342900" rtl="0" algn="l">
              <a:spcBef>
                <a:spcPts val="640"/>
              </a:spcBef>
              <a:spcAft>
                <a:spcPts val="0"/>
              </a:spcAft>
              <a:buClr>
                <a:schemeClr val="dk1"/>
              </a:buClr>
              <a:buSzPts val="3200"/>
              <a:buChar char="•"/>
            </a:pPr>
            <a:r>
              <a:rPr lang="en-US"/>
              <a:t>Verify any allergies</a:t>
            </a:r>
            <a:endParaRPr/>
          </a:p>
          <a:p>
            <a:pPr indent="-342900" lvl="0" marL="342900" rtl="0" algn="l">
              <a:spcBef>
                <a:spcPts val="640"/>
              </a:spcBef>
              <a:spcAft>
                <a:spcPts val="0"/>
              </a:spcAft>
              <a:buClr>
                <a:schemeClr val="dk1"/>
              </a:buClr>
              <a:buSzPts val="3200"/>
              <a:buChar char="•"/>
            </a:pPr>
            <a:r>
              <a:rPr lang="en-US"/>
              <a:t>Discuss purpose of medication and allow patient to ask questions</a:t>
            </a:r>
            <a:endParaRPr/>
          </a:p>
        </p:txBody>
      </p:sp>
      <p:sp>
        <p:nvSpPr>
          <p:cNvPr id="159" name="Google Shape;159;p2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60" name="Google Shape;160;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1"/>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The Site</a:t>
            </a:r>
            <a:endParaRPr/>
          </a:p>
        </p:txBody>
      </p:sp>
      <p:sp>
        <p:nvSpPr>
          <p:cNvPr id="167" name="Google Shape;167;p21"/>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Apply clean gloves</a:t>
            </a:r>
            <a:endParaRPr/>
          </a:p>
          <a:p>
            <a:pPr indent="-342900" lvl="0" marL="342900" rtl="0" algn="l">
              <a:spcBef>
                <a:spcPts val="640"/>
              </a:spcBef>
              <a:spcAft>
                <a:spcPts val="0"/>
              </a:spcAft>
              <a:buClr>
                <a:schemeClr val="dk1"/>
              </a:buClr>
              <a:buSzPts val="3200"/>
              <a:buChar char="•"/>
            </a:pPr>
            <a:r>
              <a:rPr lang="en-US"/>
              <a:t>Select appropriate site</a:t>
            </a:r>
            <a:endParaRPr/>
          </a:p>
          <a:p>
            <a:pPr indent="-342900" lvl="0" marL="342900" rtl="0" algn="l">
              <a:spcBef>
                <a:spcPts val="640"/>
              </a:spcBef>
              <a:spcAft>
                <a:spcPts val="0"/>
              </a:spcAft>
              <a:buClr>
                <a:schemeClr val="dk1"/>
              </a:buClr>
              <a:buSzPts val="3200"/>
              <a:buChar char="•"/>
            </a:pPr>
            <a:r>
              <a:rPr lang="en-US"/>
              <a:t>Clean site with alcohol swab and allow to dry</a:t>
            </a:r>
            <a:endParaRPr/>
          </a:p>
          <a:p>
            <a:pPr indent="0" lvl="0" marL="0" rtl="0" algn="l">
              <a:spcBef>
                <a:spcPts val="640"/>
              </a:spcBef>
              <a:spcAft>
                <a:spcPts val="0"/>
              </a:spcAft>
              <a:buClr>
                <a:schemeClr val="dk1"/>
              </a:buClr>
              <a:buSzPts val="3200"/>
              <a:buNone/>
            </a:pPr>
            <a:r>
              <a:t/>
            </a:r>
            <a:endParaRPr/>
          </a:p>
        </p:txBody>
      </p:sp>
      <p:sp>
        <p:nvSpPr>
          <p:cNvPr id="168" name="Google Shape;168;p2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Subcutaneous Injections </a:t>
            </a:r>
            <a:endParaRPr/>
          </a:p>
        </p:txBody>
      </p:sp>
      <p:sp>
        <p:nvSpPr>
          <p:cNvPr id="169" name="Google Shape;169;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