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9144000"/>
  <p:notesSz cx="7010400" cy="9296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2">
          <p15:clr>
            <a:srgbClr val="A4A3A4"/>
          </p15:clr>
        </p15:guide>
        <p15:guide id="2" pos="2088">
          <p15:clr>
            <a:srgbClr val="A4A3A4"/>
          </p15:clr>
        </p15:guide>
        <p15:guide id="3" orient="horz" pos="696">
          <p15:clr>
            <a:srgbClr val="A4A3A4"/>
          </p15:clr>
        </p15:guide>
        <p15:guide id="4" pos="5472">
          <p15:clr>
            <a:srgbClr val="A4A3A4"/>
          </p15:clr>
        </p15:guide>
        <p15:guide id="5" orient="horz" pos="14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2" orient="horz"/>
        <p:guide pos="2088"/>
        <p:guide pos="696" orient="horz"/>
        <p:guide pos="5472"/>
        <p:guide pos="144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p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1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0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p1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p1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1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p1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p1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1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1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p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p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p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p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p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p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p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5" Type="http://schemas.openxmlformats.org/officeDocument/2006/relationships/image" Target="../media/image9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hyperlink" Target="http://www.realityworks.com/" TargetMode="Externa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Relationship Id="rId4" Type="http://schemas.openxmlformats.org/officeDocument/2006/relationships/hyperlink" Target="http://www.realityworks.com/" TargetMode="External"/><Relationship Id="rId5" Type="http://schemas.openxmlformats.org/officeDocument/2006/relationships/image" Target="../media/image7.png"/><Relationship Id="rId6" Type="http://schemas.openxmlformats.org/officeDocument/2006/relationships/image" Target="../media/image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Relationship Id="rId4" Type="http://schemas.openxmlformats.org/officeDocument/2006/relationships/hyperlink" Target="http://www.realityworks.com/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hyperlink" Target="http://www.realityworks.com/" TargetMode="Externa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hyperlink" Target="http://www.realityworks.com/" TargetMode="External"/><Relationship Id="rId4" Type="http://schemas.openxmlformats.org/officeDocument/2006/relationships/image" Target="../media/image5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" name="Google Shape;18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521209" y="0"/>
            <a:ext cx="10254634" cy="579046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pic>
        <p:nvPicPr>
          <p:cNvPr id="21" name="Google Shape;2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2584" y="893710"/>
            <a:ext cx="4175950" cy="719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521209" y="-160641"/>
            <a:ext cx="11436372" cy="645775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pic>
        <p:nvPicPr>
          <p:cNvPr id="25" name="Google Shape;2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2584" y="893710"/>
            <a:ext cx="4175950" cy="719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Picture with Caption" type="picTx">
  <p:cSld name="PICTURE_WITH_CAPTION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9" name="Google Shape;89;p1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0" name="Google Shape;90;p11"/>
          <p:cNvSpPr txBox="1"/>
          <p:nvPr>
            <p:ph idx="1" type="body"/>
          </p:nvPr>
        </p:nvSpPr>
        <p:spPr>
          <a:xfrm>
            <a:off x="1792288" y="5367341"/>
            <a:ext cx="5486400" cy="5000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Google Shape;91;p1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Google Shape;92;p1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2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2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6" name="Google Shape;96;p12"/>
          <p:cNvPicPr preferRelativeResize="0"/>
          <p:nvPr/>
        </p:nvPicPr>
        <p:blipFill rotWithShape="1">
          <a:blip r:embed="rId2">
            <a:alphaModFix/>
          </a:blip>
          <a:srcRect b="0" l="0" r="0" t="37216"/>
          <a:stretch/>
        </p:blipFill>
        <p:spPr>
          <a:xfrm>
            <a:off x="1304138" y="2514599"/>
            <a:ext cx="6620662" cy="187114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2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2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99" name="Google Shape;99;p12"/>
          <p:cNvSpPr txBox="1"/>
          <p:nvPr/>
        </p:nvSpPr>
        <p:spPr>
          <a:xfrm>
            <a:off x="381000" y="1371600"/>
            <a:ext cx="838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more information please contact Realityworks, Inc.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email at information@realityworks.com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call toll free at 800.830.1416</a:t>
            </a:r>
            <a:endParaRPr/>
          </a:p>
        </p:txBody>
      </p:sp>
      <p:sp>
        <p:nvSpPr>
          <p:cNvPr id="100" name="Google Shape;100;p12"/>
          <p:cNvSpPr txBox="1"/>
          <p:nvPr/>
        </p:nvSpPr>
        <p:spPr>
          <a:xfrm>
            <a:off x="378823" y="5791200"/>
            <a:ext cx="24384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 number	</a:t>
            </a: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01" name="Google Shape;101;p1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1617894"/>
            <a:ext cx="3962400" cy="3352192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5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5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43" name="Google Shape;43;p5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" name="Google Shape;44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45" name="Google Shape;45;p5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57337" y="1785175"/>
            <a:ext cx="6029325" cy="1038225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5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49" name="Google Shape;49;p5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57337" y="1785175"/>
            <a:ext cx="6029325" cy="103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3" name="Google Shape;5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6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57829" y="2257014"/>
            <a:ext cx="5428342" cy="1581972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6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6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0" name="Google Shape;60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7"/>
          <p:cNvSpPr txBox="1"/>
          <p:nvPr>
            <p:ph type="title"/>
          </p:nvPr>
        </p:nvSpPr>
        <p:spPr>
          <a:xfrm>
            <a:off x="457200" y="1692322"/>
            <a:ext cx="8229600" cy="27272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3" name="Google Shape;63;p7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7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65" name="Google Shape;65;p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9" name="Google Shape;6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8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8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8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73" name="Google Shape;73;p8"/>
          <p:cNvSpPr txBox="1"/>
          <p:nvPr>
            <p:ph type="title"/>
          </p:nvPr>
        </p:nvSpPr>
        <p:spPr>
          <a:xfrm>
            <a:off x="3429000" y="20574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4" name="Google Shape;74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19200" y="1823276"/>
            <a:ext cx="19812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7" name="Google Shape;77;p9"/>
          <p:cNvSpPr txBox="1"/>
          <p:nvPr>
            <p:ph idx="1" type="body"/>
          </p:nvPr>
        </p:nvSpPr>
        <p:spPr>
          <a:xfrm>
            <a:off x="457200" y="1752603"/>
            <a:ext cx="4040188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9"/>
          <p:cNvSpPr txBox="1"/>
          <p:nvPr>
            <p:ph idx="2" type="body"/>
          </p:nvPr>
        </p:nvSpPr>
        <p:spPr>
          <a:xfrm>
            <a:off x="4645029" y="1752603"/>
            <a:ext cx="4041775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" name="Google Shape;80;p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tent with Caption" type="objTx">
  <p:cSld name="OBJECT_WITH_CAPTION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0"/>
          <p:cNvSpPr txBox="1"/>
          <p:nvPr>
            <p:ph type="title"/>
          </p:nvPr>
        </p:nvSpPr>
        <p:spPr>
          <a:xfrm>
            <a:off x="457204" y="609600"/>
            <a:ext cx="3008313" cy="82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3" name="Google Shape;83;p10"/>
          <p:cNvSpPr txBox="1"/>
          <p:nvPr>
            <p:ph idx="1" type="body"/>
          </p:nvPr>
        </p:nvSpPr>
        <p:spPr>
          <a:xfrm>
            <a:off x="3575050" y="609601"/>
            <a:ext cx="5111750" cy="51674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0"/>
          <p:cNvSpPr txBox="1"/>
          <p:nvPr>
            <p:ph idx="2" type="body"/>
          </p:nvPr>
        </p:nvSpPr>
        <p:spPr>
          <a:xfrm>
            <a:off x="457204" y="1435105"/>
            <a:ext cx="3008313" cy="43560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10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Google Shape;86;p1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hyperlink" Target="http://www.realityworks.com/" TargetMode="External"/><Relationship Id="rId2" Type="http://schemas.openxmlformats.org/officeDocument/2006/relationships/image" Target="../media/image13.png"/><Relationship Id="rId3" Type="http://schemas.openxmlformats.org/officeDocument/2006/relationships/hyperlink" Target="http://www.realityworks.com/" TargetMode="External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rgbClr val="ED9205"/>
          </a:soli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" name="Google Shape;12;p1">
            <a:hlinkClick r:id="rId1"/>
          </p:cNvPr>
          <p:cNvSpPr/>
          <p:nvPr/>
        </p:nvSpPr>
        <p:spPr>
          <a:xfrm>
            <a:off x="6705600" y="533400"/>
            <a:ext cx="1828800" cy="3238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82810" y="6270741"/>
            <a:ext cx="1464980" cy="42693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1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1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realityworks.com/products/guideweld" TargetMode="External"/></Relationships>
</file>

<file path=ppt/slides/_rels/slide2.xml.rels><?xml version="1.0" encoding="UTF-8" standalone="yes"?><Relationships xmlns="http://schemas.openxmlformats.org/package/2006/relationships"><Relationship Id="rId10" Type="http://schemas.openxmlformats.org/officeDocument/2006/relationships/slide" Target="/ppt/slides/slide15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9" Type="http://schemas.openxmlformats.org/officeDocument/2006/relationships/slide" Target="/ppt/slides/slide13.xml"/><Relationship Id="rId5" Type="http://schemas.openxmlformats.org/officeDocument/2006/relationships/slide" Target="/ppt/slides/slide5.xml"/><Relationship Id="rId6" Type="http://schemas.openxmlformats.org/officeDocument/2006/relationships/slide" Target="/ppt/slides/slide7.xml"/><Relationship Id="rId7" Type="http://schemas.openxmlformats.org/officeDocument/2006/relationships/slide" Target="/ppt/slides/slide9.xml"/><Relationship Id="rId8" Type="http://schemas.openxmlformats.org/officeDocument/2006/relationships/slide" Target="/ppt/slides/slide1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g"/><Relationship Id="rId4" Type="http://schemas.openxmlformats.org/officeDocument/2006/relationships/image" Target="../media/image21.jpg"/><Relationship Id="rId9" Type="http://schemas.openxmlformats.org/officeDocument/2006/relationships/image" Target="../media/image18.png"/><Relationship Id="rId5" Type="http://schemas.openxmlformats.org/officeDocument/2006/relationships/image" Target="../media/image14.png"/><Relationship Id="rId6" Type="http://schemas.openxmlformats.org/officeDocument/2006/relationships/image" Target="../media/image15.jpg"/><Relationship Id="rId7" Type="http://schemas.openxmlformats.org/officeDocument/2006/relationships/image" Target="../media/image16.png"/><Relationship Id="rId8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3"/>
          <p:cNvSpPr txBox="1"/>
          <p:nvPr/>
        </p:nvSpPr>
        <p:spPr>
          <a:xfrm>
            <a:off x="-428403" y="1742831"/>
            <a:ext cx="914400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Non-destructive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Examination</a:t>
            </a:r>
            <a:endParaRPr/>
          </a:p>
        </p:txBody>
      </p:sp>
      <p:sp>
        <p:nvSpPr>
          <p:cNvPr id="108" name="Google Shape;108;p1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2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Liquid Penetrant Examination</a:t>
            </a:r>
            <a:endParaRPr/>
          </a:p>
        </p:txBody>
      </p:sp>
      <p:sp>
        <p:nvSpPr>
          <p:cNvPr id="202" name="Google Shape;202;p2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pic>
        <p:nvPicPr>
          <p:cNvPr id="203" name="Google Shape;203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9000" y="2209800"/>
            <a:ext cx="5210175" cy="2590800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descr="Dicks Boiler: Dye Penetrant testing" id="204" name="Google Shape;204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1793" y="2209800"/>
            <a:ext cx="2727157" cy="25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Magnetic Particle Examination</a:t>
            </a:r>
            <a:endParaRPr/>
          </a:p>
        </p:txBody>
      </p:sp>
      <p:sp>
        <p:nvSpPr>
          <p:cNvPr id="212" name="Google Shape;212;p23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Only for metals that can be magnetized (steel)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Uses magnetic powder and a high powered magnet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Magnetic powder is sprayed on weld area, then magnetic force is applied, attracting the magnetic powder to the surface flaw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Limited mostly to surface flaws, some larger subsurface flaws may be detected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A moderate level of skill is required to operate the equipment and interpret results</a:t>
            </a:r>
            <a:endParaRPr/>
          </a:p>
          <a:p>
            <a:pPr indent="-1333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1333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  <p:sp>
        <p:nvSpPr>
          <p:cNvPr id="213" name="Google Shape;213;p2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214" name="Google Shape;214;p2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Magnetic Particle Examination</a:t>
            </a:r>
            <a:endParaRPr/>
          </a:p>
        </p:txBody>
      </p:sp>
      <p:sp>
        <p:nvSpPr>
          <p:cNvPr id="221" name="Google Shape;221;p2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pic>
        <p:nvPicPr>
          <p:cNvPr id="222" name="Google Shape;222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821873"/>
            <a:ext cx="6967538" cy="3733800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sp>
        <p:nvSpPr>
          <p:cNvPr id="223" name="Google Shape;223;p2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Ultrasonic Examination</a:t>
            </a:r>
            <a:endParaRPr/>
          </a:p>
        </p:txBody>
      </p:sp>
      <p:sp>
        <p:nvSpPr>
          <p:cNvPr id="230" name="Google Shape;230;p25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Uses sound waves to detect surface and subsurface flaws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Similar concept to ships using sonar to find submarines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A transducer sends sound waves through the metal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A screen display will show any disturbances (flaws) in the metal detected by the sound waves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Commonly found in a welding shop where complete joint penetration welds are required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High level of skill is required to operate the equipment and interpret the results</a:t>
            </a:r>
            <a:endParaRPr/>
          </a:p>
          <a:p>
            <a:pPr indent="-101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  <a:p>
            <a:pPr indent="-101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</p:txBody>
      </p:sp>
      <p:sp>
        <p:nvSpPr>
          <p:cNvPr id="231" name="Google Shape;231;p2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232" name="Google Shape;232;p2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Ultrasonic Examination</a:t>
            </a:r>
            <a:endParaRPr/>
          </a:p>
        </p:txBody>
      </p:sp>
      <p:sp>
        <p:nvSpPr>
          <p:cNvPr id="239" name="Google Shape;239;p2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pic>
        <p:nvPicPr>
          <p:cNvPr id="240" name="Google Shape;24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2276" y="1600200"/>
            <a:ext cx="4236160" cy="28194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241" name="Google Shape;241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43602" y="3627440"/>
            <a:ext cx="6000750" cy="23622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42" name="Google Shape;242;p2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Radiographic Examination</a:t>
            </a:r>
            <a:endParaRPr/>
          </a:p>
        </p:txBody>
      </p:sp>
      <p:sp>
        <p:nvSpPr>
          <p:cNvPr id="249" name="Google Shape;249;p27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Uses radiation passed through metal to detect subsurface flaws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Commonly used to qualify welders and procedures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X-Rays or Gamma rays penetrate into the metal, and show the results on a film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The film of the radiographic image is interpreted</a:t>
            </a:r>
            <a:endParaRPr/>
          </a:p>
          <a:p>
            <a:pPr indent="-228600" lvl="2" marL="1143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The metal will show a consistent shade: thick metals appear lighter in color, thin metals are darker</a:t>
            </a:r>
            <a:endParaRPr/>
          </a:p>
          <a:p>
            <a:pPr indent="-228600" lvl="2" marL="1143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The weld flaws can show up darker or lighter than the base metal, depending on the type and thickness of the metal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High level of skill is required to operate the equipment and interpret the results</a:t>
            </a:r>
            <a:endParaRPr/>
          </a:p>
          <a:p>
            <a:pPr indent="-1333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1333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101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  <a:p>
            <a:pPr indent="-101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</p:txBody>
      </p:sp>
      <p:sp>
        <p:nvSpPr>
          <p:cNvPr id="250" name="Google Shape;250;p2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251" name="Google Shape;251;p2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8"/>
          <p:cNvSpPr txBox="1"/>
          <p:nvPr/>
        </p:nvSpPr>
        <p:spPr>
          <a:xfrm>
            <a:off x="0" y="2747568"/>
            <a:ext cx="9144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4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2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258" name="Google Shape;258;p2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9" name="Google Shape;259;p28"/>
          <p:cNvSpPr txBox="1"/>
          <p:nvPr/>
        </p:nvSpPr>
        <p:spPr>
          <a:xfrm>
            <a:off x="304799" y="6376359"/>
            <a:ext cx="1227438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1032251-01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Non-destructive Examination</a:t>
            </a:r>
            <a:endParaRPr/>
          </a:p>
        </p:txBody>
      </p:sp>
      <p:sp>
        <p:nvSpPr>
          <p:cNvPr id="115" name="Google Shape;115;p14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3"/>
              </a:rPr>
              <a:t>Definition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4"/>
              </a:rPr>
              <a:t>Overview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5"/>
              </a:rPr>
              <a:t>Types of Non-destructive Examination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6"/>
              </a:rPr>
              <a:t>Visual Examination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7"/>
              </a:rPr>
              <a:t>Liquid Penetrant Examination 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8"/>
              </a:rPr>
              <a:t>Magnetic Particle Examination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9"/>
              </a:rPr>
              <a:t>Ultrasonic Examination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10"/>
              </a:rPr>
              <a:t>Radiographic Examination</a:t>
            </a:r>
            <a:endParaRPr sz="1800"/>
          </a:p>
          <a:p>
            <a:pPr indent="0" lvl="0" marL="0" rtl="0" algn="l">
              <a:spcBef>
                <a:spcPts val="38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t/>
            </a:r>
            <a:endParaRPr sz="1900"/>
          </a:p>
          <a:p>
            <a:pPr indent="0" lvl="0" marL="0" rtl="0" algn="l">
              <a:spcBef>
                <a:spcPts val="38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t/>
            </a:r>
            <a:endParaRPr b="1" sz="19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16" name="Google Shape;116;p1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17" name="Google Shape;117;p14"/>
          <p:cNvSpPr/>
          <p:nvPr/>
        </p:nvSpPr>
        <p:spPr>
          <a:xfrm>
            <a:off x="7486650" y="5987525"/>
            <a:ext cx="1222409" cy="26950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70"/>
              <a:buFont typeface="Calibri"/>
              <a:buNone/>
            </a:pPr>
            <a:r>
              <a:rPr lang="en-US" sz="3870"/>
              <a:t>Non-destructive Examination (NDE) Definition</a:t>
            </a:r>
            <a:endParaRPr/>
          </a:p>
        </p:txBody>
      </p:sp>
      <p:sp>
        <p:nvSpPr>
          <p:cNvPr id="125" name="Google Shape;125;p15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400">
                <a:solidFill>
                  <a:srgbClr val="000000"/>
                </a:solidFill>
              </a:rPr>
              <a:t>According to American Welding Society standard AWS A3.0M/A3.0:2010 Standard Welding Terms and Definitions: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i="1" lang="en-US" sz="2400">
                <a:solidFill>
                  <a:srgbClr val="000000"/>
                </a:solidFill>
              </a:rPr>
              <a:t>“The act of determining the suitability of a material or component for its intended purpose using techniques not affecting its serviceability.”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0" lvl="0" marL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solidFill>
                <a:srgbClr val="000000"/>
              </a:solidFill>
            </a:endParaRPr>
          </a:p>
        </p:txBody>
      </p:sp>
      <p:sp>
        <p:nvSpPr>
          <p:cNvPr id="126" name="Google Shape;126;p1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27" name="Google Shape;127;p1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Non-destructive Examination</a:t>
            </a:r>
            <a:endParaRPr/>
          </a:p>
        </p:txBody>
      </p:sp>
      <p:sp>
        <p:nvSpPr>
          <p:cNvPr id="134" name="Google Shape;134;p16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Testing welds without damaging the material so that it can be used in service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Different types of Non-Destructive Examination (NDE) are used in a welding operation</a:t>
            </a:r>
            <a:endParaRPr/>
          </a:p>
          <a:p>
            <a:pPr indent="0" lvl="1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35" name="Google Shape;135;p1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36" name="Google Shape;136;p1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70"/>
              <a:buFont typeface="Calibri"/>
              <a:buNone/>
            </a:pPr>
            <a:r>
              <a:rPr lang="en-US" sz="3870"/>
              <a:t>Types of Non-destructive Examination</a:t>
            </a:r>
            <a:endParaRPr/>
          </a:p>
        </p:txBody>
      </p:sp>
      <p:sp>
        <p:nvSpPr>
          <p:cNvPr id="143" name="Google Shape;143;p17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Visual Examination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Liquid Penetrant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Magnetic Particle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Ultrasonic 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Radiographic </a:t>
            </a:r>
            <a:endParaRPr/>
          </a:p>
        </p:txBody>
      </p:sp>
      <p:sp>
        <p:nvSpPr>
          <p:cNvPr id="144" name="Google Shape;144;p1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45" name="Google Shape;145;p1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8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70"/>
              <a:buFont typeface="Calibri"/>
              <a:buNone/>
            </a:pPr>
            <a:r>
              <a:rPr lang="en-US" sz="3870"/>
              <a:t>Types of Non-destructive Examination</a:t>
            </a:r>
            <a:endParaRPr/>
          </a:p>
        </p:txBody>
      </p:sp>
      <p:sp>
        <p:nvSpPr>
          <p:cNvPr id="152" name="Google Shape;152;p18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Visual examination is done before, during, and after the weld is made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Before: WPS, fit-up and preparation of  base metal, cleanliness of base metal, storage of filler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During: interpass cleaning and temperatures, watch puddle, filler and shielding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After: weld size, appearance, defects, weld complete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There are several tools used for visual examination</a:t>
            </a:r>
            <a:endParaRPr/>
          </a:p>
        </p:txBody>
      </p:sp>
      <p:sp>
        <p:nvSpPr>
          <p:cNvPr id="153" name="Google Shape;153;p1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54" name="Google Shape;154;p1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g.alibaba.com/img/pb/844/412/855/855412844_369.jpg" id="160" name="Google Shape;16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76688" y="3654057"/>
            <a:ext cx="2275581" cy="1277577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Visual Examination Tools</a:t>
            </a:r>
            <a:endParaRPr/>
          </a:p>
        </p:txBody>
      </p:sp>
      <p:sp>
        <p:nvSpPr>
          <p:cNvPr id="162" name="Google Shape;162;p19"/>
          <p:cNvSpPr txBox="1"/>
          <p:nvPr>
            <p:ph idx="1" type="body"/>
          </p:nvPr>
        </p:nvSpPr>
        <p:spPr>
          <a:xfrm>
            <a:off x="457200" y="1828800"/>
            <a:ext cx="453892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Calibri"/>
                <a:ea typeface="Calibri"/>
                <a:cs typeface="Calibri"/>
                <a:sym typeface="Calibri"/>
              </a:rPr>
              <a:t>For Measurement 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(need to measure weld and fit-up of parts):  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Fillet Weld Gauges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Palmgren Gauge 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(for measuring groove welds-also measures fillet welds)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A Gauge Used for Undercut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Feeler Gauges for Overlap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Micrometer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Caliper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Steel Ruler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Tape Measure</a:t>
            </a:r>
            <a:endParaRPr/>
          </a:p>
        </p:txBody>
      </p:sp>
      <p:sp>
        <p:nvSpPr>
          <p:cNvPr id="163" name="Google Shape;163;p1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pic>
        <p:nvPicPr>
          <p:cNvPr descr="http://i00.i.aliimg.com/wsphoto/v0/349453658/7piece-fillet-weld-font-b-set-b-font-Welding-RL-Gauge-Gage-For-Test-Ulnar-font.jpg" id="164" name="Google Shape;164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50071" y="2107703"/>
            <a:ext cx="1729958" cy="1591453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descr="http://www.newmantools.com/gauge/butt.gif" id="165" name="Google Shape;165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67769" y="2130151"/>
            <a:ext cx="1003595" cy="10084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us.cdn3.123rf.com/168nwm/gururugu/gururugu1301/gururugu130100509/17528461-stainless-steel-ruler.jpg" id="166" name="Google Shape;166;p19"/>
          <p:cNvPicPr preferRelativeResize="0"/>
          <p:nvPr/>
        </p:nvPicPr>
        <p:blipFill rotWithShape="1">
          <a:blip r:embed="rId6">
            <a:alphaModFix/>
          </a:blip>
          <a:srcRect b="0" l="18425" r="13392" t="18180"/>
          <a:stretch/>
        </p:blipFill>
        <p:spPr>
          <a:xfrm>
            <a:off x="4260985" y="4974342"/>
            <a:ext cx="1163209" cy="10385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009" id="167" name="Google Shape;167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54723" y="5004013"/>
            <a:ext cx="1251569" cy="8797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006" id="168" name="Google Shape;168;p1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051486" y="3635662"/>
            <a:ext cx="2038221" cy="13939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005" id="169" name="Google Shape;169;p1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688953" y="3977247"/>
            <a:ext cx="1486286" cy="99709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9"/>
          <p:cNvSpPr txBox="1"/>
          <p:nvPr/>
        </p:nvSpPr>
        <p:spPr>
          <a:xfrm>
            <a:off x="4954526" y="2073566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/>
          </a:p>
        </p:txBody>
      </p:sp>
      <p:sp>
        <p:nvSpPr>
          <p:cNvPr id="171" name="Google Shape;171;p19"/>
          <p:cNvSpPr txBox="1"/>
          <p:nvPr/>
        </p:nvSpPr>
        <p:spPr>
          <a:xfrm>
            <a:off x="7132712" y="2067961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</a:t>
            </a:r>
            <a:endParaRPr/>
          </a:p>
        </p:txBody>
      </p:sp>
      <p:sp>
        <p:nvSpPr>
          <p:cNvPr id="172" name="Google Shape;172;p19"/>
          <p:cNvSpPr txBox="1"/>
          <p:nvPr/>
        </p:nvSpPr>
        <p:spPr>
          <a:xfrm>
            <a:off x="3980690" y="3812919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</a:t>
            </a:r>
            <a:endParaRPr/>
          </a:p>
        </p:txBody>
      </p:sp>
      <p:sp>
        <p:nvSpPr>
          <p:cNvPr id="173" name="Google Shape;173;p19"/>
          <p:cNvSpPr txBox="1"/>
          <p:nvPr/>
        </p:nvSpPr>
        <p:spPr>
          <a:xfrm>
            <a:off x="5514649" y="3771535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</a:t>
            </a:r>
            <a:endParaRPr/>
          </a:p>
        </p:txBody>
      </p:sp>
      <p:sp>
        <p:nvSpPr>
          <p:cNvPr id="174" name="Google Shape;174;p19"/>
          <p:cNvSpPr txBox="1"/>
          <p:nvPr/>
        </p:nvSpPr>
        <p:spPr>
          <a:xfrm>
            <a:off x="7262413" y="4170073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</a:t>
            </a:r>
            <a:endParaRPr/>
          </a:p>
        </p:txBody>
      </p:sp>
      <p:sp>
        <p:nvSpPr>
          <p:cNvPr id="175" name="Google Shape;175;p19"/>
          <p:cNvSpPr txBox="1"/>
          <p:nvPr/>
        </p:nvSpPr>
        <p:spPr>
          <a:xfrm>
            <a:off x="3980690" y="4931634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</a:t>
            </a:r>
            <a:endParaRPr/>
          </a:p>
        </p:txBody>
      </p:sp>
      <p:sp>
        <p:nvSpPr>
          <p:cNvPr id="176" name="Google Shape;176;p19"/>
          <p:cNvSpPr txBox="1"/>
          <p:nvPr/>
        </p:nvSpPr>
        <p:spPr>
          <a:xfrm>
            <a:off x="5567870" y="4877539"/>
            <a:ext cx="330226" cy="325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</a:t>
            </a:r>
            <a:endParaRPr/>
          </a:p>
        </p:txBody>
      </p:sp>
      <p:sp>
        <p:nvSpPr>
          <p:cNvPr id="177" name="Google Shape;177;p1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Visual Examination</a:t>
            </a:r>
            <a:endParaRPr/>
          </a:p>
        </p:txBody>
      </p:sp>
      <p:sp>
        <p:nvSpPr>
          <p:cNvPr id="184" name="Google Shape;184;p20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Most commonly used form of NDE, used by inspectors and welders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Important step in qualifying welders and procedures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Limited to detecting surface flaws</a:t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85" name="Google Shape;185;p2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86" name="Google Shape;186;p2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1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Liquid Penetrant Examination</a:t>
            </a:r>
            <a:endParaRPr/>
          </a:p>
        </p:txBody>
      </p:sp>
      <p:sp>
        <p:nvSpPr>
          <p:cNvPr id="193" name="Google Shape;193;p21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A liquid dye uses capillary action to penetrate into surface flaws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Limited to surface flaws, but can find defects that may be difficult through visual examination alone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Can use visible or florescent dyes, visible is most common in a welding shop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Easy to use, just need to purchase a kit of cleaner, penetrant, and developer</a:t>
            </a:r>
            <a:endParaRPr/>
          </a:p>
          <a:p>
            <a:pPr indent="-4572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/>
              <a:t>Clean a cooled off weld with the cleaner</a:t>
            </a:r>
            <a:endParaRPr/>
          </a:p>
          <a:p>
            <a:pPr indent="-4572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/>
              <a:t>Spray the penetrant on the weld and allow it to sit for the recommended dwell time</a:t>
            </a:r>
            <a:endParaRPr/>
          </a:p>
          <a:p>
            <a:pPr indent="-4572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/>
              <a:t>Clean off penetrant with cleaner</a:t>
            </a:r>
            <a:endParaRPr/>
          </a:p>
          <a:p>
            <a:pPr indent="-4572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/>
              <a:t>Spray the weld with developer; the developer will show where the penetrant seeped into the weld flaws</a:t>
            </a:r>
            <a:endParaRPr/>
          </a:p>
        </p:txBody>
      </p:sp>
      <p:sp>
        <p:nvSpPr>
          <p:cNvPr id="194" name="Google Shape;194;p2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95" name="Google Shape;195;p2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elding Curriculum PP templat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