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y="6858000" cx="9144000"/>
  <p:notesSz cx="7010400" cy="9296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2">
          <p15:clr>
            <a:srgbClr val="A4A3A4"/>
          </p15:clr>
        </p15:guide>
        <p15:guide id="2" pos="2088">
          <p15:clr>
            <a:srgbClr val="A4A3A4"/>
          </p15:clr>
        </p15:guide>
        <p15:guide id="3" orient="horz" pos="696">
          <p15:clr>
            <a:srgbClr val="A4A3A4"/>
          </p15:clr>
        </p15:guide>
        <p15:guide id="4" pos="5472">
          <p15:clr>
            <a:srgbClr val="A4A3A4"/>
          </p15:clr>
        </p15:guide>
        <p15:guide id="5" orient="horz" pos="14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2" orient="horz"/>
        <p:guide pos="2088"/>
        <p:guide pos="696" orient="horz"/>
        <p:guide pos="5472"/>
        <p:guide pos="144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24" Type="http://schemas.openxmlformats.org/officeDocument/2006/relationships/slide" Target="slides/slide19.xml"/><Relationship Id="rId12" Type="http://schemas.openxmlformats.org/officeDocument/2006/relationships/slide" Target="slides/slide7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" name="Google Shape;104;p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0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" name="Google Shape;185;p10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10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1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5" name="Google Shape;195;p11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11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4" name="Google Shape;204;p1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1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3" name="Google Shape;213;p1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1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5" name="Google Shape;225;p1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1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5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4" name="Google Shape;234;p1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1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6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3" name="Google Shape;243;p1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16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7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7" name="Google Shape;257;p17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17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8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6" name="Google Shape;266;p18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18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9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19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p2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2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p3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3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p4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4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5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" name="Google Shape;138;p5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5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" name="Google Shape;147;p6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6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7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p7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7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8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7" name="Google Shape;167;p8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8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9:notes"/>
          <p:cNvSpPr/>
          <p:nvPr>
            <p:ph idx="2" type="sldImg"/>
          </p:nvPr>
        </p:nvSpPr>
        <p:spPr>
          <a:xfrm>
            <a:off x="1414463" y="1162050"/>
            <a:ext cx="4181475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9:notes"/>
          <p:cNvSpPr txBox="1"/>
          <p:nvPr>
            <p:ph idx="1" type="body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/>
              <a:t>Definition: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Welder who works heavily with blueprints and is responsible for fabricating and tacking parts together.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Fabricator/Fitter welders will then hand off the parts to a production welder to weld, or will weld it themselves.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Usually have responsibility dealing with cutting, drilling, and other fabrication processes</a:t>
            </a:r>
            <a:endParaRPr/>
          </a:p>
          <a:p>
            <a:pPr indent="-63500" lvl="1" marL="384048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n-US"/>
              <a:t>May use fasteners (bolts, rivets, screws, etc.) to put parts together; more so than a production welder would.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9:notes"/>
          <p:cNvSpPr txBox="1"/>
          <p:nvPr>
            <p:ph idx="12" type="sldNum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9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hyperlink" Target="http://www.realityworks.com/" TargetMode="Externa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hyperlink" Target="http://www.realityworks.com/" TargetMode="External"/><Relationship Id="rId5" Type="http://schemas.openxmlformats.org/officeDocument/2006/relationships/image" Target="../media/image1.png"/><Relationship Id="rId6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0.png"/><Relationship Id="rId4" Type="http://schemas.openxmlformats.org/officeDocument/2006/relationships/hyperlink" Target="http://www.realityworks.com/" TargetMode="Externa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hyperlink" Target="http://www.realityworks.com/" TargetMode="Externa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hyperlink" Target="http://www.realityworks.com/" TargetMode="External"/><Relationship Id="rId4" Type="http://schemas.openxmlformats.org/officeDocument/2006/relationships/image" Target="../media/image8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8" name="Google Shape;18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521209" y="0"/>
            <a:ext cx="10254634" cy="579046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" name="Google Shape;2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pic>
        <p:nvPicPr>
          <p:cNvPr id="21" name="Google Shape;21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72584" y="893710"/>
            <a:ext cx="4175950" cy="719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521209" y="-160641"/>
            <a:ext cx="11436372" cy="6457752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2"/>
          <p:cNvSpPr/>
          <p:nvPr/>
        </p:nvSpPr>
        <p:spPr>
          <a:xfrm>
            <a:off x="0" y="5786909"/>
            <a:ext cx="9144000" cy="501058"/>
          </a:xfrm>
          <a:prstGeom prst="rect">
            <a:avLst/>
          </a:prstGeom>
          <a:solidFill>
            <a:srgbClr val="D8D8D8"/>
          </a:solidFill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9791" y="4316876"/>
            <a:ext cx="2212058" cy="1868854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pic>
        <p:nvPicPr>
          <p:cNvPr id="25" name="Google Shape;25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72584" y="893710"/>
            <a:ext cx="4175950" cy="7190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Picture with Caption" type="picTx">
  <p:cSld name="PICTURE_WITH_CAPTION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1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9" name="Google Shape;89;p11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0" name="Google Shape;90;p11"/>
          <p:cNvSpPr txBox="1"/>
          <p:nvPr>
            <p:ph idx="1" type="body"/>
          </p:nvPr>
        </p:nvSpPr>
        <p:spPr>
          <a:xfrm>
            <a:off x="1792288" y="5367341"/>
            <a:ext cx="5486400" cy="5000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1" name="Google Shape;91;p1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" name="Google Shape;92;p1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2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2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6" name="Google Shape;96;p12"/>
          <p:cNvPicPr preferRelativeResize="0"/>
          <p:nvPr/>
        </p:nvPicPr>
        <p:blipFill rotWithShape="1">
          <a:blip r:embed="rId2">
            <a:alphaModFix/>
          </a:blip>
          <a:srcRect b="0" l="0" r="0" t="37216"/>
          <a:stretch/>
        </p:blipFill>
        <p:spPr>
          <a:xfrm>
            <a:off x="1304138" y="2514599"/>
            <a:ext cx="6620662" cy="187114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2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2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99" name="Google Shape;99;p12"/>
          <p:cNvSpPr txBox="1"/>
          <p:nvPr/>
        </p:nvSpPr>
        <p:spPr>
          <a:xfrm>
            <a:off x="381000" y="1371600"/>
            <a:ext cx="838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For more information please contact Realityworks, Inc.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through email at information@realityworks.com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or call toll free at 800.830.1416</a:t>
            </a:r>
            <a:endParaRPr/>
          </a:p>
        </p:txBody>
      </p:sp>
      <p:sp>
        <p:nvSpPr>
          <p:cNvPr id="100" name="Google Shape;100;p12"/>
          <p:cNvSpPr txBox="1"/>
          <p:nvPr/>
        </p:nvSpPr>
        <p:spPr>
          <a:xfrm>
            <a:off x="378823" y="5791200"/>
            <a:ext cx="243840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Part number	</a:t>
            </a: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101" name="Google Shape;101;p1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3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9" name="Google Shape;29;p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" name="Google Shape;30;p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3" name="Google Shape;33;p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" name="Google Shape;34;p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5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" name="Google Shape;40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0800" y="1617894"/>
            <a:ext cx="3962400" cy="3352192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5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5">
            <a:hlinkClick r:id="rId4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43" name="Google Shape;43;p5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" name="Google Shape;44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39846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45" name="Google Shape;45;p5"/>
          <p:cNvSpPr/>
          <p:nvPr/>
        </p:nvSpPr>
        <p:spPr>
          <a:xfrm>
            <a:off x="570451" y="6396038"/>
            <a:ext cx="1971413" cy="399045"/>
          </a:xfrm>
          <a:prstGeom prst="rect">
            <a:avLst/>
          </a:prstGeom>
          <a:solidFill>
            <a:schemeClr val="dk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57337" y="1785175"/>
            <a:ext cx="6029325" cy="1038225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5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" name="Google Shape;48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39846" y="4094850"/>
            <a:ext cx="1864310" cy="1575058"/>
          </a:xfrm>
          <a:prstGeom prst="rect">
            <a:avLst/>
          </a:prstGeom>
          <a:noFill/>
          <a:ln>
            <a:noFill/>
          </a:ln>
          <a:effectLst>
            <a:outerShdw blurRad="165100" rotWithShape="0" algn="tl" dir="2700000" dist="38100">
              <a:srgbClr val="000000"/>
            </a:outerShdw>
          </a:effectLst>
        </p:spPr>
      </p:pic>
      <p:sp>
        <p:nvSpPr>
          <p:cNvPr id="49" name="Google Shape;49;p5"/>
          <p:cNvSpPr/>
          <p:nvPr/>
        </p:nvSpPr>
        <p:spPr>
          <a:xfrm>
            <a:off x="570451" y="6396038"/>
            <a:ext cx="1971413" cy="399045"/>
          </a:xfrm>
          <a:prstGeom prst="rect">
            <a:avLst/>
          </a:prstGeom>
          <a:solidFill>
            <a:schemeClr val="dk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57337" y="1785175"/>
            <a:ext cx="6029325" cy="1038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3" name="Google Shape;53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6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" name="Google Shape;55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57829" y="2257014"/>
            <a:ext cx="5428342" cy="1581972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6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6">
            <a:hlinkClick r:id="rId4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0" name="Google Shape;60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7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7"/>
          <p:cNvSpPr txBox="1"/>
          <p:nvPr>
            <p:ph type="title"/>
          </p:nvPr>
        </p:nvSpPr>
        <p:spPr>
          <a:xfrm>
            <a:off x="457200" y="1692322"/>
            <a:ext cx="8229600" cy="27272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3" name="Google Shape;63;p7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7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65" name="Google Shape;65;p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9" name="Google Shape;69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8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8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8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73" name="Google Shape;73;p8"/>
          <p:cNvSpPr txBox="1"/>
          <p:nvPr>
            <p:ph type="title"/>
          </p:nvPr>
        </p:nvSpPr>
        <p:spPr>
          <a:xfrm>
            <a:off x="3429000" y="2057400"/>
            <a:ext cx="4800600" cy="23677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74" name="Google Shape;74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19200" y="1823276"/>
            <a:ext cx="1981200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9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7" name="Google Shape;77;p9"/>
          <p:cNvSpPr txBox="1"/>
          <p:nvPr>
            <p:ph idx="1" type="body"/>
          </p:nvPr>
        </p:nvSpPr>
        <p:spPr>
          <a:xfrm>
            <a:off x="457200" y="1752603"/>
            <a:ext cx="4040188" cy="403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Google Shape;78;p9"/>
          <p:cNvSpPr txBox="1"/>
          <p:nvPr>
            <p:ph idx="2" type="body"/>
          </p:nvPr>
        </p:nvSpPr>
        <p:spPr>
          <a:xfrm>
            <a:off x="4645029" y="1752603"/>
            <a:ext cx="4041775" cy="403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Google Shape;79;p9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0" name="Google Shape;80;p9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tent with Caption" type="objTx">
  <p:cSld name="OBJECT_WITH_CAPTION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0"/>
          <p:cNvSpPr txBox="1"/>
          <p:nvPr>
            <p:ph type="title"/>
          </p:nvPr>
        </p:nvSpPr>
        <p:spPr>
          <a:xfrm>
            <a:off x="457204" y="609600"/>
            <a:ext cx="3008313" cy="825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3" name="Google Shape;83;p10"/>
          <p:cNvSpPr txBox="1"/>
          <p:nvPr>
            <p:ph idx="1" type="body"/>
          </p:nvPr>
        </p:nvSpPr>
        <p:spPr>
          <a:xfrm>
            <a:off x="3575050" y="609601"/>
            <a:ext cx="5111750" cy="51674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Google Shape;84;p10"/>
          <p:cNvSpPr txBox="1"/>
          <p:nvPr>
            <p:ph idx="2" type="body"/>
          </p:nvPr>
        </p:nvSpPr>
        <p:spPr>
          <a:xfrm>
            <a:off x="457204" y="1435105"/>
            <a:ext cx="3008313" cy="43560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10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" name="Google Shape;86;p10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1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" Type="http://schemas.openxmlformats.org/officeDocument/2006/relationships/hyperlink" Target="http://www.realityworks.com/" TargetMode="External"/><Relationship Id="rId2" Type="http://schemas.openxmlformats.org/officeDocument/2006/relationships/image" Target="../media/image6.png"/><Relationship Id="rId3" Type="http://schemas.openxmlformats.org/officeDocument/2006/relationships/hyperlink" Target="http://www.realityworks.com/" TargetMode="External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096000"/>
            <a:ext cx="9144000" cy="762000"/>
          </a:xfrm>
          <a:prstGeom prst="rect">
            <a:avLst/>
          </a:prstGeom>
          <a:solidFill>
            <a:srgbClr val="ED9205"/>
          </a:solidFill>
          <a:ln>
            <a:noFill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" name="Google Shape;12;p1">
            <a:hlinkClick r:id="rId1"/>
          </p:cNvPr>
          <p:cNvSpPr/>
          <p:nvPr/>
        </p:nvSpPr>
        <p:spPr>
          <a:xfrm>
            <a:off x="6705600" y="533400"/>
            <a:ext cx="1828800" cy="3238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" name="Google Shape;13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382810" y="6270741"/>
            <a:ext cx="1464980" cy="42693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13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1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4"/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png"/><Relationship Id="rId4" Type="http://schemas.openxmlformats.org/officeDocument/2006/relationships/image" Target="../media/image14.png"/><Relationship Id="rId5" Type="http://schemas.openxmlformats.org/officeDocument/2006/relationships/image" Target="../media/image20.png"/><Relationship Id="rId6" Type="http://schemas.openxmlformats.org/officeDocument/2006/relationships/image" Target="../media/image1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://realityworks.com/products/guideweld" TargetMode="External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slide" Target="/ppt/slides/slide15.xml"/><Relationship Id="rId10" Type="http://schemas.openxmlformats.org/officeDocument/2006/relationships/slide" Target="/ppt/slides/slide11.xml"/><Relationship Id="rId13" Type="http://schemas.openxmlformats.org/officeDocument/2006/relationships/slide" Target="/ppt/slides/slide17.xml"/><Relationship Id="rId12" Type="http://schemas.openxmlformats.org/officeDocument/2006/relationships/slide" Target="/ppt/slides/slide16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4.xml"/><Relationship Id="rId9" Type="http://schemas.openxmlformats.org/officeDocument/2006/relationships/slide" Target="/ppt/slides/slide8.xml"/><Relationship Id="rId5" Type="http://schemas.openxmlformats.org/officeDocument/2006/relationships/slide" Target="/ppt/slides/slide4.xml"/><Relationship Id="rId6" Type="http://schemas.openxmlformats.org/officeDocument/2006/relationships/slide" Target="/ppt/slides/slide3.xml"/><Relationship Id="rId7" Type="http://schemas.openxmlformats.org/officeDocument/2006/relationships/slide" Target="/ppt/slides/slide4.xml"/><Relationship Id="rId8" Type="http://schemas.openxmlformats.org/officeDocument/2006/relationships/slide" Target="/ppt/slides/slide5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3"/>
          <p:cNvSpPr txBox="1"/>
          <p:nvPr/>
        </p:nvSpPr>
        <p:spPr>
          <a:xfrm>
            <a:off x="-428403" y="1742831"/>
            <a:ext cx="914400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Destructive Testing</a:t>
            </a:r>
            <a:endParaRPr/>
          </a:p>
        </p:txBody>
      </p:sp>
      <p:sp>
        <p:nvSpPr>
          <p:cNvPr id="108" name="Google Shape;108;p1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2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Impact Testing</a:t>
            </a:r>
            <a:endParaRPr/>
          </a:p>
        </p:txBody>
      </p:sp>
      <p:sp>
        <p:nvSpPr>
          <p:cNvPr id="189" name="Google Shape;189;p2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pic>
        <p:nvPicPr>
          <p:cNvPr id="190" name="Google Shape;190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41158" y="2418385"/>
            <a:ext cx="3855285" cy="2895600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id="191" name="Google Shape;191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8650" y="1481434"/>
            <a:ext cx="4312508" cy="4560248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3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Bend Testing</a:t>
            </a:r>
            <a:endParaRPr/>
          </a:p>
        </p:txBody>
      </p:sp>
      <p:sp>
        <p:nvSpPr>
          <p:cNvPr id="199" name="Google Shape;199;p23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Guided bend tests determine soundness and ductility of welds and metals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Test specimen is prepared and bent in a “U” shape, applying bending and tensile forces 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Commonly used to qualify welders and welding procedures (WPS)</a:t>
            </a:r>
            <a:endParaRPr/>
          </a:p>
          <a:p>
            <a:pPr indent="-76200" lvl="2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  <a:p>
            <a: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0" name="Google Shape;200;p2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1" name="Google Shape;201;p2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Bend Testing</a:t>
            </a:r>
            <a:endParaRPr/>
          </a:p>
        </p:txBody>
      </p:sp>
      <p:sp>
        <p:nvSpPr>
          <p:cNvPr id="208" name="Google Shape;208;p24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Test plates are welded together, a strip is cut from the welded plates and sanded smooth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Specimens are prepared to bend the face, root and side profile of the weld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Face and root bends are typically used to qualify welders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Test specimen is placed in guided bend tester and bent at a specific radius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/>
              <a:t>The bent specimen is examined for defects in the weld, metal, and heat affected zone (HAZ)</a:t>
            </a:r>
            <a:endParaRPr/>
          </a:p>
          <a:p>
            <a:pPr indent="-101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/>
          </a:p>
          <a:p>
            <a:pPr indent="-1333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  <p:sp>
        <p:nvSpPr>
          <p:cNvPr id="209" name="Google Shape;209;p2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0" name="Google Shape;210;p2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5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Bend Testing</a:t>
            </a:r>
            <a:endParaRPr/>
          </a:p>
        </p:txBody>
      </p:sp>
      <p:sp>
        <p:nvSpPr>
          <p:cNvPr id="217" name="Google Shape;217;p2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pic>
        <p:nvPicPr>
          <p:cNvPr id="218" name="Google Shape;218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2118" y="1631736"/>
            <a:ext cx="4785775" cy="2243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35512" y="1572837"/>
            <a:ext cx="1524132" cy="2213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98636" y="3785877"/>
            <a:ext cx="2060627" cy="2255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28519" y="3957178"/>
            <a:ext cx="2926334" cy="207282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6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Break Testing</a:t>
            </a:r>
            <a:endParaRPr/>
          </a:p>
        </p:txBody>
      </p:sp>
      <p:sp>
        <p:nvSpPr>
          <p:cNvPr id="229" name="Google Shape;229;p26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Weld testing that is inexpensive and can easily be done on the shop floor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 welder performs a weld, the weld is broken by a hammer or in destructive equipment, and then the broken weld is examined for defects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Nick break test used to test groove welds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Fillet weld break test used to test fillet welds</a:t>
            </a:r>
            <a:endParaRPr/>
          </a:p>
          <a:p>
            <a:pPr indent="-76200" lvl="2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76200" lvl="2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  <p:sp>
        <p:nvSpPr>
          <p:cNvPr id="230" name="Google Shape;230;p2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1" name="Google Shape;231;p2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7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Nick Break Testing</a:t>
            </a:r>
            <a:endParaRPr/>
          </a:p>
        </p:txBody>
      </p:sp>
      <p:sp>
        <p:nvSpPr>
          <p:cNvPr id="238" name="Google Shape;238;p27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Test specimen taken from a groove weld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Weld area is notched either on one side or all the way around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Specimen is broken with hammer blows or by destructive equipment</a:t>
            </a:r>
            <a:endParaRPr/>
          </a:p>
          <a:p>
            <a:pPr indent="-76200" lvl="2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76200" lvl="2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  <p:sp>
        <p:nvSpPr>
          <p:cNvPr id="239" name="Google Shape;239;p2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0" name="Google Shape;240;p2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8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Fillet Weld Break Testing</a:t>
            </a:r>
            <a:endParaRPr/>
          </a:p>
        </p:txBody>
      </p:sp>
      <p:sp>
        <p:nvSpPr>
          <p:cNvPr id="247" name="Google Shape;247;p28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Can be used to qualify tack welders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A fillet weld is made and force is applied so that the root is exposed when broken</a:t>
            </a:r>
            <a:endParaRPr/>
          </a:p>
          <a:p>
            <a:pPr indent="-88900" lvl="3" marL="160020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t/>
            </a:r>
            <a:endParaRPr sz="2200"/>
          </a:p>
        </p:txBody>
      </p:sp>
      <p:sp>
        <p:nvSpPr>
          <p:cNvPr id="248" name="Google Shape;248;p2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9" name="Google Shape;249;p2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pic>
        <p:nvPicPr>
          <p:cNvPr id="250" name="Google Shape;250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3272" y="3295692"/>
            <a:ext cx="5956300" cy="2068513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28"/>
          <p:cNvSpPr txBox="1"/>
          <p:nvPr/>
        </p:nvSpPr>
        <p:spPr>
          <a:xfrm>
            <a:off x="1562722" y="3598152"/>
            <a:ext cx="10668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FORCE</a:t>
            </a:r>
            <a:endParaRPr/>
          </a:p>
        </p:txBody>
      </p:sp>
      <p:sp>
        <p:nvSpPr>
          <p:cNvPr id="252" name="Google Shape;252;p28"/>
          <p:cNvSpPr txBox="1"/>
          <p:nvPr/>
        </p:nvSpPr>
        <p:spPr>
          <a:xfrm>
            <a:off x="3758022" y="5414196"/>
            <a:ext cx="10668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FORCE</a:t>
            </a:r>
            <a:endParaRPr/>
          </a:p>
        </p:txBody>
      </p:sp>
      <p:sp>
        <p:nvSpPr>
          <p:cNvPr id="253" name="Google Shape;253;p28"/>
          <p:cNvSpPr/>
          <p:nvPr/>
        </p:nvSpPr>
        <p:spPr>
          <a:xfrm rot="10800000">
            <a:off x="4031537" y="4687733"/>
            <a:ext cx="321276" cy="790833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FF9900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28"/>
          <p:cNvSpPr/>
          <p:nvPr/>
        </p:nvSpPr>
        <p:spPr>
          <a:xfrm rot="-5400000">
            <a:off x="2591568" y="3391183"/>
            <a:ext cx="321276" cy="790833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FF9900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9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Etch Testing</a:t>
            </a:r>
            <a:endParaRPr/>
          </a:p>
        </p:txBody>
      </p:sp>
      <p:sp>
        <p:nvSpPr>
          <p:cNvPr id="261" name="Google Shape;261;p29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Used to inspect for soundness of welds and metals</a:t>
            </a:r>
            <a:endParaRPr/>
          </a:p>
          <a:p>
            <a:pPr indent="-285750" lvl="1" marL="74295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Metals or welds are cut and sanded, and then treated with an etchant</a:t>
            </a:r>
            <a:endParaRPr/>
          </a:p>
          <a:p>
            <a:pPr indent="-285750" lvl="1" marL="74295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Etchant reveals properties of the weld and metal</a:t>
            </a:r>
            <a:endParaRPr/>
          </a:p>
          <a:p>
            <a:pPr indent="-285750" lvl="1" marL="74295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</a:pPr>
            <a:r>
              <a:rPr lang="en-US" sz="2000"/>
              <a:t>Two types: 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Macro </a:t>
            </a:r>
            <a:endParaRPr/>
          </a:p>
          <a:p>
            <a:pPr indent="-228600" lvl="3" marL="1600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US" sz="1800"/>
              <a:t>Test specimen etched and examined by the naked eye or with a magnifying glass</a:t>
            </a:r>
            <a:endParaRPr/>
          </a:p>
          <a:p>
            <a:pPr indent="-228600" lvl="3" marL="1600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US" sz="1800"/>
              <a:t>Typically used to inspect welds for defects and depth of penetration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Micro</a:t>
            </a:r>
            <a:endParaRPr/>
          </a:p>
          <a:p>
            <a:pPr indent="-228600" lvl="3" marL="1600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US" sz="1800"/>
              <a:t>Test specimen etched and examined under a microscope</a:t>
            </a:r>
            <a:endParaRPr/>
          </a:p>
          <a:p>
            <a:pPr indent="-228600" lvl="3" marL="1600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-US" sz="1800"/>
              <a:t>Typically used to inspect the metallurgical properties of metals </a:t>
            </a:r>
            <a:endParaRPr/>
          </a:p>
          <a:p>
            <a:pPr indent="-101600" lvl="4" marL="2057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/>
          </a:p>
        </p:txBody>
      </p:sp>
      <p:sp>
        <p:nvSpPr>
          <p:cNvPr id="262" name="Google Shape;262;p29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3" name="Google Shape;263;p29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0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Etch Testing</a:t>
            </a:r>
            <a:endParaRPr/>
          </a:p>
        </p:txBody>
      </p:sp>
      <p:sp>
        <p:nvSpPr>
          <p:cNvPr id="270" name="Google Shape;270;p30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1" name="Google Shape;271;p30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pic>
        <p:nvPicPr>
          <p:cNvPr id="272" name="Google Shape;272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3082" y="2743199"/>
            <a:ext cx="3759200" cy="281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5400000">
            <a:off x="5136211" y="1952144"/>
            <a:ext cx="2819400" cy="440151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30"/>
          <p:cNvSpPr txBox="1"/>
          <p:nvPr/>
        </p:nvSpPr>
        <p:spPr>
          <a:xfrm>
            <a:off x="374822" y="2103436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Macro Etch Testing</a:t>
            </a:r>
            <a:endParaRPr/>
          </a:p>
        </p:txBody>
      </p:sp>
      <p:sp>
        <p:nvSpPr>
          <p:cNvPr id="275" name="Google Shape;275;p30"/>
          <p:cNvSpPr txBox="1"/>
          <p:nvPr/>
        </p:nvSpPr>
        <p:spPr>
          <a:xfrm>
            <a:off x="4345156" y="2103436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Micro Etch Testing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1"/>
          <p:cNvSpPr txBox="1"/>
          <p:nvPr/>
        </p:nvSpPr>
        <p:spPr>
          <a:xfrm>
            <a:off x="0" y="2747568"/>
            <a:ext cx="91440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www.realityworks.com</a:t>
            </a:r>
            <a:endParaRPr b="1" sz="4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3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282" name="Google Shape;282;p3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3" name="Google Shape;283;p31"/>
          <p:cNvSpPr txBox="1"/>
          <p:nvPr/>
        </p:nvSpPr>
        <p:spPr>
          <a:xfrm>
            <a:off x="304799" y="6376359"/>
            <a:ext cx="1227438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1032251-01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Destructive Testing</a:t>
            </a:r>
            <a:endParaRPr/>
          </a:p>
        </p:txBody>
      </p:sp>
      <p:sp>
        <p:nvSpPr>
          <p:cNvPr id="115" name="Google Shape;115;p14"/>
          <p:cNvSpPr txBox="1"/>
          <p:nvPr>
            <p:ph idx="1" type="body"/>
          </p:nvPr>
        </p:nvSpPr>
        <p:spPr>
          <a:xfrm>
            <a:off x="628650" y="1847851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3"/>
              </a:rPr>
              <a:t>Overview </a:t>
            </a:r>
            <a:endParaRPr sz="1800" u="sng">
              <a:solidFill>
                <a:schemeClr val="hlink"/>
              </a:solidFill>
              <a:hlinkClick action="ppaction://hlinksldjump" r:id="rId4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5"/>
              </a:rPr>
              <a:t>Definition</a:t>
            </a:r>
            <a:endParaRPr sz="1800" u="sng">
              <a:solidFill>
                <a:schemeClr val="hlink"/>
              </a:solidFill>
              <a:hlinkClick action="ppaction://hlinksldjump" r:id="rId6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7"/>
              </a:rPr>
              <a:t>Types of Destructive Welding</a:t>
            </a:r>
            <a:endParaRPr sz="1800"/>
          </a:p>
          <a:p>
            <a:pPr indent="0" lvl="1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8"/>
              </a:rPr>
              <a:t>Tension Testing</a:t>
            </a:r>
            <a:endParaRPr sz="1800"/>
          </a:p>
          <a:p>
            <a:pPr indent="0" lvl="1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9"/>
              </a:rPr>
              <a:t>Impact Testing</a:t>
            </a:r>
            <a:endParaRPr sz="1800"/>
          </a:p>
          <a:p>
            <a:pPr indent="0" lvl="1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10"/>
              </a:rPr>
              <a:t>Bend Testing</a:t>
            </a:r>
            <a:endParaRPr sz="1800"/>
          </a:p>
          <a:p>
            <a:pPr indent="0" lvl="1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11"/>
              </a:rPr>
              <a:t>Nick Break Testing</a:t>
            </a:r>
            <a:endParaRPr sz="1800"/>
          </a:p>
          <a:p>
            <a:pPr indent="0" lvl="1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12"/>
              </a:rPr>
              <a:t>Fillet Weld Break Testing</a:t>
            </a:r>
            <a:endParaRPr sz="1800"/>
          </a:p>
          <a:p>
            <a:pPr indent="0" lvl="1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u="sng">
                <a:solidFill>
                  <a:schemeClr val="hlink"/>
                </a:solidFill>
                <a:hlinkClick action="ppaction://hlinksldjump" r:id="rId13"/>
              </a:rPr>
              <a:t>Etch Testing</a:t>
            </a:r>
            <a:endParaRPr sz="1800"/>
          </a:p>
          <a:p>
            <a:pPr indent="0" lvl="0" marL="0" rtl="0" algn="l">
              <a:spcBef>
                <a:spcPts val="38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t/>
            </a:r>
            <a:endParaRPr sz="1900"/>
          </a:p>
          <a:p>
            <a:pPr indent="0" lvl="0" marL="0" rtl="0" algn="l">
              <a:spcBef>
                <a:spcPts val="38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</a:pPr>
            <a:r>
              <a:t/>
            </a:r>
            <a:endParaRPr b="1" sz="1900"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116" name="Google Shape;116;p1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sp>
        <p:nvSpPr>
          <p:cNvPr id="117" name="Google Shape;117;p1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5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Destructive Testing</a:t>
            </a:r>
            <a:endParaRPr/>
          </a:p>
        </p:txBody>
      </p:sp>
      <p:sp>
        <p:nvSpPr>
          <p:cNvPr id="124" name="Google Shape;124;p15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Used to test the strength of welded products, welds, filler metals and base metals 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A sample of a weld, filler metal or base metal is destroyed and inspected for defects, rated for strength, or both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Used to qualify welders and Welding Procedure Specifications (WPS)</a:t>
            </a:r>
            <a:endParaRPr/>
          </a:p>
        </p:txBody>
      </p:sp>
      <p:sp>
        <p:nvSpPr>
          <p:cNvPr id="125" name="Google Shape;125;p1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6" name="Google Shape;126;p1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6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Types of Destructive Testing</a:t>
            </a:r>
            <a:endParaRPr/>
          </a:p>
        </p:txBody>
      </p:sp>
      <p:sp>
        <p:nvSpPr>
          <p:cNvPr id="133" name="Google Shape;133;p16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Tension Testing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Impact Testing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Bend Testing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Nick Break Testing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Fillet Weld Break Testing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Etch Testing</a:t>
            </a:r>
            <a:endParaRPr/>
          </a:p>
          <a:p>
            <a: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34" name="Google Shape;134;p1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5" name="Google Shape;135;p1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7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Tension Testing</a:t>
            </a:r>
            <a:endParaRPr/>
          </a:p>
        </p:txBody>
      </p:sp>
      <p:sp>
        <p:nvSpPr>
          <p:cNvPr id="142" name="Google Shape;142;p17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Tension tests measure how much a material can withstand being pulled apart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Determines tensile strength, yield point, ductility, and soundness of metal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Extremely important test in classifying base metals and filler metals to standards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Commonly used to qualify welding procedures</a:t>
            </a:r>
            <a:endParaRPr/>
          </a:p>
          <a:p>
            <a: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43" name="Google Shape;143;p1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4" name="Google Shape;144;p1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8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Tension Testing</a:t>
            </a:r>
            <a:endParaRPr/>
          </a:p>
        </p:txBody>
      </p:sp>
      <p:sp>
        <p:nvSpPr>
          <p:cNvPr id="151" name="Google Shape;151;p18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A test specimen is prepared, secured in the jaws of a tensile testing machine, and then pulled apart until the specimen breaks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The machine reads out yield strength and ultimate tensile strength in psi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The specimen is then examined and measured to determine elongation (amount the material stretched before breaking)</a:t>
            </a:r>
            <a:endParaRPr/>
          </a:p>
          <a:p>
            <a: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52" name="Google Shape;152;p1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3" name="Google Shape;153;p1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9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Tension Testing</a:t>
            </a:r>
            <a:endParaRPr/>
          </a:p>
        </p:txBody>
      </p:sp>
      <p:sp>
        <p:nvSpPr>
          <p:cNvPr id="160" name="Google Shape;160;p19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  <p:pic>
        <p:nvPicPr>
          <p:cNvPr id="161" name="Google Shape;16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28900" y="1905000"/>
            <a:ext cx="3886200" cy="381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1391" y="2590800"/>
            <a:ext cx="2209800" cy="220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10800000">
            <a:off x="6667499" y="2781300"/>
            <a:ext cx="1828800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9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Impact Testing</a:t>
            </a:r>
            <a:endParaRPr/>
          </a:p>
        </p:txBody>
      </p:sp>
      <p:sp>
        <p:nvSpPr>
          <p:cNvPr id="171" name="Google Shape;171;p20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Tests toughness of base metals and filler metals at varying temperatures; Charpy V-Notch is the most common impact test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Extremely important test for products and materials being used at very high and very low temperatures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Impact tests are typically performed in a lab environment</a:t>
            </a:r>
            <a:endParaRPr/>
          </a:p>
        </p:txBody>
      </p:sp>
      <p:sp>
        <p:nvSpPr>
          <p:cNvPr id="172" name="Google Shape;172;p20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3" name="Google Shape;173;p20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1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Calibri"/>
              <a:buNone/>
            </a:pPr>
            <a:r>
              <a:rPr lang="en-US" sz="4300"/>
              <a:t>Impact Testing</a:t>
            </a:r>
            <a:endParaRPr/>
          </a:p>
        </p:txBody>
      </p:sp>
      <p:sp>
        <p:nvSpPr>
          <p:cNvPr id="180" name="Google Shape;180;p21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A test specimen is prepared, notched, heated or cooled to a specific temperature, and placed in an impact tester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A free falling pendulum hits the specimen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/>
              <a:t>A readout tells how much energy was absorbed</a:t>
            </a:r>
            <a:endParaRPr/>
          </a:p>
        </p:txBody>
      </p:sp>
      <p:sp>
        <p:nvSpPr>
          <p:cNvPr id="181" name="Google Shape;181;p2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2" name="Google Shape;182;p2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guideWELD® LIVE real welding guidance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elding Curriculum PP templat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