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hyperlink" Target="http://www.realityworks.com/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hyperlink" Target="http://www.realityworks.com/" TargetMode="External"/><Relationship Id="rId5" Type="http://schemas.openxmlformats.org/officeDocument/2006/relationships/image" Target="../media/image2.png"/><Relationship Id="rId6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7.png"/><Relationship Id="rId4" Type="http://schemas.openxmlformats.org/officeDocument/2006/relationships/hyperlink" Target="http://www.realityworks.com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21209" y="0"/>
            <a:ext cx="10254634" cy="57904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521209" y="-160641"/>
            <a:ext cx="11436372" cy="645775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5" name="Google Shape;2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9" name="Google Shape;89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11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1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" name="Google Shape;96;p12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99" name="Google Shape;99;p12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100" name="Google Shape;100;p12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 number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4" name="Google Shape;3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4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39" name="Google Shape;39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1" name="Google Shape;41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5" name="Google Shape;45;p4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9" name="Google Shape;4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" name="Google Shape;5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6" name="Google Shape;56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6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9" name="Google Shape;59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6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1" name="Google Shape;61;p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5" name="Google Shape;65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7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9" name="Google Shape;69;p7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0" name="Google Shape;70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8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8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9" name="Google Shape;79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3" name="Google Shape;83;p10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0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0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" name="Google Shape;12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1.xml"/><Relationship Id="rId10" Type="http://schemas.openxmlformats.org/officeDocument/2006/relationships/slide" Target="/ppt/slides/slide10.xml"/><Relationship Id="rId13" Type="http://schemas.openxmlformats.org/officeDocument/2006/relationships/slide" Target="/ppt/slides/slide13.xml"/><Relationship Id="rId12" Type="http://schemas.openxmlformats.org/officeDocument/2006/relationships/slide" Target="/ppt/slides/slide1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9.xml"/><Relationship Id="rId15" Type="http://schemas.openxmlformats.org/officeDocument/2006/relationships/slide" Target="/ppt/slides/slide15.xml"/><Relationship Id="rId14" Type="http://schemas.openxmlformats.org/officeDocument/2006/relationships/slide" Target="/ppt/slides/slide14.xml"/><Relationship Id="rId5" Type="http://schemas.openxmlformats.org/officeDocument/2006/relationships/slide" Target="/ppt/slides/slide4.xml"/><Relationship Id="rId6" Type="http://schemas.openxmlformats.org/officeDocument/2006/relationships/slide" Target="/ppt/slides/slide6.xml"/><Relationship Id="rId7" Type="http://schemas.openxmlformats.org/officeDocument/2006/relationships/slide" Target="/ppt/slides/slide7.xml"/><Relationship Id="rId8" Type="http://schemas.openxmlformats.org/officeDocument/2006/relationships/slide" Target="/ppt/slides/slide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"/>
          <p:cNvSpPr txBox="1"/>
          <p:nvPr/>
        </p:nvSpPr>
        <p:spPr>
          <a:xfrm>
            <a:off x="-428403" y="1742831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Parts of a WPS</a:t>
            </a:r>
            <a:endParaRPr/>
          </a:p>
        </p:txBody>
      </p:sp>
      <p:sp>
        <p:nvSpPr>
          <p:cNvPr id="108" name="Google Shape;108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Electrical Characteristics</a:t>
            </a:r>
            <a:endParaRPr/>
          </a:p>
        </p:txBody>
      </p:sp>
      <p:sp>
        <p:nvSpPr>
          <p:cNvPr id="187" name="Google Shape;187;p22"/>
          <p:cNvSpPr txBox="1"/>
          <p:nvPr>
            <p:ph idx="1" type="body"/>
          </p:nvPr>
        </p:nvSpPr>
        <p:spPr>
          <a:xfrm>
            <a:off x="628650" y="164949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the electrical setup of the welder: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Transfer Mode for GMAW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S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hort circuit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Pulse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Spray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Globular</a:t>
            </a:r>
            <a:endParaRPr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Current, or polarity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DCEP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DCEN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AC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Power source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Constant current </a:t>
            </a:r>
            <a:endParaRPr sz="2000"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Constant voltage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89" name="Google Shape;189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Base Metal and Filler Metal</a:t>
            </a:r>
            <a:endParaRPr/>
          </a:p>
        </p:txBody>
      </p:sp>
      <p:sp>
        <p:nvSpPr>
          <p:cNvPr id="196" name="Google Shape;196;p2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what type of metal can be welded on and the matching filler to use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Thickness: range of the base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Material specification: all base and filler metals have specification numbers that identify the type of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Filler metal classification: a number that tells the welder about the filler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Specifications and classifications: for base and filler metals are defined by standardizing organizations</a:t>
            </a:r>
            <a:endParaRPr sz="2400"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These numbers tell the welder what the metal is and what alloys are present in the metal</a:t>
            </a:r>
            <a:endParaRPr/>
          </a:p>
        </p:txBody>
      </p:sp>
      <p:sp>
        <p:nvSpPr>
          <p:cNvPr id="197" name="Google Shape;197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98" name="Google Shape;198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Shielding</a:t>
            </a:r>
            <a:endParaRPr/>
          </a:p>
        </p:txBody>
      </p:sp>
      <p:sp>
        <p:nvSpPr>
          <p:cNvPr id="205" name="Google Shape;205;p24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what type of shielding gas or flux is used: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Type of shielding gas 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C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omposition of a shielding gas mixture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Flow rate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Where to set the flow meter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Gas cup size</a:t>
            </a:r>
            <a:endParaRPr/>
          </a:p>
        </p:txBody>
      </p:sp>
      <p:sp>
        <p:nvSpPr>
          <p:cNvPr id="206" name="Google Shape;206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07" name="Google Shape;207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Technique</a:t>
            </a:r>
            <a:endParaRPr/>
          </a:p>
        </p:txBody>
      </p:sp>
      <p:sp>
        <p:nvSpPr>
          <p:cNvPr id="214" name="Google Shape;214;p25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make the weld: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Stringer or weave bead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Number of passes required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Contact tube to work distance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Interpass cleaning</a:t>
            </a:r>
            <a:endParaRPr/>
          </a:p>
        </p:txBody>
      </p:sp>
      <p:sp>
        <p:nvSpPr>
          <p:cNvPr id="215" name="Google Shape;215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16" name="Google Shape;216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Pre &amp; Post Heat</a:t>
            </a:r>
            <a:endParaRPr/>
          </a:p>
        </p:txBody>
      </p:sp>
      <p:sp>
        <p:nvSpPr>
          <p:cNvPr id="223" name="Google Shape;223;p26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to heat the base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Preheat and interpass temperatures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Postweld heat temperature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Length of time a postweld heat treatment is held</a:t>
            </a:r>
            <a:endParaRPr/>
          </a:p>
        </p:txBody>
      </p:sp>
      <p:sp>
        <p:nvSpPr>
          <p:cNvPr id="224" name="Google Shape;224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25" name="Google Shape;225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Welding Procedure</a:t>
            </a:r>
            <a:endParaRPr/>
          </a:p>
        </p:txBody>
      </p:sp>
      <p:sp>
        <p:nvSpPr>
          <p:cNvPr id="232" name="Google Shape;232;p27"/>
          <p:cNvSpPr txBox="1"/>
          <p:nvPr>
            <p:ph idx="1" type="body"/>
          </p:nvPr>
        </p:nvSpPr>
        <p:spPr>
          <a:xfrm>
            <a:off x="628650" y="1690689"/>
            <a:ext cx="7886700" cy="40598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how the weld is to be completed: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Joint detail: picture of the joint design, may also show the passes required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Sequence of passes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Filler metal classification and diameter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Amperage or wire-feed speed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Voltage 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Travel speed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34" name="Google Shape;234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/>
          <p:nvPr/>
        </p:nvSpPr>
        <p:spPr>
          <a:xfrm>
            <a:off x="0" y="2747568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41" name="Google Shape;241;p2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2" name="Google Shape;242;p28"/>
          <p:cNvSpPr txBox="1"/>
          <p:nvPr/>
        </p:nvSpPr>
        <p:spPr>
          <a:xfrm>
            <a:off x="304799" y="6376359"/>
            <a:ext cx="122743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5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1032251-01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Parts of a WPS</a:t>
            </a:r>
            <a:endParaRPr/>
          </a:p>
        </p:txBody>
      </p:sp>
      <p:sp>
        <p:nvSpPr>
          <p:cNvPr id="115" name="Google Shape;115;p1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3"/>
              </a:rPr>
              <a:t>Welding Procedure Specifications (WPS)</a:t>
            </a:r>
            <a:endParaRPr sz="1800"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5"/>
              </a:rPr>
              <a:t>Incomplete Joint Penetration</a:t>
            </a:r>
            <a:endParaRPr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6"/>
              </a:rPr>
              <a:t>Parts of a WPS</a:t>
            </a:r>
            <a:endParaRPr sz="18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7"/>
              </a:rPr>
              <a:t>General Information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8"/>
              </a:rPr>
              <a:t>Joint Design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9"/>
              </a:rPr>
              <a:t>Position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0"/>
              </a:rPr>
              <a:t>Electrical Characteristics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1"/>
              </a:rPr>
              <a:t>Base Metals and Filler Metals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2"/>
              </a:rPr>
              <a:t>Shielding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3"/>
              </a:rPr>
              <a:t>Technique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4"/>
              </a:rPr>
              <a:t>Preheat and Postweld Heat Treatment</a:t>
            </a:r>
            <a:endParaRPr sz="1900"/>
          </a:p>
          <a:p>
            <a:pPr indent="0" lvl="1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rPr lang="en-US" sz="1900" u="sng">
                <a:solidFill>
                  <a:schemeClr val="hlink"/>
                </a:solidFill>
                <a:hlinkClick action="ppaction://hlinksldjump" r:id="rId15"/>
              </a:rPr>
              <a:t>Welding Procedure</a:t>
            </a:r>
            <a:endParaRPr sz="19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b="1" sz="19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16" name="Google Shape;116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17" name="Google Shape;117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Welding Procedure Specifications</a:t>
            </a:r>
            <a:endParaRPr/>
          </a:p>
        </p:txBody>
      </p:sp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</a:pPr>
            <a:r>
              <a:rPr lang="en-US" sz="3200">
                <a:latin typeface="Calibri"/>
                <a:ea typeface="Calibri"/>
                <a:cs typeface="Calibri"/>
                <a:sym typeface="Calibri"/>
              </a:rPr>
              <a:t>WPS’s involve:</a:t>
            </a:r>
            <a:endParaRPr/>
          </a:p>
          <a:p>
            <a:pPr indent="-457200" lvl="2" marL="8572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Science</a:t>
            </a:r>
            <a:endParaRPr/>
          </a:p>
          <a:p>
            <a:pPr indent="-457200" lvl="2" marL="8572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Experience</a:t>
            </a:r>
            <a:endParaRPr/>
          </a:p>
          <a:p>
            <a:pPr indent="-457200" lvl="2" marL="8572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Testing</a:t>
            </a:r>
            <a:endParaRPr/>
          </a:p>
          <a:p>
            <a:pPr indent="-457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 WPS provides all the information to properly complete a specific weld for a specific purpose</a:t>
            </a:r>
            <a:endParaRPr/>
          </a:p>
          <a:p>
            <a:pPr indent="-457200" lvl="1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If using a WPS, it must be followed exactly, or the weld may be rejected</a:t>
            </a:r>
            <a:endParaRPr/>
          </a:p>
          <a:p>
            <a:pPr indent="17780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26" name="Google Shape;126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WPS Specification Definition</a:t>
            </a:r>
            <a:endParaRPr/>
          </a:p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/>
              <a:t>According to American Welding Society Standard Welding Terms and Definitions:</a:t>
            </a:r>
            <a:endParaRPr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/>
              <a:t>“A document providing the required welding variables for a specific application to assure repeatability by properly trained welders and welding operators.”</a:t>
            </a:r>
            <a:endParaRPr/>
          </a:p>
        </p:txBody>
      </p:sp>
      <p:sp>
        <p:nvSpPr>
          <p:cNvPr id="134" name="Google Shape;134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35" name="Google Shape;135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Welding Procedure Specification</a:t>
            </a:r>
            <a:endParaRPr/>
          </a:p>
        </p:txBody>
      </p:sp>
      <p:sp>
        <p:nvSpPr>
          <p:cNvPr id="142" name="Google Shape;142;p1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̶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All WPS look different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̶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The format and information included on a WPS varies between standards, codes, companies, etc.</a:t>
            </a:r>
            <a:endParaRPr/>
          </a:p>
        </p:txBody>
      </p:sp>
      <p:sp>
        <p:nvSpPr>
          <p:cNvPr id="143" name="Google Shape;143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44" name="Google Shape;144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Parts of a WPS</a:t>
            </a:r>
            <a:endParaRPr/>
          </a:p>
        </p:txBody>
      </p:sp>
      <p:sp>
        <p:nvSpPr>
          <p:cNvPr id="151" name="Google Shape;151;p18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Main parts that are common in most WPS: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General Information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Joint Design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Position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Electrical Characteristics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Base Metals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Filler Metals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Shielding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Technique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Preheat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Postweld Heat Treatment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Welding Procedure</a:t>
            </a:r>
            <a:endParaRPr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152" name="Google Shape;152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53" name="Google Shape;153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General Information</a:t>
            </a:r>
            <a:endParaRPr/>
          </a:p>
        </p:txBody>
      </p:sp>
      <p:sp>
        <p:nvSpPr>
          <p:cNvPr id="160" name="Google Shape;160;p19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where the procedure comes from and who it’s for: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Company information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Welding process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Identification number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How the weld is performed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Manual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Automatic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Semiautomatic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Mechanized </a:t>
            </a:r>
            <a:endParaRPr/>
          </a:p>
          <a:p>
            <a:pPr indent="-114300" lvl="2" marL="1143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sp>
        <p:nvSpPr>
          <p:cNvPr id="161" name="Google Shape;161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62" name="Google Shape;162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Joint Design</a:t>
            </a:r>
            <a:endParaRPr/>
          </a:p>
        </p:txBody>
      </p:sp>
      <p:sp>
        <p:nvSpPr>
          <p:cNvPr id="169" name="Google Shape;169;p20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about preparation of the welding joint: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Type of joint design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Backing required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Specifics about the joint regarding root opening, root face, groove angle, radius of groove, whether back gouging is required</a:t>
            </a:r>
            <a:endParaRPr/>
          </a:p>
        </p:txBody>
      </p:sp>
      <p:sp>
        <p:nvSpPr>
          <p:cNvPr id="170" name="Google Shape;170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71" name="Google Shape;171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Position</a:t>
            </a:r>
            <a:endParaRPr/>
          </a:p>
        </p:txBody>
      </p:sp>
      <p:sp>
        <p:nvSpPr>
          <p:cNvPr id="178" name="Google Shape;178;p21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Tells the welder what position the joint is to be welded in: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Position to be welded: this is expressed with a number and a letter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The number indicates the position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The letter indicates whether it is a fillet or groove joint</a:t>
            </a:r>
            <a:endParaRPr/>
          </a:p>
        </p:txBody>
      </p:sp>
      <p:sp>
        <p:nvSpPr>
          <p:cNvPr id="179" name="Google Shape;179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80" name="Google Shape;180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elding Curriculum PP templa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